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7" r:id="rId1"/>
  </p:sldMasterIdLst>
  <p:notesMasterIdLst>
    <p:notesMasterId r:id="rId10"/>
  </p:notesMasterIdLst>
  <p:sldIdLst>
    <p:sldId id="256" r:id="rId2"/>
    <p:sldId id="288" r:id="rId3"/>
    <p:sldId id="289" r:id="rId4"/>
    <p:sldId id="259" r:id="rId5"/>
    <p:sldId id="287" r:id="rId6"/>
    <p:sldId id="260" r:id="rId7"/>
    <p:sldId id="261" r:id="rId8"/>
    <p:sldId id="286" r:id="rId9"/>
  </p:sldIdLst>
  <p:sldSz cx="9144000" cy="5143500" type="screen16x9"/>
  <p:notesSz cx="6858000" cy="9144000"/>
  <p:embeddedFontLst>
    <p:embeddedFont>
      <p:font typeface="Maven Pro" charset="0"/>
      <p:regular r:id="rId11"/>
      <p:bold r:id="rId12"/>
    </p:embeddedFont>
    <p:embeddedFont>
      <p:font typeface="Jua" charset="-127"/>
      <p:regular r:id="rId1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662DCE94-51A8-4472-B994-B98CCE1576D3}">
  <a:tblStyle styleId="{662DCE94-51A8-4472-B994-B98CCE1576D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21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-102" y="-57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5886841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12f40f02f2c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12f40f02f2c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406564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12f40f02f2c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12f40f02f2c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12e80977b1f_0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g12e80977b1f_0_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g12f40f02f2c_0_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3" name="Google Shape;383;g12f40f02f2c_0_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ad36770f4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ad36770f4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093856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subTitle" idx="1"/>
          </p:nvPr>
        </p:nvSpPr>
        <p:spPr>
          <a:xfrm rot="-584">
            <a:off x="2807100" y="3450043"/>
            <a:ext cx="3529800" cy="3552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914300" y="1123900"/>
            <a:ext cx="5315400" cy="15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000" b="0">
                <a:latin typeface="Merienda One"/>
                <a:ea typeface="Merienda One"/>
                <a:cs typeface="Merienda One"/>
                <a:sym typeface="Meriend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2"/>
          </p:nvPr>
        </p:nvSpPr>
        <p:spPr>
          <a:xfrm>
            <a:off x="1495800" y="2717500"/>
            <a:ext cx="6152400" cy="49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Font typeface="Merienda One"/>
              <a:buNone/>
              <a:defRPr sz="3000">
                <a:solidFill>
                  <a:schemeClr val="accent5"/>
                </a:solidFill>
                <a:latin typeface="Merienda One"/>
                <a:ea typeface="Merienda One"/>
                <a:cs typeface="Merienda One"/>
                <a:sym typeface="Merienda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Font typeface="Merienda One"/>
              <a:buNone/>
              <a:defRPr sz="3000">
                <a:solidFill>
                  <a:schemeClr val="accent5"/>
                </a:solidFill>
                <a:latin typeface="Merienda One"/>
                <a:ea typeface="Merienda One"/>
                <a:cs typeface="Merienda One"/>
                <a:sym typeface="Merienda One"/>
              </a:defRPr>
            </a:lvl2pPr>
            <a:lvl3pPr lvl="2"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3000"/>
              <a:buFont typeface="Merienda One"/>
              <a:buNone/>
              <a:defRPr sz="3000">
                <a:solidFill>
                  <a:schemeClr val="accent5"/>
                </a:solidFill>
                <a:latin typeface="Merienda One"/>
                <a:ea typeface="Merienda One"/>
                <a:cs typeface="Merienda One"/>
                <a:sym typeface="Merienda One"/>
              </a:defRPr>
            </a:lvl3pPr>
            <a:lvl4pPr lvl="3"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3000"/>
              <a:buFont typeface="Merienda One"/>
              <a:buNone/>
              <a:defRPr sz="3000">
                <a:solidFill>
                  <a:schemeClr val="accent5"/>
                </a:solidFill>
                <a:latin typeface="Merienda One"/>
                <a:ea typeface="Merienda One"/>
                <a:cs typeface="Merienda One"/>
                <a:sym typeface="Merienda One"/>
              </a:defRPr>
            </a:lvl4pPr>
            <a:lvl5pPr lvl="4"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3000"/>
              <a:buFont typeface="Merienda One"/>
              <a:buNone/>
              <a:defRPr sz="3000">
                <a:solidFill>
                  <a:schemeClr val="accent5"/>
                </a:solidFill>
                <a:latin typeface="Merienda One"/>
                <a:ea typeface="Merienda One"/>
                <a:cs typeface="Merienda One"/>
                <a:sym typeface="Merienda One"/>
              </a:defRPr>
            </a:lvl5pPr>
            <a:lvl6pPr lvl="5"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3000"/>
              <a:buFont typeface="Merienda One"/>
              <a:buNone/>
              <a:defRPr sz="3000">
                <a:solidFill>
                  <a:schemeClr val="accent5"/>
                </a:solidFill>
                <a:latin typeface="Merienda One"/>
                <a:ea typeface="Merienda One"/>
                <a:cs typeface="Merienda One"/>
                <a:sym typeface="Merienda One"/>
              </a:defRPr>
            </a:lvl6pPr>
            <a:lvl7pPr lvl="6"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3000"/>
              <a:buFont typeface="Merienda One"/>
              <a:buNone/>
              <a:defRPr sz="3000">
                <a:solidFill>
                  <a:schemeClr val="accent5"/>
                </a:solidFill>
                <a:latin typeface="Merienda One"/>
                <a:ea typeface="Merienda One"/>
                <a:cs typeface="Merienda One"/>
                <a:sym typeface="Merienda One"/>
              </a:defRPr>
            </a:lvl7pPr>
            <a:lvl8pPr lvl="7"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3000"/>
              <a:buFont typeface="Merienda One"/>
              <a:buNone/>
              <a:defRPr sz="3000">
                <a:solidFill>
                  <a:schemeClr val="accent5"/>
                </a:solidFill>
                <a:latin typeface="Merienda One"/>
                <a:ea typeface="Merienda One"/>
                <a:cs typeface="Merienda One"/>
                <a:sym typeface="Merienda One"/>
              </a:defRPr>
            </a:lvl8pPr>
            <a:lvl9pPr lvl="8">
              <a:spcBef>
                <a:spcPts val="1600"/>
              </a:spcBef>
              <a:spcAft>
                <a:spcPts val="1600"/>
              </a:spcAft>
              <a:buClr>
                <a:schemeClr val="accent5"/>
              </a:buClr>
              <a:buSzPts val="3000"/>
              <a:buFont typeface="Merienda One"/>
              <a:buNone/>
              <a:defRPr sz="3000">
                <a:solidFill>
                  <a:schemeClr val="accent5"/>
                </a:solidFill>
                <a:latin typeface="Merienda One"/>
                <a:ea typeface="Merienda One"/>
                <a:cs typeface="Merienda One"/>
                <a:sym typeface="Merienda One"/>
              </a:defRPr>
            </a:lvl9pPr>
          </a:lstStyle>
          <a:p>
            <a:endParaRPr/>
          </a:p>
        </p:txBody>
      </p:sp>
      <p:pic>
        <p:nvPicPr>
          <p:cNvPr id="12" name="Google Shape;12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1176830">
            <a:off x="8064656" y="1720505"/>
            <a:ext cx="229781" cy="313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1813129">
            <a:off x="8517971" y="1631412"/>
            <a:ext cx="585550" cy="5953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544275" y="2342435"/>
            <a:ext cx="1975124" cy="34363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9623170">
            <a:off x="933712" y="4030520"/>
            <a:ext cx="229781" cy="313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8986871">
            <a:off x="124628" y="3837786"/>
            <a:ext cx="585550" cy="5953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10800000">
            <a:off x="-375550" y="-674365"/>
            <a:ext cx="1975124" cy="34363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_ONLY_2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grpSp>
        <p:nvGrpSpPr>
          <p:cNvPr id="77" name="Google Shape;77;p14"/>
          <p:cNvGrpSpPr/>
          <p:nvPr/>
        </p:nvGrpSpPr>
        <p:grpSpPr>
          <a:xfrm rot="-1203961">
            <a:off x="8165310" y="3002578"/>
            <a:ext cx="1073798" cy="2117835"/>
            <a:chOff x="3863200" y="1776983"/>
            <a:chExt cx="1732125" cy="3416243"/>
          </a:xfrm>
        </p:grpSpPr>
        <p:pic>
          <p:nvPicPr>
            <p:cNvPr id="78" name="Google Shape;78;p1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4005575" y="1776983"/>
              <a:ext cx="1589750" cy="341623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9" name="Google Shape;79;p14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3863200" y="3635275"/>
              <a:ext cx="881050" cy="155795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80" name="Google Shape;80;p14"/>
          <p:cNvGrpSpPr/>
          <p:nvPr/>
        </p:nvGrpSpPr>
        <p:grpSpPr>
          <a:xfrm rot="-1546888">
            <a:off x="-302188" y="3540499"/>
            <a:ext cx="1102872" cy="2398839"/>
            <a:chOff x="7893675" y="3028750"/>
            <a:chExt cx="1343649" cy="2922551"/>
          </a:xfrm>
        </p:grpSpPr>
        <p:pic>
          <p:nvPicPr>
            <p:cNvPr id="81" name="Google Shape;81;p14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8171691" y="3028750"/>
              <a:ext cx="995708" cy="239695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2" name="Google Shape;82;p1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 rot="-532350">
              <a:off x="8056337" y="3697603"/>
              <a:ext cx="1018326" cy="2188259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TITLE_ONLY_2_1_1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6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pic>
        <p:nvPicPr>
          <p:cNvPr id="89" name="Google Shape;89;p1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1580621">
            <a:off x="-72902" y="-229050"/>
            <a:ext cx="720000" cy="1211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278591">
            <a:off x="8123269" y="3340572"/>
            <a:ext cx="1154463" cy="25917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6">
  <p:cSld name="TITLE_ONLY_2_1_1_1_1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8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pic>
        <p:nvPicPr>
          <p:cNvPr id="103" name="Google Shape;103;p1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1833445" flipH="1">
            <a:off x="-976451" y="3292602"/>
            <a:ext cx="2244750" cy="270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054008" flipH="1">
            <a:off x="8061825" y="-576885"/>
            <a:ext cx="2244749" cy="2707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/>
          <p:cNvSpPr txBox="1">
            <a:spLocks noGrp="1"/>
          </p:cNvSpPr>
          <p:nvPr>
            <p:ph type="title"/>
          </p:nvPr>
        </p:nvSpPr>
        <p:spPr>
          <a:xfrm>
            <a:off x="2391900" y="3113675"/>
            <a:ext cx="43602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3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title" idx="2" hasCustomPrompt="1"/>
          </p:nvPr>
        </p:nvSpPr>
        <p:spPr>
          <a:xfrm>
            <a:off x="4127400" y="1137925"/>
            <a:ext cx="889200" cy="19170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75000"/>
              </a:lnSpc>
              <a:spcBef>
                <a:spcPts val="1000"/>
              </a:spcBef>
              <a:spcAft>
                <a:spcPts val="0"/>
              </a:spcAft>
              <a:buSzPts val="6000"/>
              <a:buNone/>
              <a:defRPr sz="7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1" name="Google Shape;21;p3"/>
          <p:cNvSpPr txBox="1">
            <a:spLocks noGrp="1"/>
          </p:cNvSpPr>
          <p:nvPr>
            <p:ph type="subTitle" idx="1"/>
          </p:nvPr>
        </p:nvSpPr>
        <p:spPr>
          <a:xfrm rot="473">
            <a:off x="2409675" y="3912800"/>
            <a:ext cx="4360200" cy="39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body" idx="1"/>
          </p:nvPr>
        </p:nvSpPr>
        <p:spPr>
          <a:xfrm>
            <a:off x="720000" y="1237083"/>
            <a:ext cx="7704000" cy="336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  <a:defRPr sz="1200">
                <a:solidFill>
                  <a:srgbClr val="434343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 sz="1200">
                <a:solidFill>
                  <a:srgbClr val="434343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pic>
        <p:nvPicPr>
          <p:cNvPr id="25" name="Google Shape;25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9595682" flipH="1">
            <a:off x="7948825" y="3085275"/>
            <a:ext cx="1468101" cy="25542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Google Shape;26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403733" flipH="1">
            <a:off x="-546751" y="-590925"/>
            <a:ext cx="1468101" cy="25542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subTitle" idx="1"/>
          </p:nvPr>
        </p:nvSpPr>
        <p:spPr>
          <a:xfrm>
            <a:off x="1337250" y="2306813"/>
            <a:ext cx="1570200" cy="33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Jua"/>
              <a:buNone/>
              <a:defRPr sz="2000">
                <a:solidFill>
                  <a:schemeClr val="accent5"/>
                </a:solidFill>
                <a:latin typeface="Merienda One"/>
                <a:ea typeface="Merienda One"/>
                <a:cs typeface="Merienda One"/>
                <a:sym typeface="Merienda On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Jua"/>
              <a:buNone/>
              <a:defRPr sz="2000" b="1">
                <a:latin typeface="Jua"/>
                <a:ea typeface="Jua"/>
                <a:cs typeface="Jua"/>
                <a:sym typeface="Jua"/>
              </a:defRPr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Font typeface="Jua"/>
              <a:buNone/>
              <a:defRPr sz="2000" b="1">
                <a:latin typeface="Jua"/>
                <a:ea typeface="Jua"/>
                <a:cs typeface="Jua"/>
                <a:sym typeface="Jua"/>
              </a:defRPr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Font typeface="Jua"/>
              <a:buNone/>
              <a:defRPr sz="2000" b="1">
                <a:latin typeface="Jua"/>
                <a:ea typeface="Jua"/>
                <a:cs typeface="Jua"/>
                <a:sym typeface="Jua"/>
              </a:defRPr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Font typeface="Jua"/>
              <a:buNone/>
              <a:defRPr sz="2000" b="1">
                <a:latin typeface="Jua"/>
                <a:ea typeface="Jua"/>
                <a:cs typeface="Jua"/>
                <a:sym typeface="Jua"/>
              </a:defRPr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Font typeface="Jua"/>
              <a:buNone/>
              <a:defRPr sz="2000" b="1">
                <a:latin typeface="Jua"/>
                <a:ea typeface="Jua"/>
                <a:cs typeface="Jua"/>
                <a:sym typeface="Jua"/>
              </a:defRPr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Font typeface="Jua"/>
              <a:buNone/>
              <a:defRPr sz="2000" b="1">
                <a:latin typeface="Jua"/>
                <a:ea typeface="Jua"/>
                <a:cs typeface="Jua"/>
                <a:sym typeface="Jua"/>
              </a:defRPr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Font typeface="Jua"/>
              <a:buNone/>
              <a:defRPr sz="2000" b="1">
                <a:latin typeface="Jua"/>
                <a:ea typeface="Jua"/>
                <a:cs typeface="Jua"/>
                <a:sym typeface="Jua"/>
              </a:defRPr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2000"/>
              <a:buFont typeface="Jua"/>
              <a:buNone/>
              <a:defRPr sz="2000" b="1">
                <a:latin typeface="Jua"/>
                <a:ea typeface="Jua"/>
                <a:cs typeface="Jua"/>
                <a:sym typeface="Jua"/>
              </a:defRPr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subTitle" idx="2"/>
          </p:nvPr>
        </p:nvSpPr>
        <p:spPr>
          <a:xfrm>
            <a:off x="6259950" y="2306813"/>
            <a:ext cx="1570200" cy="33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Jua"/>
              <a:buNone/>
              <a:defRPr sz="2000">
                <a:solidFill>
                  <a:schemeClr val="lt2"/>
                </a:solidFill>
                <a:latin typeface="Merienda One"/>
                <a:ea typeface="Merienda One"/>
                <a:cs typeface="Merienda One"/>
                <a:sym typeface="Meriend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Jua"/>
              <a:buNone/>
              <a:defRPr sz="2000" b="1">
                <a:latin typeface="Jua"/>
                <a:ea typeface="Jua"/>
                <a:cs typeface="Jua"/>
                <a:sym typeface="Jua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Font typeface="Jua"/>
              <a:buNone/>
              <a:defRPr sz="2000" b="1">
                <a:latin typeface="Jua"/>
                <a:ea typeface="Jua"/>
                <a:cs typeface="Jua"/>
                <a:sym typeface="Jua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Font typeface="Jua"/>
              <a:buNone/>
              <a:defRPr sz="2000" b="1">
                <a:latin typeface="Jua"/>
                <a:ea typeface="Jua"/>
                <a:cs typeface="Jua"/>
                <a:sym typeface="Jua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Font typeface="Jua"/>
              <a:buNone/>
              <a:defRPr sz="2000" b="1">
                <a:latin typeface="Jua"/>
                <a:ea typeface="Jua"/>
                <a:cs typeface="Jua"/>
                <a:sym typeface="Jua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Font typeface="Jua"/>
              <a:buNone/>
              <a:defRPr sz="2000" b="1">
                <a:latin typeface="Jua"/>
                <a:ea typeface="Jua"/>
                <a:cs typeface="Jua"/>
                <a:sym typeface="Jua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Font typeface="Jua"/>
              <a:buNone/>
              <a:defRPr sz="2000" b="1">
                <a:latin typeface="Jua"/>
                <a:ea typeface="Jua"/>
                <a:cs typeface="Jua"/>
                <a:sym typeface="Jua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Font typeface="Jua"/>
              <a:buNone/>
              <a:defRPr sz="2000" b="1">
                <a:latin typeface="Jua"/>
                <a:ea typeface="Jua"/>
                <a:cs typeface="Jua"/>
                <a:sym typeface="Jua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2000"/>
              <a:buFont typeface="Jua"/>
              <a:buNone/>
              <a:defRPr sz="2000" b="1">
                <a:latin typeface="Jua"/>
                <a:ea typeface="Jua"/>
                <a:cs typeface="Jua"/>
                <a:sym typeface="Jua"/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subTitle" idx="3"/>
          </p:nvPr>
        </p:nvSpPr>
        <p:spPr>
          <a:xfrm>
            <a:off x="819200" y="2637413"/>
            <a:ext cx="2606400" cy="71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subTitle" idx="4"/>
          </p:nvPr>
        </p:nvSpPr>
        <p:spPr>
          <a:xfrm>
            <a:off x="5718475" y="2637413"/>
            <a:ext cx="2606400" cy="71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pic>
        <p:nvPicPr>
          <p:cNvPr id="33" name="Google Shape;33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2288479">
            <a:off x="-67880" y="4248004"/>
            <a:ext cx="677162" cy="11973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Google Shape;39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1566397">
            <a:off x="8378851" y="4111427"/>
            <a:ext cx="802873" cy="1419620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Google Shape;40;p7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subTitle" idx="1"/>
          </p:nvPr>
        </p:nvSpPr>
        <p:spPr>
          <a:xfrm rot="-191">
            <a:off x="1866025" y="1408832"/>
            <a:ext cx="5412000" cy="23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naheim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595959"/>
              </a:buClr>
              <a:buSzPts val="1400"/>
              <a:buFont typeface="Anaheim"/>
              <a:buChar char="■"/>
              <a:defRPr/>
            </a:lvl9pPr>
          </a:lstStyle>
          <a:p>
            <a:endParaRPr/>
          </a:p>
        </p:txBody>
      </p:sp>
      <p:pic>
        <p:nvPicPr>
          <p:cNvPr id="42" name="Google Shape;42;p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424002" y="3363105"/>
            <a:ext cx="702623" cy="777821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Google Shape;43;p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824625" y="3910150"/>
            <a:ext cx="504775" cy="513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Google Shape;44;p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64050" y="3066575"/>
            <a:ext cx="425925" cy="471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p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0800000">
            <a:off x="181492" y="1024872"/>
            <a:ext cx="702623" cy="777821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Google Shape;46;p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10800000">
            <a:off x="978717" y="742423"/>
            <a:ext cx="504775" cy="513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Google Shape;47;p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0800000">
            <a:off x="1018143" y="1627697"/>
            <a:ext cx="425925" cy="471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Google Shape;48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8596455">
            <a:off x="-104133" y="-533998"/>
            <a:ext cx="926541" cy="16382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1746375" y="1397700"/>
            <a:ext cx="5651100" cy="2348100"/>
          </a:xfrm>
          <a:prstGeom prst="rect">
            <a:avLst/>
          </a:prstGeom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7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pic>
        <p:nvPicPr>
          <p:cNvPr id="51" name="Google Shape;51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1176830">
            <a:off x="8064656" y="1720505"/>
            <a:ext cx="229781" cy="313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52;p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1813129">
            <a:off x="8517971" y="1631412"/>
            <a:ext cx="585550" cy="595376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Google Shape;53;p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807443">
            <a:off x="8503496" y="2458633"/>
            <a:ext cx="386939" cy="428365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54;p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544275" y="2342435"/>
            <a:ext cx="1975124" cy="3436379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9623170">
            <a:off x="849412" y="3070395"/>
            <a:ext cx="229781" cy="313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8986871">
            <a:off x="40328" y="2877661"/>
            <a:ext cx="585550" cy="595376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9992557">
            <a:off x="253414" y="2217451"/>
            <a:ext cx="386939" cy="428365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10800000">
            <a:off x="-375550" y="-674365"/>
            <a:ext cx="1975124" cy="34363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9"/>
          <p:cNvSpPr txBox="1">
            <a:spLocks noGrp="1"/>
          </p:cNvSpPr>
          <p:nvPr>
            <p:ph type="title"/>
          </p:nvPr>
        </p:nvSpPr>
        <p:spPr>
          <a:xfrm>
            <a:off x="915863" y="1431125"/>
            <a:ext cx="4162800" cy="87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subTitle" idx="1"/>
          </p:nvPr>
        </p:nvSpPr>
        <p:spPr>
          <a:xfrm>
            <a:off x="915775" y="2265192"/>
            <a:ext cx="4162800" cy="144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62" name="Google Shape;62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497676">
            <a:off x="7719857" y="143375"/>
            <a:ext cx="2360786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2288479">
            <a:off x="-67880" y="4248004"/>
            <a:ext cx="677162" cy="11973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0"/>
          <p:cNvSpPr txBox="1">
            <a:spLocks noGrp="1"/>
          </p:cNvSpPr>
          <p:nvPr>
            <p:ph type="title"/>
          </p:nvPr>
        </p:nvSpPr>
        <p:spPr>
          <a:xfrm>
            <a:off x="720000" y="2108988"/>
            <a:ext cx="4307700" cy="1349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100"/>
              <a:buNone/>
              <a:defRPr sz="30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1"/>
          <p:cNvSpPr txBox="1">
            <a:spLocks noGrp="1"/>
          </p:cNvSpPr>
          <p:nvPr>
            <p:ph type="title" hasCustomPrompt="1"/>
          </p:nvPr>
        </p:nvSpPr>
        <p:spPr>
          <a:xfrm rot="303">
            <a:off x="1171900" y="1757850"/>
            <a:ext cx="6800400" cy="16845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68" name="Google Shape;68;p11"/>
          <p:cNvSpPr txBox="1">
            <a:spLocks noGrp="1"/>
          </p:cNvSpPr>
          <p:nvPr>
            <p:ph type="subTitle" idx="1"/>
          </p:nvPr>
        </p:nvSpPr>
        <p:spPr>
          <a:xfrm>
            <a:off x="3246025" y="3442650"/>
            <a:ext cx="2652000" cy="34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69" name="Google Shape;69;p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107309" flipH="1">
            <a:off x="8080116" y="-745446"/>
            <a:ext cx="1976369" cy="2383966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692691" flipH="1">
            <a:off x="-782259" y="3530929"/>
            <a:ext cx="1976369" cy="23839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15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Merienda One"/>
              <a:buNone/>
              <a:defRPr sz="3100">
                <a:solidFill>
                  <a:schemeClr val="dk1"/>
                </a:solidFill>
                <a:latin typeface="Merienda One"/>
                <a:ea typeface="Merienda One"/>
                <a:cs typeface="Merienda One"/>
                <a:sym typeface="Meriend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Merienda One"/>
              <a:buNone/>
              <a:defRPr sz="3100">
                <a:solidFill>
                  <a:schemeClr val="dk1"/>
                </a:solidFill>
                <a:latin typeface="Merienda One"/>
                <a:ea typeface="Merienda One"/>
                <a:cs typeface="Merienda One"/>
                <a:sym typeface="Meriend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Merienda One"/>
              <a:buNone/>
              <a:defRPr sz="3100">
                <a:solidFill>
                  <a:schemeClr val="dk1"/>
                </a:solidFill>
                <a:latin typeface="Merienda One"/>
                <a:ea typeface="Merienda One"/>
                <a:cs typeface="Merienda One"/>
                <a:sym typeface="Meriend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Merienda One"/>
              <a:buNone/>
              <a:defRPr sz="3100">
                <a:solidFill>
                  <a:schemeClr val="dk1"/>
                </a:solidFill>
                <a:latin typeface="Merienda One"/>
                <a:ea typeface="Merienda One"/>
                <a:cs typeface="Merienda One"/>
                <a:sym typeface="Meriend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Merienda One"/>
              <a:buNone/>
              <a:defRPr sz="3100">
                <a:solidFill>
                  <a:schemeClr val="dk1"/>
                </a:solidFill>
                <a:latin typeface="Merienda One"/>
                <a:ea typeface="Merienda One"/>
                <a:cs typeface="Merienda One"/>
                <a:sym typeface="Meriend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Merienda One"/>
              <a:buNone/>
              <a:defRPr sz="3100">
                <a:solidFill>
                  <a:schemeClr val="dk1"/>
                </a:solidFill>
                <a:latin typeface="Merienda One"/>
                <a:ea typeface="Merienda One"/>
                <a:cs typeface="Merienda One"/>
                <a:sym typeface="Meriend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Merienda One"/>
              <a:buNone/>
              <a:defRPr sz="3100">
                <a:solidFill>
                  <a:schemeClr val="dk1"/>
                </a:solidFill>
                <a:latin typeface="Merienda One"/>
                <a:ea typeface="Merienda One"/>
                <a:cs typeface="Merienda One"/>
                <a:sym typeface="Meriend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Merienda One"/>
              <a:buNone/>
              <a:defRPr sz="3100">
                <a:solidFill>
                  <a:schemeClr val="dk1"/>
                </a:solidFill>
                <a:latin typeface="Merienda One"/>
                <a:ea typeface="Merienda One"/>
                <a:cs typeface="Merienda One"/>
                <a:sym typeface="Meriend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Merienda One"/>
              <a:buNone/>
              <a:defRPr sz="3100">
                <a:solidFill>
                  <a:schemeClr val="dk1"/>
                </a:solidFill>
                <a:latin typeface="Merienda One"/>
                <a:ea typeface="Merienda One"/>
                <a:cs typeface="Merienda One"/>
                <a:sym typeface="Merienda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237083"/>
            <a:ext cx="7704000" cy="336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ven Pro"/>
              <a:buChar char="●"/>
              <a:defRPr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ven Pro"/>
              <a:buChar char="○"/>
              <a:defRPr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ven Pro"/>
              <a:buChar char="■"/>
              <a:defRPr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ven Pro"/>
              <a:buChar char="●"/>
              <a:defRPr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ven Pro"/>
              <a:buChar char="○"/>
              <a:defRPr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ven Pro"/>
              <a:buChar char="■"/>
              <a:defRPr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ven Pro"/>
              <a:buChar char="●"/>
              <a:defRPr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ven Pro"/>
              <a:buChar char="○"/>
              <a:defRPr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aven Pro"/>
              <a:buChar char="■"/>
              <a:defRPr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60" r:id="rId11"/>
    <p:sldLayoutId id="2147483662" r:id="rId12"/>
    <p:sldLayoutId id="2147483664" r:id="rId1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studychinese.ru/conversations/113/" TargetMode="External"/><Relationship Id="rId13" Type="http://schemas.openxmlformats.org/officeDocument/2006/relationships/image" Target="../media/image19.png"/><Relationship Id="rId3" Type="http://schemas.openxmlformats.org/officeDocument/2006/relationships/image" Target="../media/image16.png"/><Relationship Id="rId7" Type="http://schemas.openxmlformats.org/officeDocument/2006/relationships/hyperlink" Target="https://studychinese.ru/kljuchi/" TargetMode="External"/><Relationship Id="rId12" Type="http://schemas.openxmlformats.org/officeDocument/2006/relationships/image" Target="../media/image1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tudychinese.ru/dictionary/" TargetMode="External"/><Relationship Id="rId11" Type="http://schemas.openxmlformats.org/officeDocument/2006/relationships/hyperlink" Target="https://studychinese.ru/proverbs/" TargetMode="External"/><Relationship Id="rId5" Type="http://schemas.openxmlformats.org/officeDocument/2006/relationships/hyperlink" Target="https://studychinese.ru/lessons/" TargetMode="External"/><Relationship Id="rId10" Type="http://schemas.openxmlformats.org/officeDocument/2006/relationships/hyperlink" Target="https://studychinese.ru/anecdote/" TargetMode="External"/><Relationship Id="rId4" Type="http://schemas.openxmlformats.org/officeDocument/2006/relationships/image" Target="../media/image17.png"/><Relationship Id="rId9" Type="http://schemas.openxmlformats.org/officeDocument/2006/relationships/hyperlink" Target="https://studychinese.ru/confucius/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5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.jpeg"/><Relationship Id="rId5" Type="http://schemas.openxmlformats.org/officeDocument/2006/relationships/hyperlink" Target="https://www.pin1yin1.com/" TargetMode="External"/><Relationship Id="rId4" Type="http://schemas.openxmlformats.org/officeDocument/2006/relationships/image" Target="../media/image20.png"/><Relationship Id="rId9" Type="http://schemas.openxmlformats.org/officeDocument/2006/relationships/hyperlink" Target="https://www.chinesepod.com/tools/pronunciation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4.jpe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png"/><Relationship Id="rId5" Type="http://schemas.openxmlformats.org/officeDocument/2006/relationships/image" Target="../media/image26.png"/><Relationship Id="rId10" Type="http://schemas.openxmlformats.org/officeDocument/2006/relationships/image" Target="../media/image30.jpeg"/><Relationship Id="rId4" Type="http://schemas.openxmlformats.org/officeDocument/2006/relationships/image" Target="../media/image25.png"/><Relationship Id="rId9" Type="http://schemas.openxmlformats.org/officeDocument/2006/relationships/image" Target="../media/image2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15.png"/><Relationship Id="rId7" Type="http://schemas.openxmlformats.org/officeDocument/2006/relationships/image" Target="../media/image3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2.png"/><Relationship Id="rId5" Type="http://schemas.openxmlformats.org/officeDocument/2006/relationships/image" Target="../media/image1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2"/>
          <p:cNvSpPr txBox="1">
            <a:spLocks noGrp="1"/>
          </p:cNvSpPr>
          <p:nvPr>
            <p:ph type="ctrTitle"/>
          </p:nvPr>
        </p:nvSpPr>
        <p:spPr>
          <a:xfrm>
            <a:off x="1023048" y="1328709"/>
            <a:ext cx="7527066" cy="2236334"/>
          </a:xfrm>
        </p:spPr>
        <p:txBody>
          <a:bodyPr/>
          <a:lstStyle/>
          <a:p>
            <a:pPr lvl="0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Информационные технологии в обучении китайскому языку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13064" y="4675908"/>
            <a:ext cx="32928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Иванова Валерия Дмитриевна 12 группа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2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1874"/>
            <a:ext cx="3915387" cy="1266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662" y="374040"/>
            <a:ext cx="3138462" cy="518012"/>
          </a:xfrm>
        </p:spPr>
        <p:txBody>
          <a:bodyPr/>
          <a:lstStyle/>
          <a:p>
            <a:pPr>
              <a:lnSpc>
                <a:spcPts val="2000"/>
              </a:lnSpc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 иероглифике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758" y="1902242"/>
            <a:ext cx="2561949" cy="984001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789707" y="2042790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Генератор прописей для иероглифов. 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388" y="3226716"/>
            <a:ext cx="2516754" cy="122555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3081866" y="3250801"/>
            <a:ext cx="606213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Можно найти текстовые уроки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 незнакомую лексику 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можно искать в онлайн-словаре.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Запоминать иероглифы 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поможет таблица с ключами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— символами, из которых состоят письменные знаки.</a:t>
            </a:r>
          </a:p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 портале есть тексты на китайском: 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диалоги на бытовые темы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  <a:hlinkClick r:id="rId9"/>
              </a:rPr>
              <a:t>высказывания Конфуция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  <a:hlinkClick r:id="rId10"/>
              </a:rPr>
              <a:t>анекдоты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  <a:hlinkClick r:id="rId11"/>
              </a:rPr>
              <a:t>пословицы и поговорки.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505786" y="797309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Система обучения, основанная на визуализации, которая учит китайским иероглифам, простым историям и фразам.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12"/>
          <a:srcRect l="36572" t="13059" r="36698" b="72656"/>
          <a:stretch/>
        </p:blipFill>
        <p:spPr>
          <a:xfrm>
            <a:off x="6182197" y="39734"/>
            <a:ext cx="2359019" cy="708814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4038940" y="1594465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Ресурс для создания прописей </a:t>
            </a:r>
          </a:p>
        </p:txBody>
      </p:sp>
      <p:grpSp>
        <p:nvGrpSpPr>
          <p:cNvPr id="15" name="Группа 14"/>
          <p:cNvGrpSpPr/>
          <p:nvPr/>
        </p:nvGrpSpPr>
        <p:grpSpPr>
          <a:xfrm>
            <a:off x="900478" y="1046189"/>
            <a:ext cx="3138462" cy="785779"/>
            <a:chOff x="337917" y="1325781"/>
            <a:chExt cx="4410354" cy="1026443"/>
          </a:xfrm>
        </p:grpSpPr>
        <p:pic>
          <p:nvPicPr>
            <p:cNvPr id="14" name="Рисунок 13"/>
            <p:cNvPicPr>
              <a:picLocks noChangeAspect="1"/>
            </p:cNvPicPr>
            <p:nvPr/>
          </p:nvPicPr>
          <p:blipFill rotWithShape="1">
            <a:blip r:embed="rId13"/>
            <a:srcRect l="12602" t="4945" r="53597" b="15486"/>
            <a:stretch/>
          </p:blipFill>
          <p:spPr>
            <a:xfrm>
              <a:off x="350388" y="1325781"/>
              <a:ext cx="4397882" cy="591153"/>
            </a:xfrm>
            <a:prstGeom prst="rect">
              <a:avLst/>
            </a:prstGeom>
          </p:spPr>
        </p:pic>
        <p:pic>
          <p:nvPicPr>
            <p:cNvPr id="17" name="Рисунок 16"/>
            <p:cNvPicPr>
              <a:picLocks noChangeAspect="1"/>
            </p:cNvPicPr>
            <p:nvPr/>
          </p:nvPicPr>
          <p:blipFill rotWithShape="1">
            <a:blip r:embed="rId13"/>
            <a:srcRect l="47094" t="4945" r="16492" b="19688"/>
            <a:stretch/>
          </p:blipFill>
          <p:spPr>
            <a:xfrm>
              <a:off x="337917" y="1792286"/>
              <a:ext cx="4410354" cy="55993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37205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Picture background"/>
          <p:cNvPicPr>
            <a:picLocks noChangeAspect="1" noChangeArrowheads="1"/>
          </p:cNvPicPr>
          <p:nvPr/>
        </p:nvPicPr>
        <p:blipFill>
          <a:blip r:embed="rId3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915387" cy="1266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683662" y="374040"/>
            <a:ext cx="3138462" cy="518012"/>
          </a:xfrm>
        </p:spPr>
        <p:txBody>
          <a:bodyPr/>
          <a:lstStyle/>
          <a:p>
            <a:pPr>
              <a:lnSpc>
                <a:spcPts val="2000"/>
              </a:lnSpc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</a:t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фонетике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9318" y="1739977"/>
            <a:ext cx="2000250" cy="6762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Прямоугольник 10"/>
          <p:cNvSpPr/>
          <p:nvPr/>
        </p:nvSpPr>
        <p:spPr>
          <a:xfrm>
            <a:off x="5929318" y="2222282"/>
            <a:ext cx="270498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конвертация иероглифов в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пиньинь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если нужно оперативно расставить тоны.</a:t>
            </a:r>
          </a:p>
        </p:txBody>
      </p:sp>
      <p:pic>
        <p:nvPicPr>
          <p:cNvPr id="13" name="Picture 2" descr="Picture background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4122" y="2284003"/>
            <a:ext cx="555624" cy="5556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7758" y="3031820"/>
            <a:ext cx="2561949" cy="684047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2789707" y="3034258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Навыки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аудирования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поможет улучшить интерактивная таблица. В ней собраны все возможные слоги и варианты их произношения.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7758" y="3857666"/>
            <a:ext cx="2565906" cy="781314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3357568" y="3725103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Итерактивные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таблици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которых собраны все возможные слоги и варианты их произношения.</a:t>
            </a:r>
          </a:p>
        </p:txBody>
      </p:sp>
      <p:pic>
        <p:nvPicPr>
          <p:cNvPr id="18" name="Picture 2" descr="Picture background">
            <a:hlinkClick r:id="rId9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7142" y="4084530"/>
            <a:ext cx="554450" cy="5544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16820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968" y="4332257"/>
            <a:ext cx="1213185" cy="598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/>
          <a:srcRect l="3408" t="14881" r="6381" b="12254"/>
          <a:stretch/>
        </p:blipFill>
        <p:spPr>
          <a:xfrm>
            <a:off x="1804699" y="3205106"/>
            <a:ext cx="1565629" cy="166885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223946" y="1308049"/>
            <a:ext cx="3956432" cy="1600438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i="1" dirty="0">
                <a:solidFill>
                  <a:srgbClr val="0F0F0F"/>
                </a:solidFill>
                <a:latin typeface="Times New Roman" panose="02020603050405020304" pitchFamily="18" charset="0"/>
                <a:ea typeface="Microsoft JhengHei Light" panose="020B0304030504040204" pitchFamily="34" charset="-120"/>
                <a:cs typeface="Times New Roman" panose="02020603050405020304" pitchFamily="18" charset="0"/>
              </a:rPr>
              <a:t>На каналах представлены веселые обучающие анимационные истории и песни для детей. Это превращает изучение китайского языка в увлекательное занятие с помощью анимационных историй. Учащиеся быстро пополняют словарный запас и бегло говорят естественным и аутентичным способом.</a:t>
            </a:r>
            <a:endParaRPr lang="ru-RU" i="1" dirty="0">
              <a:latin typeface="Times New Roman" panose="02020603050405020304" pitchFamily="18" charset="0"/>
              <a:ea typeface="Microsoft JhengHei Light" panose="020B0304030504040204" pitchFamily="34" charset="-12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9968" y="2683487"/>
            <a:ext cx="1629128" cy="147458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 descr="Picture background"/>
          <p:cNvPicPr>
            <a:picLocks noChangeAspect="1" noChangeArrowheads="1"/>
          </p:cNvPicPr>
          <p:nvPr/>
        </p:nvPicPr>
        <p:blipFill>
          <a:blip r:embed="rId6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915387" cy="1266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683662" y="374040"/>
            <a:ext cx="3138462" cy="518012"/>
          </a:xfrm>
        </p:spPr>
        <p:txBody>
          <a:bodyPr/>
          <a:lstStyle/>
          <a:p>
            <a:pPr>
              <a:lnSpc>
                <a:spcPts val="2000"/>
              </a:lnSpc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</a:t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лексике</a:t>
            </a:r>
          </a:p>
        </p:txBody>
      </p:sp>
      <p:pic>
        <p:nvPicPr>
          <p:cNvPr id="19" name="Picture 2" descr="Picture background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6582" y="1651055"/>
            <a:ext cx="954611" cy="95461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Picture background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5393" y="2812932"/>
            <a:ext cx="1256991" cy="914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2" descr="Picture background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04" b="24477"/>
          <a:stretch/>
        </p:blipFill>
        <p:spPr bwMode="auto">
          <a:xfrm>
            <a:off x="4309251" y="223350"/>
            <a:ext cx="1480759" cy="104274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Текст 2"/>
          <p:cNvSpPr txBox="1">
            <a:spLocks/>
          </p:cNvSpPr>
          <p:nvPr/>
        </p:nvSpPr>
        <p:spPr>
          <a:xfrm>
            <a:off x="6658071" y="1965725"/>
            <a:ext cx="2707473" cy="703229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39700"/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936288" y="97345"/>
            <a:ext cx="2786549" cy="1384995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39700">
              <a:buSzPts val="1400"/>
            </a:pPr>
            <a:r>
              <a:rPr lang="ru-RU" i="1" dirty="0">
                <a:solidFill>
                  <a:srgbClr val="0F0F0F"/>
                </a:solidFill>
                <a:latin typeface="Times New Roman" panose="02020603050405020304" pitchFamily="18" charset="0"/>
                <a:ea typeface="Microsoft JhengHei Light" panose="020B0304030504040204" pitchFamily="34" charset="-120"/>
                <a:cs typeface="Times New Roman" panose="02020603050405020304" pitchFamily="18" charset="0"/>
              </a:rPr>
              <a:t>Создание уроков по лексике,</a:t>
            </a:r>
          </a:p>
          <a:p>
            <a:pPr marL="139700">
              <a:buSzPts val="1400"/>
            </a:pPr>
            <a:r>
              <a:rPr lang="ru-RU" i="1" dirty="0">
                <a:solidFill>
                  <a:srgbClr val="0F0F0F"/>
                </a:solidFill>
                <a:latin typeface="Times New Roman" panose="02020603050405020304" pitchFamily="18" charset="0"/>
                <a:ea typeface="Microsoft JhengHei Light" panose="020B0304030504040204" pitchFamily="34" charset="-120"/>
                <a:cs typeface="Times New Roman" panose="02020603050405020304" pitchFamily="18" charset="0"/>
              </a:rPr>
              <a:t>грамматике, интерактивные видео, </a:t>
            </a:r>
            <a:r>
              <a:rPr lang="ru-RU" i="1" dirty="0" err="1">
                <a:solidFill>
                  <a:srgbClr val="0F0F0F"/>
                </a:solidFill>
                <a:latin typeface="Times New Roman" panose="02020603050405020304" pitchFamily="18" charset="0"/>
                <a:ea typeface="Microsoft JhengHei Light" panose="020B0304030504040204" pitchFamily="34" charset="-120"/>
                <a:cs typeface="Times New Roman" panose="02020603050405020304" pitchFamily="18" charset="0"/>
              </a:rPr>
              <a:t>квесты</a:t>
            </a:r>
            <a:r>
              <a:rPr lang="ru-RU" i="1" dirty="0">
                <a:solidFill>
                  <a:srgbClr val="0F0F0F"/>
                </a:solidFill>
                <a:latin typeface="Times New Roman" panose="02020603050405020304" pitchFamily="18" charset="0"/>
                <a:ea typeface="Microsoft JhengHei Light" panose="020B0304030504040204" pitchFamily="34" charset="-120"/>
                <a:cs typeface="Times New Roman" panose="02020603050405020304" pitchFamily="18" charset="0"/>
              </a:rPr>
              <a:t>,</a:t>
            </a:r>
          </a:p>
          <a:p>
            <a:pPr marL="139700">
              <a:buSzPts val="1400"/>
            </a:pPr>
            <a:r>
              <a:rPr lang="ru-RU" i="1" dirty="0">
                <a:solidFill>
                  <a:srgbClr val="0F0F0F"/>
                </a:solidFill>
                <a:latin typeface="Times New Roman" panose="02020603050405020304" pitchFamily="18" charset="0"/>
                <a:ea typeface="Microsoft JhengHei Light" panose="020B0304030504040204" pitchFamily="34" charset="-120"/>
                <a:cs typeface="Times New Roman" panose="02020603050405020304" pitchFamily="18" charset="0"/>
              </a:rPr>
              <a:t>настольные игры онлайн, конструктор</a:t>
            </a:r>
          </a:p>
          <a:p>
            <a:pPr marL="139700">
              <a:buSzPts val="1400"/>
            </a:pPr>
            <a:r>
              <a:rPr lang="ru-RU" i="1" dirty="0">
                <a:solidFill>
                  <a:srgbClr val="0F0F0F"/>
                </a:solidFill>
                <a:latin typeface="Times New Roman" panose="02020603050405020304" pitchFamily="18" charset="0"/>
                <a:ea typeface="Microsoft JhengHei Light" panose="020B0304030504040204" pitchFamily="34" charset="-120"/>
                <a:cs typeface="Times New Roman" panose="02020603050405020304" pitchFamily="18" charset="0"/>
              </a:rPr>
              <a:t>создания игр к любому уроку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5936289" y="1759029"/>
            <a:ext cx="2786549" cy="738664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Сайт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создания интерактивных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разработок для своих уроков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5936289" y="2746163"/>
            <a:ext cx="2786549" cy="815801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39700">
              <a:lnSpc>
                <a:spcPct val="115000"/>
              </a:lnSpc>
              <a:buClr>
                <a:schemeClr val="accent2"/>
              </a:buClr>
              <a:buSzPts val="1400"/>
            </a:pPr>
            <a:r>
              <a:rPr lang="ru-RU" i="1" dirty="0">
                <a:solidFill>
                  <a:srgbClr val="434343"/>
                </a:solidFill>
                <a:latin typeface="Times New Roman" panose="02020603050405020304" pitchFamily="18" charset="0"/>
                <a:ea typeface="Maven Pro"/>
                <a:cs typeface="Times New Roman" panose="02020603050405020304" pitchFamily="18" charset="0"/>
                <a:sym typeface="Maven Pro"/>
              </a:rPr>
              <a:t>Инструмент для изучения</a:t>
            </a:r>
            <a:r>
              <a:rPr lang="en-US" i="1" dirty="0">
                <a:solidFill>
                  <a:srgbClr val="434343"/>
                </a:solidFill>
                <a:latin typeface="Times New Roman" panose="02020603050405020304" pitchFamily="18" charset="0"/>
                <a:ea typeface="Maven Pro"/>
                <a:cs typeface="Times New Roman" panose="02020603050405020304" pitchFamily="18" charset="0"/>
                <a:sym typeface="Maven Pro"/>
              </a:rPr>
              <a:t> </a:t>
            </a:r>
            <a:r>
              <a:rPr lang="ru-RU" i="1" dirty="0">
                <a:solidFill>
                  <a:srgbClr val="434343"/>
                </a:solidFill>
                <a:latin typeface="Times New Roman" panose="02020603050405020304" pitchFamily="18" charset="0"/>
                <a:ea typeface="Maven Pro"/>
                <a:cs typeface="Times New Roman" panose="02020603050405020304" pitchFamily="18" charset="0"/>
                <a:sym typeface="Maven Pro"/>
              </a:rPr>
              <a:t>слов и создания лексических</a:t>
            </a:r>
            <a:r>
              <a:rPr lang="en-US" i="1" dirty="0">
                <a:solidFill>
                  <a:srgbClr val="434343"/>
                </a:solidFill>
                <a:latin typeface="Times New Roman" panose="02020603050405020304" pitchFamily="18" charset="0"/>
                <a:ea typeface="Maven Pro"/>
                <a:cs typeface="Times New Roman" panose="02020603050405020304" pitchFamily="18" charset="0"/>
                <a:sym typeface="Maven Pro"/>
              </a:rPr>
              <a:t> </a:t>
            </a:r>
            <a:r>
              <a:rPr lang="ru-RU" i="1" dirty="0">
                <a:solidFill>
                  <a:srgbClr val="434343"/>
                </a:solidFill>
                <a:latin typeface="Times New Roman" panose="02020603050405020304" pitchFamily="18" charset="0"/>
                <a:ea typeface="Maven Pro"/>
                <a:cs typeface="Times New Roman" panose="02020603050405020304" pitchFamily="18" charset="0"/>
                <a:sym typeface="Maven Pro"/>
              </a:rPr>
              <a:t>упражнений</a:t>
            </a:r>
          </a:p>
        </p:txBody>
      </p:sp>
      <p:pic>
        <p:nvPicPr>
          <p:cNvPr id="43" name="Picture 10" descr="Picture background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0153" y="3963302"/>
            <a:ext cx="1618954" cy="9106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Прямоугольник 44"/>
          <p:cNvSpPr/>
          <p:nvPr/>
        </p:nvSpPr>
        <p:spPr>
          <a:xfrm>
            <a:off x="5936288" y="3970553"/>
            <a:ext cx="2786549" cy="523220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i="1" dirty="0">
                <a:solidFill>
                  <a:srgbClr val="434343"/>
                </a:solidFill>
                <a:latin typeface="Times New Roman" panose="02020603050405020304" pitchFamily="18" charset="0"/>
                <a:ea typeface="Maven Pro"/>
                <a:cs typeface="Times New Roman" panose="02020603050405020304" pitchFamily="18" charset="0"/>
              </a:rPr>
              <a:t>Сайт для создания игр по лексике, так же есть готовые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Picture background"/>
          <p:cNvPicPr>
            <a:picLocks noChangeAspect="1" noChangeArrowheads="1"/>
          </p:cNvPicPr>
          <p:nvPr/>
        </p:nvPicPr>
        <p:blipFill>
          <a:blip r:embed="rId2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915387" cy="1266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Заголовок 1"/>
          <p:cNvSpPr txBox="1">
            <a:spLocks/>
          </p:cNvSpPr>
          <p:nvPr/>
        </p:nvSpPr>
        <p:spPr>
          <a:xfrm>
            <a:off x="683662" y="374040"/>
            <a:ext cx="3138462" cy="518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Merienda One"/>
              <a:buNone/>
              <a:defRPr sz="3100" b="0" i="0" u="none" strike="noStrike" cap="none">
                <a:solidFill>
                  <a:schemeClr val="dk1"/>
                </a:solidFill>
                <a:latin typeface="Merienda One"/>
                <a:ea typeface="Merienda One"/>
                <a:cs typeface="Merienda One"/>
                <a:sym typeface="Meriend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Merienda One"/>
              <a:buNone/>
              <a:defRPr sz="3100" b="0" i="0" u="none" strike="noStrike" cap="none">
                <a:solidFill>
                  <a:schemeClr val="dk1"/>
                </a:solidFill>
                <a:latin typeface="Merienda One"/>
                <a:ea typeface="Merienda One"/>
                <a:cs typeface="Merienda One"/>
                <a:sym typeface="Merienda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Merienda One"/>
              <a:buNone/>
              <a:defRPr sz="3100" b="0" i="0" u="none" strike="noStrike" cap="none">
                <a:solidFill>
                  <a:schemeClr val="dk1"/>
                </a:solidFill>
                <a:latin typeface="Merienda One"/>
                <a:ea typeface="Merienda One"/>
                <a:cs typeface="Merienda One"/>
                <a:sym typeface="Merienda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Merienda One"/>
              <a:buNone/>
              <a:defRPr sz="3100" b="0" i="0" u="none" strike="noStrike" cap="none">
                <a:solidFill>
                  <a:schemeClr val="dk1"/>
                </a:solidFill>
                <a:latin typeface="Merienda One"/>
                <a:ea typeface="Merienda One"/>
                <a:cs typeface="Merienda One"/>
                <a:sym typeface="Merienda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Merienda One"/>
              <a:buNone/>
              <a:defRPr sz="3100" b="0" i="0" u="none" strike="noStrike" cap="none">
                <a:solidFill>
                  <a:schemeClr val="dk1"/>
                </a:solidFill>
                <a:latin typeface="Merienda One"/>
                <a:ea typeface="Merienda One"/>
                <a:cs typeface="Merienda One"/>
                <a:sym typeface="Merienda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Merienda One"/>
              <a:buNone/>
              <a:defRPr sz="3100" b="0" i="0" u="none" strike="noStrike" cap="none">
                <a:solidFill>
                  <a:schemeClr val="dk1"/>
                </a:solidFill>
                <a:latin typeface="Merienda One"/>
                <a:ea typeface="Merienda One"/>
                <a:cs typeface="Merienda One"/>
                <a:sym typeface="Merienda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Merienda One"/>
              <a:buNone/>
              <a:defRPr sz="3100" b="0" i="0" u="none" strike="noStrike" cap="none">
                <a:solidFill>
                  <a:schemeClr val="dk1"/>
                </a:solidFill>
                <a:latin typeface="Merienda One"/>
                <a:ea typeface="Merienda One"/>
                <a:cs typeface="Merienda One"/>
                <a:sym typeface="Merienda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Merienda One"/>
              <a:buNone/>
              <a:defRPr sz="3100" b="0" i="0" u="none" strike="noStrike" cap="none">
                <a:solidFill>
                  <a:schemeClr val="dk1"/>
                </a:solidFill>
                <a:latin typeface="Merienda One"/>
                <a:ea typeface="Merienda One"/>
                <a:cs typeface="Merienda One"/>
                <a:sym typeface="Merienda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Merienda One"/>
              <a:buNone/>
              <a:defRPr sz="3100" b="0" i="0" u="none" strike="noStrike" cap="none">
                <a:solidFill>
                  <a:schemeClr val="dk1"/>
                </a:solidFill>
                <a:latin typeface="Merienda One"/>
                <a:ea typeface="Merienda One"/>
                <a:cs typeface="Merienda One"/>
                <a:sym typeface="Merienda One"/>
              </a:defRPr>
            </a:lvl9pPr>
          </a:lstStyle>
          <a:p>
            <a:pPr>
              <a:lnSpc>
                <a:spcPts val="2000"/>
              </a:lnSpc>
            </a:pP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СЛОВАРИ</a:t>
            </a:r>
          </a:p>
        </p:txBody>
      </p:sp>
      <p:pic>
        <p:nvPicPr>
          <p:cNvPr id="19" name="Picture 2" descr="Picture backgrou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219" y="1397670"/>
            <a:ext cx="1166795" cy="116679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Picture backgroun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7321" y="1447648"/>
            <a:ext cx="1762143" cy="8598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8" descr="Picture background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30" t="17430" r="13796" b="16458"/>
          <a:stretch/>
        </p:blipFill>
        <p:spPr bwMode="auto">
          <a:xfrm>
            <a:off x="7312135" y="1955712"/>
            <a:ext cx="1281810" cy="152535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2" descr="Picture background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65" b="14953"/>
          <a:stretch/>
        </p:blipFill>
        <p:spPr bwMode="auto">
          <a:xfrm>
            <a:off x="4828855" y="117724"/>
            <a:ext cx="1922442" cy="103064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Прямоугольник 22"/>
          <p:cNvSpPr/>
          <p:nvPr/>
        </p:nvSpPr>
        <p:spPr>
          <a:xfrm>
            <a:off x="6874986" y="117724"/>
            <a:ext cx="2156109" cy="1384995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i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Бесплатный онлайн-словарь/веб-сайт русского, упрощенного и традиционного китайского языка с транслитерацией.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19190" y="2890174"/>
            <a:ext cx="116066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>
                <a:solidFill>
                  <a:srgbClr val="434343"/>
                </a:solidFill>
                <a:latin typeface="Times New Roman" panose="02020603050405020304" pitchFamily="18" charset="0"/>
                <a:ea typeface="Maven Pro"/>
                <a:cs typeface="Times New Roman" panose="02020603050405020304" pitchFamily="18" charset="0"/>
                <a:sym typeface="Maven Pro"/>
              </a:rPr>
              <a:t> 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2629558" y="2565763"/>
            <a:ext cx="2156109" cy="523220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i="1" dirty="0"/>
              <a:t> </a:t>
            </a:r>
            <a:r>
              <a:rPr lang="ru-RU" i="1" dirty="0">
                <a:solidFill>
                  <a:srgbClr val="43434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i="1" dirty="0">
                <a:solidFill>
                  <a:srgbClr val="434343"/>
                </a:solidFill>
                <a:latin typeface="Times New Roman" panose="02020603050405020304" pitchFamily="18" charset="0"/>
                <a:ea typeface="Maven Pro"/>
                <a:cs typeface="Times New Roman" panose="02020603050405020304" pitchFamily="18" charset="0"/>
              </a:rPr>
              <a:t>оддерживает различные способы ввода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5011350" y="1981068"/>
            <a:ext cx="2156109" cy="2031325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Тысяча словарных списков, примеров предложений, аудиозаписей, словоизменений и анимации персонажей, а также мощной системы флэш–карт для обучения рукописному вводу.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247766" y="2800784"/>
            <a:ext cx="2156109" cy="1169551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i="1" dirty="0">
                <a:solidFill>
                  <a:srgbClr val="434343"/>
                </a:solidFill>
                <a:latin typeface="Times New Roman" panose="02020603050405020304" pitchFamily="18" charset="0"/>
                <a:ea typeface="Maven Pro"/>
                <a:cs typeface="Times New Roman" panose="02020603050405020304" pitchFamily="18" charset="0"/>
                <a:sym typeface="Maven Pro"/>
              </a:rPr>
              <a:t>В словаре можно найти значения слов</a:t>
            </a:r>
            <a:r>
              <a:rPr lang="en-US" i="1" dirty="0">
                <a:solidFill>
                  <a:srgbClr val="434343"/>
                </a:solidFill>
                <a:latin typeface="Times New Roman" panose="02020603050405020304" pitchFamily="18" charset="0"/>
                <a:ea typeface="Maven Pro"/>
                <a:cs typeface="Times New Roman" panose="02020603050405020304" pitchFamily="18" charset="0"/>
                <a:sym typeface="Maven Pro"/>
              </a:rPr>
              <a:t> (</a:t>
            </a:r>
            <a:r>
              <a:rPr lang="ru-RU" i="1" dirty="0">
                <a:solidFill>
                  <a:srgbClr val="434343"/>
                </a:solidFill>
                <a:latin typeface="Times New Roman" panose="02020603050405020304" pitchFamily="18" charset="0"/>
                <a:ea typeface="Maven Pro"/>
                <a:cs typeface="Times New Roman" panose="02020603050405020304" pitchFamily="18" charset="0"/>
                <a:sym typeface="Maven Pro"/>
              </a:rPr>
              <a:t>всегда предлагается несколько </a:t>
            </a:r>
          </a:p>
          <a:p>
            <a:r>
              <a:rPr lang="ru-RU" i="1" dirty="0">
                <a:solidFill>
                  <a:srgbClr val="434343"/>
                </a:solidFill>
                <a:latin typeface="Times New Roman" panose="02020603050405020304" pitchFamily="18" charset="0"/>
                <a:ea typeface="Maven Pro"/>
                <a:cs typeface="Times New Roman" panose="02020603050405020304" pitchFamily="18" charset="0"/>
                <a:sym typeface="Maven Pro"/>
              </a:rPr>
              <a:t>вариантов под разный контекст</a:t>
            </a:r>
            <a:r>
              <a:rPr lang="en-US" i="1" dirty="0">
                <a:solidFill>
                  <a:srgbClr val="434343"/>
                </a:solidFill>
                <a:latin typeface="Times New Roman" panose="02020603050405020304" pitchFamily="18" charset="0"/>
                <a:ea typeface="Maven Pro"/>
                <a:cs typeface="Times New Roman" panose="02020603050405020304" pitchFamily="18" charset="0"/>
                <a:sym typeface="Maven Pro"/>
              </a:rPr>
              <a:t>)</a:t>
            </a:r>
            <a:r>
              <a:rPr lang="ru-RU" i="1" dirty="0">
                <a:solidFill>
                  <a:srgbClr val="434343"/>
                </a:solidFill>
                <a:latin typeface="Times New Roman" panose="02020603050405020304" pitchFamily="18" charset="0"/>
                <a:ea typeface="Maven Pro"/>
                <a:cs typeface="Times New Roman" panose="02020603050405020304" pitchFamily="18" charset="0"/>
                <a:sym typeface="Maven Pro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0530739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Picture 2" descr="Picture background"/>
          <p:cNvPicPr>
            <a:picLocks noChangeAspect="1" noChangeArrowheads="1"/>
          </p:cNvPicPr>
          <p:nvPr/>
        </p:nvPicPr>
        <p:blipFill>
          <a:blip r:embed="rId3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915387" cy="1266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Заголовок 1"/>
          <p:cNvSpPr txBox="1">
            <a:spLocks/>
          </p:cNvSpPr>
          <p:nvPr/>
        </p:nvSpPr>
        <p:spPr>
          <a:xfrm>
            <a:off x="683662" y="374040"/>
            <a:ext cx="3138462" cy="518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Merienda One"/>
              <a:buNone/>
              <a:defRPr sz="3100" b="0" i="0" u="none" strike="noStrike" cap="none">
                <a:solidFill>
                  <a:schemeClr val="dk1"/>
                </a:solidFill>
                <a:latin typeface="Merienda One"/>
                <a:ea typeface="Merienda One"/>
                <a:cs typeface="Merienda One"/>
                <a:sym typeface="Meriend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Merienda One"/>
              <a:buNone/>
              <a:defRPr sz="3100" b="0" i="0" u="none" strike="noStrike" cap="none">
                <a:solidFill>
                  <a:schemeClr val="dk1"/>
                </a:solidFill>
                <a:latin typeface="Merienda One"/>
                <a:ea typeface="Merienda One"/>
                <a:cs typeface="Merienda One"/>
                <a:sym typeface="Merienda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Merienda One"/>
              <a:buNone/>
              <a:defRPr sz="3100" b="0" i="0" u="none" strike="noStrike" cap="none">
                <a:solidFill>
                  <a:schemeClr val="dk1"/>
                </a:solidFill>
                <a:latin typeface="Merienda One"/>
                <a:ea typeface="Merienda One"/>
                <a:cs typeface="Merienda One"/>
                <a:sym typeface="Merienda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Merienda One"/>
              <a:buNone/>
              <a:defRPr sz="3100" b="0" i="0" u="none" strike="noStrike" cap="none">
                <a:solidFill>
                  <a:schemeClr val="dk1"/>
                </a:solidFill>
                <a:latin typeface="Merienda One"/>
                <a:ea typeface="Merienda One"/>
                <a:cs typeface="Merienda One"/>
                <a:sym typeface="Merienda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Merienda One"/>
              <a:buNone/>
              <a:defRPr sz="3100" b="0" i="0" u="none" strike="noStrike" cap="none">
                <a:solidFill>
                  <a:schemeClr val="dk1"/>
                </a:solidFill>
                <a:latin typeface="Merienda One"/>
                <a:ea typeface="Merienda One"/>
                <a:cs typeface="Merienda One"/>
                <a:sym typeface="Merienda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Merienda One"/>
              <a:buNone/>
              <a:defRPr sz="3100" b="0" i="0" u="none" strike="noStrike" cap="none">
                <a:solidFill>
                  <a:schemeClr val="dk1"/>
                </a:solidFill>
                <a:latin typeface="Merienda One"/>
                <a:ea typeface="Merienda One"/>
                <a:cs typeface="Merienda One"/>
                <a:sym typeface="Merienda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Merienda One"/>
              <a:buNone/>
              <a:defRPr sz="3100" b="0" i="0" u="none" strike="noStrike" cap="none">
                <a:solidFill>
                  <a:schemeClr val="dk1"/>
                </a:solidFill>
                <a:latin typeface="Merienda One"/>
                <a:ea typeface="Merienda One"/>
                <a:cs typeface="Merienda One"/>
                <a:sym typeface="Merienda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Merienda One"/>
              <a:buNone/>
              <a:defRPr sz="3100" b="0" i="0" u="none" strike="noStrike" cap="none">
                <a:solidFill>
                  <a:schemeClr val="dk1"/>
                </a:solidFill>
                <a:latin typeface="Merienda One"/>
                <a:ea typeface="Merienda One"/>
                <a:cs typeface="Merienda One"/>
                <a:sym typeface="Merienda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Merienda One"/>
              <a:buNone/>
              <a:defRPr sz="3100" b="0" i="0" u="none" strike="noStrike" cap="none">
                <a:solidFill>
                  <a:schemeClr val="dk1"/>
                </a:solidFill>
                <a:latin typeface="Merienda One"/>
                <a:ea typeface="Merienda One"/>
                <a:cs typeface="Merienda One"/>
                <a:sym typeface="Merienda One"/>
              </a:defRPr>
            </a:lvl9pPr>
          </a:lstStyle>
          <a:p>
            <a:pPr>
              <a:lnSpc>
                <a:spcPts val="2000"/>
              </a:lnSpc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 грамматике</a:t>
            </a:r>
          </a:p>
        </p:txBody>
      </p:sp>
      <p:pic>
        <p:nvPicPr>
          <p:cNvPr id="58" name="Picture 6" descr="Picture backgroun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319" y="3341693"/>
            <a:ext cx="1461488" cy="1473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" name="Прямоугольник 58"/>
          <p:cNvSpPr/>
          <p:nvPr/>
        </p:nvSpPr>
        <p:spPr>
          <a:xfrm>
            <a:off x="2441580" y="3856671"/>
            <a:ext cx="255598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>
                <a:solidFill>
                  <a:srgbClr val="434343"/>
                </a:solidFill>
                <a:latin typeface="Times New Roman" panose="02020603050405020304" pitchFamily="18" charset="0"/>
                <a:ea typeface="Maven Pro"/>
                <a:cs typeface="Times New Roman" panose="02020603050405020304" pitchFamily="18" charset="0"/>
              </a:rPr>
              <a:t>Сайт для создания</a:t>
            </a:r>
          </a:p>
          <a:p>
            <a:r>
              <a:rPr lang="ru-RU" i="1" dirty="0">
                <a:solidFill>
                  <a:srgbClr val="434343"/>
                </a:solidFill>
                <a:latin typeface="Times New Roman" panose="02020603050405020304" pitchFamily="18" charset="0"/>
                <a:ea typeface="Maven Pro"/>
                <a:cs typeface="Times New Roman" panose="02020603050405020304" pitchFamily="18" charset="0"/>
              </a:rPr>
              <a:t>интерактивных заданий</a:t>
            </a:r>
          </a:p>
        </p:txBody>
      </p:sp>
      <p:pic>
        <p:nvPicPr>
          <p:cNvPr id="60" name="Picture 8" descr="Picture backgroun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4416" y="3690434"/>
            <a:ext cx="1382595" cy="775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Прямоугольник 60"/>
          <p:cNvSpPr/>
          <p:nvPr/>
        </p:nvSpPr>
        <p:spPr>
          <a:xfrm>
            <a:off x="6559068" y="3641227"/>
            <a:ext cx="235545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>
                <a:solidFill>
                  <a:srgbClr val="434343"/>
                </a:solidFill>
                <a:latin typeface="Times New Roman" panose="02020603050405020304" pitchFamily="18" charset="0"/>
                <a:ea typeface="Maven Pro"/>
                <a:cs typeface="Times New Roman" panose="02020603050405020304" pitchFamily="18" charset="0"/>
              </a:rPr>
              <a:t>Ресурс для создания</a:t>
            </a:r>
          </a:p>
          <a:p>
            <a:r>
              <a:rPr lang="ru-RU" i="1" dirty="0">
                <a:solidFill>
                  <a:srgbClr val="434343"/>
                </a:solidFill>
                <a:latin typeface="Times New Roman" panose="02020603050405020304" pitchFamily="18" charset="0"/>
                <a:ea typeface="Maven Pro"/>
                <a:cs typeface="Times New Roman" panose="02020603050405020304" pitchFamily="18" charset="0"/>
              </a:rPr>
              <a:t>интерактивных рабочих листов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3662" y="1491442"/>
            <a:ext cx="1990725" cy="600075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683662" y="2141981"/>
            <a:ext cx="302999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https://wikihsk.ru/publ/grammatika/1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043989" y="1055356"/>
            <a:ext cx="4572000" cy="116955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rgbClr val="404040"/>
                </a:solidFill>
                <a:latin typeface="Helvetica Neue"/>
              </a:rPr>
              <a:t>систематично описывает китайскую грамматику и лексику, предварительно разбив весь материал по уровням HSK. Миллион примеров – на тот случай, если перевод слова ясен, а вот как его употребить – непонятно</a:t>
            </a:r>
            <a:endParaRPr lang="ru-RU" dirty="0"/>
          </a:p>
        </p:txBody>
      </p:sp>
      <p:pic>
        <p:nvPicPr>
          <p:cNvPr id="8194" name="Picture 2" descr="Picture background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3672" y="2165276"/>
            <a:ext cx="1376317" cy="1376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5495713" y="2295869"/>
            <a:ext cx="420872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https://hscake.ru/category/grammar/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24609" y="2712035"/>
            <a:ext cx="3200400" cy="885825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8914527" y="2855022"/>
            <a:ext cx="341792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https://www.chineseboost.com/grammar/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091620" y="3271895"/>
            <a:ext cx="297419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Бесплатная платформа с материалами по грамматике на любой уровень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Picture background"/>
          <p:cNvPicPr>
            <a:picLocks noChangeAspect="1" noChangeArrowheads="1"/>
          </p:cNvPicPr>
          <p:nvPr/>
        </p:nvPicPr>
        <p:blipFill>
          <a:blip r:embed="rId3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915387" cy="1266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Заголовок 1"/>
          <p:cNvSpPr txBox="1">
            <a:spLocks/>
          </p:cNvSpPr>
          <p:nvPr/>
        </p:nvSpPr>
        <p:spPr>
          <a:xfrm>
            <a:off x="683662" y="374040"/>
            <a:ext cx="3138462" cy="518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Merienda One"/>
              <a:buNone/>
              <a:defRPr sz="3100" b="0" i="0" u="none" strike="noStrike" cap="none">
                <a:solidFill>
                  <a:schemeClr val="dk1"/>
                </a:solidFill>
                <a:latin typeface="Merienda One"/>
                <a:ea typeface="Merienda One"/>
                <a:cs typeface="Merienda One"/>
                <a:sym typeface="Meriend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Merienda One"/>
              <a:buNone/>
              <a:defRPr sz="3100" b="0" i="0" u="none" strike="noStrike" cap="none">
                <a:solidFill>
                  <a:schemeClr val="dk1"/>
                </a:solidFill>
                <a:latin typeface="Merienda One"/>
                <a:ea typeface="Merienda One"/>
                <a:cs typeface="Merienda One"/>
                <a:sym typeface="Merienda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Merienda One"/>
              <a:buNone/>
              <a:defRPr sz="3100" b="0" i="0" u="none" strike="noStrike" cap="none">
                <a:solidFill>
                  <a:schemeClr val="dk1"/>
                </a:solidFill>
                <a:latin typeface="Merienda One"/>
                <a:ea typeface="Merienda One"/>
                <a:cs typeface="Merienda One"/>
                <a:sym typeface="Merienda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Merienda One"/>
              <a:buNone/>
              <a:defRPr sz="3100" b="0" i="0" u="none" strike="noStrike" cap="none">
                <a:solidFill>
                  <a:schemeClr val="dk1"/>
                </a:solidFill>
                <a:latin typeface="Merienda One"/>
                <a:ea typeface="Merienda One"/>
                <a:cs typeface="Merienda One"/>
                <a:sym typeface="Merienda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Merienda One"/>
              <a:buNone/>
              <a:defRPr sz="3100" b="0" i="0" u="none" strike="noStrike" cap="none">
                <a:solidFill>
                  <a:schemeClr val="dk1"/>
                </a:solidFill>
                <a:latin typeface="Merienda One"/>
                <a:ea typeface="Merienda One"/>
                <a:cs typeface="Merienda One"/>
                <a:sym typeface="Merienda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Merienda One"/>
              <a:buNone/>
              <a:defRPr sz="3100" b="0" i="0" u="none" strike="noStrike" cap="none">
                <a:solidFill>
                  <a:schemeClr val="dk1"/>
                </a:solidFill>
                <a:latin typeface="Merienda One"/>
                <a:ea typeface="Merienda One"/>
                <a:cs typeface="Merienda One"/>
                <a:sym typeface="Merienda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Merienda One"/>
              <a:buNone/>
              <a:defRPr sz="3100" b="0" i="0" u="none" strike="noStrike" cap="none">
                <a:solidFill>
                  <a:schemeClr val="dk1"/>
                </a:solidFill>
                <a:latin typeface="Merienda One"/>
                <a:ea typeface="Merienda One"/>
                <a:cs typeface="Merienda One"/>
                <a:sym typeface="Merienda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Merienda One"/>
              <a:buNone/>
              <a:defRPr sz="3100" b="0" i="0" u="none" strike="noStrike" cap="none">
                <a:solidFill>
                  <a:schemeClr val="dk1"/>
                </a:solidFill>
                <a:latin typeface="Merienda One"/>
                <a:ea typeface="Merienda One"/>
                <a:cs typeface="Merienda One"/>
                <a:sym typeface="Merienda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Merienda One"/>
              <a:buNone/>
              <a:defRPr sz="3100" b="0" i="0" u="none" strike="noStrike" cap="none">
                <a:solidFill>
                  <a:schemeClr val="dk1"/>
                </a:solidFill>
                <a:latin typeface="Merienda One"/>
                <a:ea typeface="Merienda One"/>
                <a:cs typeface="Merienda One"/>
                <a:sym typeface="Merienda One"/>
              </a:defRPr>
            </a:lvl9pPr>
          </a:lstStyle>
          <a:p>
            <a:pPr>
              <a:lnSpc>
                <a:spcPts val="2000"/>
              </a:lnSpc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аудированию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738" y="3446140"/>
            <a:ext cx="4752975" cy="800100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2537025" y="4620280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https://cnpinyin.com/listen-order-play-demo?range=1&amp;sequence=random&amp;topic=introducing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572000" y="3443009"/>
            <a:ext cx="4572000" cy="116955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Программа </a:t>
            </a:r>
            <a:r>
              <a:rPr lang="ru-RU" dirty="0" err="1"/>
              <a:t>Smart</a:t>
            </a:r>
            <a:r>
              <a:rPr lang="ru-RU" dirty="0"/>
              <a:t> </a:t>
            </a:r>
            <a:r>
              <a:rPr lang="ru-RU" dirty="0" err="1"/>
              <a:t>Chinese</a:t>
            </a:r>
            <a:r>
              <a:rPr lang="ru-RU" dirty="0"/>
              <a:t> </a:t>
            </a:r>
            <a:r>
              <a:rPr lang="ru-RU" dirty="0" err="1"/>
              <a:t>PinYin</a:t>
            </a:r>
            <a:r>
              <a:rPr lang="ru-RU" dirty="0"/>
              <a:t> </a:t>
            </a:r>
            <a:r>
              <a:rPr lang="ru-RU" dirty="0" err="1"/>
              <a:t>Teacher</a:t>
            </a:r>
            <a:r>
              <a:rPr lang="ru-RU" dirty="0"/>
              <a:t> предназначена для того, чтобы улучшить ваши навыки китайского языка, такие как словарный запас, </a:t>
            </a:r>
            <a:r>
              <a:rPr lang="ru-RU" dirty="0" err="1"/>
              <a:t>пиньинь</a:t>
            </a:r>
            <a:r>
              <a:rPr lang="ru-RU" dirty="0"/>
              <a:t>, иероглифы, смысл предложений, чтение, очень быстро, просто и профессионально. 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95825" y="372939"/>
            <a:ext cx="4324350" cy="1038225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4695825" y="1761785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Этот веб-сайт и подкаст предлагают тематические, прогрессивные онлайн-аудио уроки. Здесь есть стенограммы, рабочие таблицы, мобильные приложения, видео и многое другое.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Google Shape;127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4377" y="4258105"/>
            <a:ext cx="702623" cy="7778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7925" y="3583762"/>
            <a:ext cx="946067" cy="9618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486175" y="1708225"/>
            <a:ext cx="504775" cy="513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65800" y="2481600"/>
            <a:ext cx="425925" cy="471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2" descr="Picture background"/>
          <p:cNvPicPr>
            <a:picLocks noChangeAspect="1" noChangeArrowheads="1"/>
          </p:cNvPicPr>
          <p:nvPr/>
        </p:nvPicPr>
        <p:blipFill>
          <a:blip r:embed="rId5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915387" cy="1266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683662" y="374040"/>
            <a:ext cx="3138462" cy="518012"/>
          </a:xfrm>
        </p:spPr>
        <p:txBody>
          <a:bodyPr/>
          <a:lstStyle/>
          <a:p>
            <a:pPr>
              <a:lnSpc>
                <a:spcPts val="2000"/>
              </a:lnSpc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 </a:t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чтению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52700" y="2157412"/>
            <a:ext cx="4038600" cy="82867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472996" y="3388494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Бесплатные подборки материалов для чтения на китайском языке с аудиозаписью на основе HSK. Мы публикуем интересные короткие новости и истории на вашем уровне.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38296" y="1060550"/>
            <a:ext cx="2105025" cy="828675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4338296" y="23736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Это хорошо разработанное приложение для </a:t>
            </a:r>
            <a:r>
              <a:rPr lang="ru-RU" dirty="0" err="1"/>
              <a:t>iOS</a:t>
            </a:r>
            <a:r>
              <a:rPr lang="ru-RU" dirty="0"/>
              <a:t>, </a:t>
            </a:r>
            <a:r>
              <a:rPr lang="ru-RU" dirty="0" err="1"/>
              <a:t>Android</a:t>
            </a:r>
            <a:r>
              <a:rPr lang="ru-RU" dirty="0"/>
              <a:t> и Интернета, предоставляющее множество простых в использовании текстов с аудио на различных уровнях</a:t>
            </a:r>
          </a:p>
        </p:txBody>
      </p:sp>
    </p:spTree>
    <p:extLst>
      <p:ext uri="{BB962C8B-B14F-4D97-AF65-F5344CB8AC3E}">
        <p14:creationId xmlns:p14="http://schemas.microsoft.com/office/powerpoint/2010/main" val="100683052"/>
      </p:ext>
    </p:extLst>
  </p:cSld>
  <p:clrMapOvr>
    <a:masterClrMapping/>
  </p:clrMapOvr>
</p:sld>
</file>

<file path=ppt/theme/theme1.xml><?xml version="1.0" encoding="utf-8"?>
<a:theme xmlns:a="http://schemas.openxmlformats.org/drawingml/2006/main" name="Ancient History of China Thesis Infographics by Slidesgo">
  <a:themeElements>
    <a:clrScheme name="Simple Light">
      <a:dk1>
        <a:srgbClr val="232322"/>
      </a:dk1>
      <a:lt1>
        <a:srgbClr val="F7FAF2"/>
      </a:lt1>
      <a:dk2>
        <a:srgbClr val="99C8A7"/>
      </a:dk2>
      <a:lt2>
        <a:srgbClr val="97B2A4"/>
      </a:lt2>
      <a:accent1>
        <a:srgbClr val="7C836B"/>
      </a:accent1>
      <a:accent2>
        <a:srgbClr val="F0E5D0"/>
      </a:accent2>
      <a:accent3>
        <a:srgbClr val="9A5C47"/>
      </a:accent3>
      <a:accent4>
        <a:srgbClr val="D48C72"/>
      </a:accent4>
      <a:accent5>
        <a:srgbClr val="F19072"/>
      </a:accent5>
      <a:accent6>
        <a:srgbClr val="F8CDC1"/>
      </a:accent6>
      <a:hlink>
        <a:srgbClr val="232322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384</TotalTime>
  <Words>388</Words>
  <Application>Microsoft Office PowerPoint</Application>
  <PresentationFormat>Экран (16:9)</PresentationFormat>
  <Paragraphs>45</Paragraphs>
  <Slides>8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7" baseType="lpstr">
      <vt:lpstr>Arial</vt:lpstr>
      <vt:lpstr>Microsoft JhengHei Light</vt:lpstr>
      <vt:lpstr>Maven Pro</vt:lpstr>
      <vt:lpstr>Times New Roman</vt:lpstr>
      <vt:lpstr>Anaheim</vt:lpstr>
      <vt:lpstr>Merienda One</vt:lpstr>
      <vt:lpstr>Helvetica Neue</vt:lpstr>
      <vt:lpstr>Jua</vt:lpstr>
      <vt:lpstr>Ancient History of China Thesis Infographics by Slidesgo</vt:lpstr>
      <vt:lpstr>Информационные технологии в обучении китайскому языку</vt:lpstr>
      <vt:lpstr>Обучение иероглифике</vt:lpstr>
      <vt:lpstr>Обучение  фонетике</vt:lpstr>
      <vt:lpstr>Обучение  лексике</vt:lpstr>
      <vt:lpstr>Презентация PowerPoint</vt:lpstr>
      <vt:lpstr>Презентация PowerPoint</vt:lpstr>
      <vt:lpstr>Презентация PowerPoint</vt:lpstr>
      <vt:lpstr>Обучение  чтению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Информационные технологии в обучении китайскому языку</dc:title>
  <dc:creator>PROG</dc:creator>
  <cp:lastModifiedBy>PROG</cp:lastModifiedBy>
  <cp:revision>37</cp:revision>
  <dcterms:modified xsi:type="dcterms:W3CDTF">2026-01-19T05:31:28Z</dcterms:modified>
</cp:coreProperties>
</file>