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-48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C64E8-94B1-443A-9814-B924C9F8EC22}" type="datetimeFigureOut">
              <a:rPr lang="ru-RU" smtClean="0"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EC4AF-F866-41CD-A368-A5E541A97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175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C64E8-94B1-443A-9814-B924C9F8EC22}" type="datetimeFigureOut">
              <a:rPr lang="ru-RU" smtClean="0"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EC4AF-F866-41CD-A368-A5E541A97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493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C64E8-94B1-443A-9814-B924C9F8EC22}" type="datetimeFigureOut">
              <a:rPr lang="ru-RU" smtClean="0"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EC4AF-F866-41CD-A368-A5E541A97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461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C64E8-94B1-443A-9814-B924C9F8EC22}" type="datetimeFigureOut">
              <a:rPr lang="ru-RU" smtClean="0"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EC4AF-F866-41CD-A368-A5E541A97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794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C64E8-94B1-443A-9814-B924C9F8EC22}" type="datetimeFigureOut">
              <a:rPr lang="ru-RU" smtClean="0"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EC4AF-F866-41CD-A368-A5E541A97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444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C64E8-94B1-443A-9814-B924C9F8EC22}" type="datetimeFigureOut">
              <a:rPr lang="ru-RU" smtClean="0"/>
              <a:t>12.10.2016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EC4AF-F866-41CD-A368-A5E541A97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892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C64E8-94B1-443A-9814-B924C9F8EC22}" type="datetimeFigureOut">
              <a:rPr lang="ru-RU" smtClean="0"/>
              <a:t>12.10.2016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EC4AF-F866-41CD-A368-A5E541A97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544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C64E8-94B1-443A-9814-B924C9F8EC22}" type="datetimeFigureOut">
              <a:rPr lang="ru-RU" smtClean="0"/>
              <a:t>12.10.2016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EC4AF-F866-41CD-A368-A5E541A97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600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C64E8-94B1-443A-9814-B924C9F8EC22}" type="datetimeFigureOut">
              <a:rPr lang="ru-RU" smtClean="0"/>
              <a:t>12.10.2016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EC4AF-F866-41CD-A368-A5E541A97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705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C64E8-94B1-443A-9814-B924C9F8EC22}" type="datetimeFigureOut">
              <a:rPr lang="ru-RU" smtClean="0"/>
              <a:t>12.10.2016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EC4AF-F866-41CD-A368-A5E541A97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940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C64E8-94B1-443A-9814-B924C9F8EC22}" type="datetimeFigureOut">
              <a:rPr lang="ru-RU" smtClean="0"/>
              <a:t>12.10.2016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EC4AF-F866-41CD-A368-A5E541A97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033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C64E8-94B1-443A-9814-B924C9F8EC22}" type="datetimeFigureOut">
              <a:rPr lang="ru-RU" smtClean="0"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EC4AF-F866-41CD-A368-A5E541A97A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116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7409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23454" y="1814157"/>
            <a:ext cx="874508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5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chemeClr val="accent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К</a:t>
            </a:r>
            <a:r>
              <a:rPr lang="be-BY" sz="9600" b="1" cap="none" spc="5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chemeClr val="accent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ірыла </a:t>
            </a:r>
            <a:r>
              <a:rPr lang="be-BY" sz="9600" b="1" cap="none" spc="5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chemeClr val="accent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Тураўскі</a:t>
            </a:r>
            <a:endParaRPr lang="ru-RU" sz="9600" b="1" cap="none" spc="50" dirty="0">
              <a:ln w="9525" cmpd="sng">
                <a:solidFill>
                  <a:srgbClr val="002060"/>
                </a:solidFill>
                <a:prstDash val="solid"/>
              </a:ln>
              <a:solidFill>
                <a:schemeClr val="accent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36960" y="3518754"/>
            <a:ext cx="63180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e-BY" sz="6600" b="0" cap="none" spc="0" dirty="0" smtClean="0">
                <a:ln w="0">
                  <a:solidFill>
                    <a:schemeClr val="bg1"/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(1130-1190 гады)</a:t>
            </a:r>
            <a:endParaRPr lang="ru-RU" sz="6600" b="0" cap="none" spc="0" dirty="0">
              <a:ln w="0">
                <a:solidFill>
                  <a:schemeClr val="bg1"/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5679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7409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51447" y="682450"/>
            <a:ext cx="3792828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n w="13462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FreesiaUPC" panose="020B0604020202020204" pitchFamily="34" charset="-34"/>
              </a:rPr>
              <a:t>К</a:t>
            </a:r>
            <a:r>
              <a:rPr lang="be-BY" sz="5400" b="1" i="1" dirty="0" smtClean="0">
                <a:ln w="13462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FreesiaUPC" panose="020B0604020202020204" pitchFamily="34" charset="-34"/>
              </a:rPr>
              <a:t>ірыла Тураўскі</a:t>
            </a:r>
            <a:r>
              <a:rPr lang="ru-RU" sz="3200" b="1" i="1" dirty="0" smtClean="0">
                <a:ln w="13462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FreesiaUPC" panose="020B0604020202020204" pitchFamily="34" charset="-34"/>
              </a:rPr>
              <a:t> </a:t>
            </a:r>
            <a:r>
              <a:rPr lang="ru-RU" sz="2800" i="1" dirty="0" smtClean="0">
                <a:solidFill>
                  <a:srgbClr val="252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unga" panose="020B0502040204020203" pitchFamily="34" charset="0"/>
              </a:rPr>
              <a:t>— </a:t>
            </a:r>
            <a:r>
              <a:rPr lang="ru-RU" sz="2800" dirty="0" err="1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unga" panose="020B0502040204020203" pitchFamily="34" charset="0"/>
              </a:rPr>
              <a:t>царкоўны</a:t>
            </a:r>
            <a:r>
              <a:rPr lang="ru-RU" sz="28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unga" panose="020B0502040204020203" pitchFamily="34" charset="0"/>
              </a:rPr>
              <a:t> </a:t>
            </a:r>
            <a:r>
              <a:rPr lang="ru-RU" sz="2800" dirty="0" err="1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unga" panose="020B0502040204020203" pitchFamily="34" charset="0"/>
              </a:rPr>
              <a:t>дзеяч</a:t>
            </a:r>
            <a:r>
              <a:rPr lang="ru-RU" sz="28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unga" panose="020B0502040204020203" pitchFamily="34" charset="0"/>
              </a:rPr>
              <a:t> 12 </a:t>
            </a:r>
            <a:r>
              <a:rPr lang="ru-RU" sz="2800" dirty="0" err="1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unga" panose="020B0502040204020203" pitchFamily="34" charset="0"/>
              </a:rPr>
              <a:t>стагодзя</a:t>
            </a:r>
            <a:r>
              <a:rPr lang="ru-RU" sz="28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unga" panose="020B0502040204020203" pitchFamily="34" charset="0"/>
              </a:rPr>
              <a:t>, святы </a:t>
            </a:r>
            <a:r>
              <a:rPr lang="be-BY" sz="28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unga" panose="020B0502040204020203" pitchFamily="34" charset="0"/>
              </a:rPr>
              <a:t>праваслаўнай царквы</a:t>
            </a:r>
            <a:r>
              <a:rPr lang="ru-RU" sz="28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unga" panose="020B0502040204020203" pitchFamily="34" charset="0"/>
              </a:rPr>
              <a:t>; </a:t>
            </a:r>
            <a:r>
              <a:rPr lang="ru-RU" sz="2800" dirty="0" err="1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unga" panose="020B0502040204020203" pitchFamily="34" charset="0"/>
              </a:rPr>
              <a:t>аўтар</a:t>
            </a:r>
            <a:r>
              <a:rPr lang="ru-RU" sz="28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unga" panose="020B0502040204020203" pitchFamily="34" charset="0"/>
              </a:rPr>
              <a:t> </a:t>
            </a:r>
            <a:r>
              <a:rPr lang="ru-RU" sz="2800" dirty="0" err="1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unga" panose="020B0502040204020203" pitchFamily="34" charset="0"/>
              </a:rPr>
              <a:t>вядомых</a:t>
            </a:r>
            <a:r>
              <a:rPr lang="ru-RU" sz="28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unga" panose="020B0502040204020203" pitchFamily="34" charset="0"/>
              </a:rPr>
              <a:t> </a:t>
            </a:r>
            <a:r>
              <a:rPr lang="ru-RU" sz="2800" dirty="0" err="1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unga" panose="020B0502040204020203" pitchFamily="34" charset="0"/>
              </a:rPr>
              <a:t>царкоўна-асветніцкіх</a:t>
            </a:r>
            <a:r>
              <a:rPr lang="ru-RU" sz="28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unga" panose="020B0502040204020203" pitchFamily="34" charset="0"/>
              </a:rPr>
              <a:t> і </a:t>
            </a:r>
            <a:r>
              <a:rPr lang="ru-RU" sz="2800" dirty="0" err="1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unga" panose="020B0502040204020203" pitchFamily="34" charset="0"/>
              </a:rPr>
              <a:t>царкоўна-літаратурных</a:t>
            </a:r>
            <a:r>
              <a:rPr lang="ru-RU" sz="28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unga" panose="020B0502040204020203" pitchFamily="34" charset="0"/>
              </a:rPr>
              <a:t> </a:t>
            </a:r>
            <a:r>
              <a:rPr lang="ru-RU" sz="2800" dirty="0" err="1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unga" panose="020B0502040204020203" pitchFamily="34" charset="0"/>
              </a:rPr>
              <a:t>твораў</a:t>
            </a:r>
            <a:r>
              <a:rPr lang="ru-RU" sz="28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unga" panose="020B0502040204020203" pitchFamily="34" charset="0"/>
              </a:rPr>
              <a:t>.</a:t>
            </a:r>
            <a:endParaRPr lang="ru-RU" sz="2800" dirty="0">
              <a:latin typeface="Comic Sans MS" panose="030F0702030302020204" pitchFamily="66" charset="0"/>
              <a:cs typeface="Tunga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094" y="543238"/>
            <a:ext cx="4760086" cy="5771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2618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74098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6" r="42085" b="1"/>
          <a:stretch/>
        </p:blipFill>
        <p:spPr>
          <a:xfrm>
            <a:off x="1940854" y="878984"/>
            <a:ext cx="8310289" cy="588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1854" y="196907"/>
            <a:ext cx="12150145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Усё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сваё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жыццё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ён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пражыў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у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Тураве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невялікім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горадзе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на р.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Прыпяці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цэнтры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Турава-Пінскага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княства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be-BY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3200" dirty="0"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0347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74098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73" y="773993"/>
            <a:ext cx="4034934" cy="53261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415307" y="-5417"/>
            <a:ext cx="751545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40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Выхадзец з багатай сям'і. Атрымаў добрае хатняе выхаванне, пазней спасціг вышэйшыя навукі і мастацтвы ад грэчаскіх настаўнікаў. Па-майстэрску валодаў народнай вобразнай і стараславянскай мовамі, глыбока ведаў візантыйскую культуру, асабліва паэзію і красамоўства. </a:t>
            </a:r>
            <a:endParaRPr lang="ru-RU" sz="4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41488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7409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2468" y="723326"/>
            <a:ext cx="6096000" cy="54274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be-BY" sz="36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Ужо ў сталыя гады Кірыл</a:t>
            </a:r>
            <a:r>
              <a:rPr lang="ru-RU" sz="36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36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be-BY" sz="36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сышоў у манастыр. Імкнучыся да подзвігаў ў імя Хрыстова пакідае манастыр і</a:t>
            </a:r>
            <a:r>
              <a:rPr lang="ru-RU" sz="36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be-BY" sz="36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зачыняецца</a:t>
            </a:r>
            <a:r>
              <a:rPr lang="ru-RU" sz="36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be-BY" sz="36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36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ў</a:t>
            </a:r>
            <a:r>
              <a:rPr lang="ru-RU" sz="36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be-BY" sz="36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слуп», дзе аддаецца духоўнаму самаўдасканаленн</a:t>
            </a:r>
            <a:r>
              <a:rPr lang="ru-RU" sz="36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ю</a:t>
            </a:r>
            <a:r>
              <a:rPr lang="ru-RU" sz="36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be-BY" sz="36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і літаратурным заняткам.</a:t>
            </a:r>
            <a:r>
              <a:rPr lang="ru-RU" sz="36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600" dirty="0"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672" y="506021"/>
            <a:ext cx="3912924" cy="5862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4168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74098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01177"/>
            <a:ext cx="4064131" cy="6037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244921" y="190007"/>
            <a:ext cx="6410459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3200" dirty="0" smtClean="0">
                <a:solidFill>
                  <a:srgbClr val="0A1722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Зачыніўшыся ў высокай драўлянай вежы, што стаяла на прыпяцкім беразе, малады манах маліўся і тварыў. З-пад ягонага пяра выходзілі натхненныя аповесці, "словы", прыпавесці (прытчы), пасланні і павучанні. Ужо ў гэтым часе да Кірылы прыйшла літаратурная слава. Яго творы перапісвалі, чыталі і вучылі на памяць ва ўсіх усходне-славянскіх княствах.</a:t>
            </a:r>
            <a:r>
              <a:rPr lang="ru-RU" sz="3200" dirty="0" smtClean="0">
                <a:effectLst/>
                <a:latin typeface="Comic Sans MS" panose="030F0702030302020204" pitchFamily="66" charset="0"/>
              </a:rPr>
              <a:t> </a:t>
            </a: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15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7409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12381" y="318564"/>
            <a:ext cx="9670963" cy="6518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be-BY" sz="32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Да літаратурнай спадчыны Кірылы належаць </a:t>
            </a:r>
            <a:r>
              <a:rPr lang="be-BY" sz="32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8 слоў-казанняў</a:t>
            </a:r>
            <a:r>
              <a:rPr lang="be-BY" sz="3200" dirty="0" smtClean="0">
                <a:solidFill>
                  <a:srgbClr val="252525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be-BY" sz="32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2 прытчы</a:t>
            </a:r>
            <a:r>
              <a:rPr lang="be-BY" sz="3200" dirty="0" smtClean="0">
                <a:solidFill>
                  <a:srgbClr val="252525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be-BY" sz="32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2 казанні</a:t>
            </a:r>
            <a:r>
              <a:rPr lang="be-BY" sz="3200" dirty="0" smtClean="0">
                <a:solidFill>
                  <a:srgbClr val="252525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be-BY" sz="32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2 пасланні да Васіля ігумена Пячорскага</a:t>
            </a:r>
            <a:r>
              <a:rPr lang="be-BY" sz="3200" dirty="0" smtClean="0">
                <a:solidFill>
                  <a:srgbClr val="252525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be-BY" sz="32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2 каноны</a:t>
            </a:r>
            <a:r>
              <a:rPr lang="be-BY" sz="3200" dirty="0" smtClean="0">
                <a:solidFill>
                  <a:srgbClr val="C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be-BY" sz="32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і каля </a:t>
            </a:r>
            <a:r>
              <a:rPr lang="be-BY" sz="32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30 спавядальных малітваў</a:t>
            </a:r>
            <a:r>
              <a:rPr lang="be-BY" sz="3200" dirty="0" smtClean="0">
                <a:solidFill>
                  <a:srgbClr val="252525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, дзе </a:t>
            </a:r>
            <a:r>
              <a:rPr lang="be-BY" sz="32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выявіліся яго духоўныя перажыванні</a:t>
            </a:r>
            <a:r>
              <a:rPr lang="be-BY" sz="3200" dirty="0" smtClean="0">
                <a:solidFill>
                  <a:srgbClr val="252525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ru-RU" sz="32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be-BY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Творы Кірылы Тураўскага карысталіся такой папулярнасцю і аўтарытэтам, што ўключаліся ў рукапісныя зборнікі разам з творамі святароў Царквы. 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І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гэта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было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цалкам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заслужана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бо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яго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творы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адрозніваліся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не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толькі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глыбінёй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зместу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, але і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найвышэйшым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літаратурным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dirty="0" err="1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майстэрствам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3200" dirty="0"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523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74098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41" y="162731"/>
            <a:ext cx="4310343" cy="5747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329428" y="377266"/>
            <a:ext cx="5443471" cy="5984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Кірыла </a:t>
            </a:r>
            <a:r>
              <a:rPr lang="ru-RU" sz="4000" dirty="0" err="1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Тураўскі</a:t>
            </a:r>
            <a:r>
              <a:rPr lang="ru-RU" sz="40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000" dirty="0" err="1"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б</a:t>
            </a:r>
            <a:r>
              <a:rPr lang="ru-RU" sz="4000" dirty="0" err="1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ыў</a:t>
            </a:r>
            <a:r>
              <a:rPr lang="ru-RU" sz="40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000" dirty="0" err="1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пахаваны</a:t>
            </a:r>
            <a:r>
              <a:rPr lang="ru-RU" sz="40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4000" b="1" dirty="0" err="1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Барысаглебскіх</a:t>
            </a:r>
            <a:r>
              <a:rPr lang="ru-RU" sz="40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000" b="1" dirty="0" err="1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могілах</a:t>
            </a:r>
            <a:r>
              <a:rPr lang="ru-RU" sz="40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000" b="1" dirty="0" err="1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Турава</a:t>
            </a:r>
            <a:r>
              <a:rPr lang="be-BY" sz="40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be-BY" sz="40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і </a:t>
            </a:r>
            <a:r>
              <a:rPr lang="ru-RU" sz="4000" dirty="0" err="1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прылічаны</a:t>
            </a:r>
            <a:r>
              <a:rPr lang="ru-RU" sz="40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да </a:t>
            </a:r>
            <a:r>
              <a:rPr lang="ru-RU" sz="4000" dirty="0" err="1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ліку</a:t>
            </a:r>
            <a:r>
              <a:rPr lang="ru-RU" sz="40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святых, </a:t>
            </a:r>
            <a:r>
              <a:rPr lang="ru-RU" sz="4000" dirty="0" err="1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дзень</a:t>
            </a:r>
            <a:r>
              <a:rPr lang="ru-RU" sz="40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000" dirty="0" err="1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памяці</a:t>
            </a:r>
            <a:r>
              <a:rPr lang="ru-RU" sz="40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0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28 </a:t>
            </a:r>
            <a:r>
              <a:rPr lang="ru-RU" sz="4000" b="1" dirty="0" err="1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крас</a:t>
            </a:r>
            <a:r>
              <a:rPr lang="be-BY" sz="40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авіка</a:t>
            </a:r>
            <a:r>
              <a:rPr lang="ru-RU" sz="4000" dirty="0" smtClean="0">
                <a:solidFill>
                  <a:srgbClr val="C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sz="40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be-BY" sz="40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п</a:t>
            </a:r>
            <a:r>
              <a:rPr lang="ru-RU" sz="40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а н</a:t>
            </a:r>
            <a:r>
              <a:rPr lang="be-BY" sz="40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овым стылі</a:t>
            </a:r>
            <a:r>
              <a:rPr lang="ru-RU" sz="40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sz="4000" b="1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11 </a:t>
            </a:r>
            <a:r>
              <a:rPr lang="ru-RU" sz="4000" b="1" dirty="0" err="1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сакавіка</a:t>
            </a:r>
            <a:r>
              <a:rPr lang="ru-RU" sz="4000" dirty="0" smtClean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).</a:t>
            </a:r>
            <a:endParaRPr lang="ru-RU" sz="4000" dirty="0"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72" y="3369367"/>
            <a:ext cx="3650305" cy="3419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5486791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7409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51036" y="2658242"/>
            <a:ext cx="768992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e-BY" sz="7200" b="1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</a:rPr>
              <a:t>Дзякуй за ўвагу!</a:t>
            </a:r>
            <a:endParaRPr lang="ru-RU" sz="7200" b="1" cap="none" spc="0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38687" y="6263921"/>
            <a:ext cx="658892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e-BY" sz="2800" b="1" cap="none" spc="0" dirty="0" smtClean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Падрыхтавала: Цярэшка Анастасія, 9 «А»</a:t>
            </a:r>
            <a:endParaRPr lang="ru-RU" sz="2800" b="1" cap="none" spc="0" dirty="0">
              <a:ln w="2222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4871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241</Words>
  <Application>Microsoft Office PowerPoint</Application>
  <PresentationFormat>Произвольный</PresentationFormat>
  <Paragraphs>12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UralSOFT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Nastya</dc:creator>
  <cp:lastModifiedBy>user</cp:lastModifiedBy>
  <cp:revision>14</cp:revision>
  <dcterms:created xsi:type="dcterms:W3CDTF">2016-10-02T15:41:18Z</dcterms:created>
  <dcterms:modified xsi:type="dcterms:W3CDTF">2016-10-12T10:27:45Z</dcterms:modified>
</cp:coreProperties>
</file>