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6" r:id="rId3"/>
    <p:sldId id="296" r:id="rId4"/>
    <p:sldId id="370" r:id="rId5"/>
    <p:sldId id="359" r:id="rId6"/>
    <p:sldId id="326" r:id="rId7"/>
    <p:sldId id="371" r:id="rId8"/>
    <p:sldId id="360" r:id="rId9"/>
    <p:sldId id="342" r:id="rId10"/>
    <p:sldId id="372" r:id="rId11"/>
    <p:sldId id="361" r:id="rId12"/>
    <p:sldId id="347" r:id="rId13"/>
    <p:sldId id="373" r:id="rId14"/>
    <p:sldId id="362" r:id="rId15"/>
    <p:sldId id="328" r:id="rId16"/>
    <p:sldId id="374" r:id="rId17"/>
    <p:sldId id="363" r:id="rId18"/>
    <p:sldId id="329" r:id="rId19"/>
    <p:sldId id="375" r:id="rId20"/>
    <p:sldId id="364" r:id="rId21"/>
    <p:sldId id="330" r:id="rId22"/>
    <p:sldId id="376" r:id="rId23"/>
    <p:sldId id="365" r:id="rId24"/>
    <p:sldId id="331" r:id="rId25"/>
    <p:sldId id="377" r:id="rId26"/>
    <p:sldId id="366" r:id="rId27"/>
    <p:sldId id="332" r:id="rId28"/>
    <p:sldId id="378" r:id="rId29"/>
    <p:sldId id="367" r:id="rId30"/>
    <p:sldId id="343" r:id="rId31"/>
    <p:sldId id="380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1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52" autoAdjust="0"/>
  </p:normalViewPr>
  <p:slideViewPr>
    <p:cSldViewPr>
      <p:cViewPr varScale="1">
        <p:scale>
          <a:sx n="64" d="100"/>
          <a:sy n="64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4439E-91C6-48F3-8C53-F8DCB0734DBE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2913B-6AC2-4A77-8DBC-8AABAC7BC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74AF28-E695-476B-BF8B-9BA267ED8B1B}" type="slidenum">
              <a:rPr lang="ru-RU"/>
              <a:pPr/>
              <a:t>6</a:t>
            </a:fld>
            <a:endParaRPr 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7EDCA8-C417-4581-9704-7D671A6B4B22}" type="slidenum">
              <a:rPr lang="ru-RU"/>
              <a:pPr/>
              <a:t>15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DDB3F5-1481-448B-8822-233A4573A16B}" type="slidenum">
              <a:rPr lang="ru-RU"/>
              <a:pPr/>
              <a:t>18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A2C4BC-228F-4E2A-A301-9B64AD6CF77F}" type="slidenum">
              <a:rPr lang="ru-RU"/>
              <a:pPr/>
              <a:t>21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F8AEE6-3A9A-421E-8058-C91B12CAF45C}" type="slidenum">
              <a:rPr lang="ru-RU"/>
              <a:pPr/>
              <a:t>24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3C1C74-17DB-4A5B-873B-E86F8574B4E5}" type="slidenum">
              <a:rPr lang="ru-RU"/>
              <a:pPr/>
              <a:t>27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0960" cy="11377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2560" cy="46516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1520" cy="46516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2560" cy="465169"/>
          </a:xfrm>
        </p:spPr>
        <p:txBody>
          <a:bodyPr/>
          <a:lstStyle>
            <a:lvl1pPr>
              <a:defRPr/>
            </a:lvl1pPr>
          </a:lstStyle>
          <a:p>
            <a:fld id="{FB1942C8-8E12-41F0-A048-C68A09EEB4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=""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5A7C60-65BE-4BCF-9213-D7B2882F5E2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7E3773-A353-404F-853C-80DAA47AC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628800"/>
            <a:ext cx="7078274" cy="1901803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be-BY" sz="6000" b="0" i="0" dirty="0" smtClean="0">
                <a:latin typeface="Constantia"/>
                <a:ea typeface="+mj-ea"/>
                <a:cs typeface="+mj-cs"/>
              </a:rPr>
              <a:t>Алімпіядныя заданні</a:t>
            </a:r>
            <a:endParaRPr lang="ru-RU" sz="6000" b="0" i="0" dirty="0"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r>
              <a:rPr lang="be-BY" sz="4400" dirty="0" smtClean="0">
                <a:solidFill>
                  <a:schemeClr val="tx2"/>
                </a:solidFill>
              </a:rPr>
              <a:t>2) вароты;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4) Ашмяны;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5) шахматы.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4.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928802"/>
            <a:ext cx="8568953" cy="2868350"/>
          </a:xfrm>
        </p:spPr>
        <p:txBody>
          <a:bodyPr>
            <a:noAutofit/>
          </a:bodyPr>
          <a:lstStyle/>
          <a:p>
            <a:r>
              <a:rPr lang="be-BY" sz="4400" b="1" dirty="0" smtClean="0"/>
              <a:t>Адзначце прыказкі, у якіх ёсць антонімы.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136904" cy="5976664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be-BY" sz="4400" dirty="0" smtClean="0">
                <a:solidFill>
                  <a:schemeClr val="tx2"/>
                </a:solidFill>
              </a:rPr>
              <a:t>Няма той хаткі, дзе б не было звадкі.</a:t>
            </a:r>
            <a:endParaRPr lang="ru-RU" sz="4400" dirty="0" smtClean="0">
              <a:solidFill>
                <a:schemeClr val="tx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be-BY" sz="4400" dirty="0" smtClean="0">
                <a:solidFill>
                  <a:schemeClr val="tx2"/>
                </a:solidFill>
              </a:rPr>
              <a:t>Гаварыць трэба паасобку, а спяваць – разам.</a:t>
            </a:r>
            <a:endParaRPr lang="ru-RU" sz="4400" dirty="0" smtClean="0">
              <a:solidFill>
                <a:schemeClr val="tx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be-BY" sz="4400" dirty="0" smtClean="0">
                <a:solidFill>
                  <a:schemeClr val="tx2"/>
                </a:solidFill>
              </a:rPr>
              <a:t>Летнюю часіну зімовым тыднем не заменіш.</a:t>
            </a:r>
            <a:endParaRPr lang="ru-RU" sz="4400" dirty="0" smtClean="0">
              <a:solidFill>
                <a:schemeClr val="tx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be-BY" sz="4400" dirty="0" smtClean="0">
                <a:solidFill>
                  <a:schemeClr val="tx2"/>
                </a:solidFill>
              </a:rPr>
              <a:t>Пойдзеш нацянькі – праходзіш тры дзянькі.</a:t>
            </a:r>
            <a:endParaRPr lang="ru-RU" sz="4400" dirty="0" smtClean="0">
              <a:solidFill>
                <a:schemeClr val="tx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be-BY" sz="4400" dirty="0" smtClean="0">
                <a:solidFill>
                  <a:schemeClr val="tx2"/>
                </a:solidFill>
              </a:rPr>
              <a:t>Хочаш многа знаць – трэба мала спаць.</a:t>
            </a:r>
            <a:endParaRPr lang="ru-RU" sz="4400" dirty="0" smtClean="0">
              <a:solidFill>
                <a:schemeClr val="tx2"/>
              </a:solidFill>
            </a:endParaRPr>
          </a:p>
          <a:p>
            <a:pPr marL="0" indent="365125">
              <a:lnSpc>
                <a:spcPct val="100000"/>
              </a:lnSpc>
              <a:spcBef>
                <a:spcPts val="0"/>
              </a:spcBef>
              <a:buNone/>
            </a:pPr>
            <a:r>
              <a:rPr lang="be-BY" sz="3600" dirty="0" smtClean="0">
                <a:solidFill>
                  <a:schemeClr val="tx2"/>
                </a:solidFill>
                <a:latin typeface="Times New Roman" pitchFamily="16" charset="0"/>
                <a:ea typeface="DejaVu Sans Mono" pitchFamily="49" charset="0"/>
                <a:cs typeface="DejaVu Sans Mono" pitchFamily="49" charset="0"/>
              </a:rPr>
              <a:t/>
            </a:r>
            <a:br>
              <a:rPr lang="be-BY" sz="3600" dirty="0" smtClean="0">
                <a:solidFill>
                  <a:schemeClr val="tx2"/>
                </a:solidFill>
                <a:latin typeface="Times New Roman" pitchFamily="16" charset="0"/>
                <a:ea typeface="DejaVu Sans Mono" pitchFamily="49" charset="0"/>
                <a:cs typeface="DejaVu Sans Mono" pitchFamily="49" charset="0"/>
              </a:rPr>
            </a:b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be-BY" sz="4400" dirty="0" smtClean="0">
                <a:solidFill>
                  <a:schemeClr val="tx2"/>
                </a:solidFill>
              </a:rPr>
              <a:t>Гаварыць трэба паасобку, а спяваць – разам.</a:t>
            </a:r>
            <a:endParaRPr lang="ru-RU" sz="4400" dirty="0" smtClean="0">
              <a:solidFill>
                <a:schemeClr val="tx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be-BY" sz="4400" dirty="0" smtClean="0">
                <a:solidFill>
                  <a:schemeClr val="tx2"/>
                </a:solidFill>
              </a:rPr>
              <a:t>Летнюю часіну зімовым тыднем не заменіш.</a:t>
            </a:r>
            <a:endParaRPr lang="ru-RU" sz="4400" dirty="0" smtClean="0">
              <a:solidFill>
                <a:schemeClr val="tx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be-BY" sz="4400" dirty="0" smtClean="0">
                <a:solidFill>
                  <a:schemeClr val="tx2"/>
                </a:solidFill>
              </a:rPr>
              <a:t>Хочаш многа знаць – трэба мала спаць.</a:t>
            </a:r>
            <a:endParaRPr lang="ru-RU" sz="4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5.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785926"/>
            <a:ext cx="8568953" cy="3011226"/>
          </a:xfrm>
        </p:spPr>
        <p:txBody>
          <a:bodyPr>
            <a:noAutofit/>
          </a:bodyPr>
          <a:lstStyle/>
          <a:p>
            <a:r>
              <a:rPr lang="be-BY" sz="4400" b="1" dirty="0" smtClean="0"/>
              <a:t>Адзначце сказы, у якіх выкарыстаны ўстойлівыя словазлучэнні (фразеалагізмы).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6481" y="1604329"/>
            <a:ext cx="8228160" cy="34578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5720" y="500042"/>
            <a:ext cx="8501122" cy="6000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2532" rIns="0" bIns="0"/>
          <a:lstStyle/>
          <a:p>
            <a:pPr algn="just"/>
            <a:r>
              <a:rPr lang="be-BY" sz="3600" dirty="0" smtClean="0">
                <a:solidFill>
                  <a:schemeClr val="tx2"/>
                </a:solidFill>
              </a:rPr>
              <a:t>1) Я не пярэчыў, не прывык сядзець склаўшы рукі.</a:t>
            </a:r>
            <a:endParaRPr lang="ru-RU" sz="3600" dirty="0" smtClean="0">
              <a:solidFill>
                <a:schemeClr val="tx2"/>
              </a:solidFill>
            </a:endParaRPr>
          </a:p>
          <a:p>
            <a:pPr algn="just"/>
            <a:r>
              <a:rPr lang="be-BY" sz="3600" dirty="0" smtClean="0">
                <a:solidFill>
                  <a:schemeClr val="tx2"/>
                </a:solidFill>
              </a:rPr>
              <a:t>2) Некаторы час яны сядзяць, склаўшы рукі на каленях.</a:t>
            </a:r>
            <a:endParaRPr lang="ru-RU" sz="3600" dirty="0" smtClean="0">
              <a:solidFill>
                <a:schemeClr val="tx2"/>
              </a:solidFill>
            </a:endParaRPr>
          </a:p>
          <a:p>
            <a:pPr algn="just"/>
            <a:r>
              <a:rPr lang="be-BY" sz="3600" dirty="0" smtClean="0">
                <a:solidFill>
                  <a:schemeClr val="tx2"/>
                </a:solidFill>
              </a:rPr>
              <a:t>3) Для развароту двор быў цесны, трэба было выязджаць на вуліцу заднім ходам. </a:t>
            </a:r>
            <a:endParaRPr lang="ru-RU" sz="3600" dirty="0" smtClean="0">
              <a:solidFill>
                <a:schemeClr val="tx2"/>
              </a:solidFill>
            </a:endParaRPr>
          </a:p>
          <a:p>
            <a:pPr algn="just"/>
            <a:r>
              <a:rPr lang="be-BY" sz="3600" dirty="0" smtClean="0">
                <a:solidFill>
                  <a:schemeClr val="tx2"/>
                </a:solidFill>
              </a:rPr>
              <a:t>4) Раструбілі на ўвесь свет пра гэтую самую куплю і раптам – задні ход.</a:t>
            </a:r>
            <a:endParaRPr lang="ru-RU" sz="3600" dirty="0" smtClean="0">
              <a:solidFill>
                <a:schemeClr val="tx2"/>
              </a:solidFill>
            </a:endParaRPr>
          </a:p>
          <a:p>
            <a:pPr algn="just"/>
            <a:r>
              <a:rPr lang="be-BY" sz="3600" dirty="0" smtClean="0">
                <a:solidFill>
                  <a:schemeClr val="tx2"/>
                </a:solidFill>
              </a:rPr>
              <a:t>5) Як рукой падаць – сасновы лес, карысны для здароўя.</a:t>
            </a:r>
            <a:endParaRPr lang="ru-RU" sz="3600" dirty="0" smtClean="0">
              <a:solidFill>
                <a:schemeClr val="tx2"/>
              </a:solidFill>
            </a:endParaRPr>
          </a:p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3600" dirty="0">
              <a:solidFill>
                <a:schemeClr val="tx2"/>
              </a:solidFill>
              <a:latin typeface="Times New Roman" pitchFamily="16" charset="0"/>
              <a:ea typeface="DejaVu Sans Mono" pitchFamily="49" charset="0"/>
              <a:cs typeface="DejaVu Sans Mono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pPr algn="just"/>
            <a:r>
              <a:rPr lang="be-BY" sz="4400" dirty="0" smtClean="0">
                <a:solidFill>
                  <a:schemeClr val="tx2"/>
                </a:solidFill>
              </a:rPr>
              <a:t>1) Я не пярэчыў, не прывык сядзець склаўшы рукі.</a:t>
            </a:r>
            <a:endParaRPr lang="ru-RU" sz="4400" dirty="0" smtClean="0">
              <a:solidFill>
                <a:schemeClr val="tx2"/>
              </a:solidFill>
            </a:endParaRPr>
          </a:p>
          <a:p>
            <a:pPr algn="just"/>
            <a:r>
              <a:rPr lang="be-BY" sz="4400" dirty="0" smtClean="0">
                <a:solidFill>
                  <a:schemeClr val="tx2"/>
                </a:solidFill>
              </a:rPr>
              <a:t>4) Раструбілі на ўвесь свет пра гэтую самую куплю і раптам – задні ход.</a:t>
            </a:r>
            <a:endParaRPr lang="ru-RU" sz="4400" dirty="0" smtClean="0">
              <a:solidFill>
                <a:schemeClr val="tx2"/>
              </a:solidFill>
            </a:endParaRPr>
          </a:p>
          <a:p>
            <a:pPr algn="just"/>
            <a:r>
              <a:rPr lang="be-BY" sz="4400" dirty="0" smtClean="0">
                <a:solidFill>
                  <a:schemeClr val="tx2"/>
                </a:solidFill>
              </a:rPr>
              <a:t>5) Як рукой падаць – сасновы лес, карысны для здароўя.</a:t>
            </a:r>
            <a:endParaRPr lang="en-US" sz="4400" dirty="0">
              <a:solidFill>
                <a:schemeClr val="tx2"/>
              </a:solidFill>
              <a:latin typeface="Times New Roman" pitchFamily="16" charset="0"/>
              <a:ea typeface="DejaVu Sans Mono" pitchFamily="49" charset="0"/>
              <a:cs typeface="DejaVu Sans Mono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6.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3" y="1714488"/>
            <a:ext cx="8678198" cy="3082664"/>
          </a:xfrm>
        </p:spPr>
        <p:txBody>
          <a:bodyPr>
            <a:noAutofit/>
          </a:bodyPr>
          <a:lstStyle/>
          <a:p>
            <a:r>
              <a:rPr lang="be-BY" sz="4000" b="1" dirty="0" smtClean="0"/>
              <a:t>Адзначце, у якім горадзе Ф.Скарына заснаваў у 1517 – 1519 гг. на грошы беларускіх купцоў тыпаграфію і выдаў 23 кнігі Бібліі.</a:t>
            </a:r>
            <a:endParaRPr lang="ru-RU" sz="40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6720" cy="5855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be-BY" sz="4800" b="1" dirty="0" smtClean="0">
                <a:solidFill>
                  <a:schemeClr val="tx2"/>
                </a:solidFill>
              </a:rPr>
              <a:t>1) Варшава;</a:t>
            </a:r>
            <a:endParaRPr lang="ru-RU" sz="4800" b="1" dirty="0" smtClean="0">
              <a:solidFill>
                <a:schemeClr val="tx2"/>
              </a:solidFill>
            </a:endParaRPr>
          </a:p>
          <a:p>
            <a:pPr algn="ctr"/>
            <a:r>
              <a:rPr lang="be-BY" sz="4800" b="1" dirty="0" smtClean="0">
                <a:solidFill>
                  <a:schemeClr val="tx2"/>
                </a:solidFill>
              </a:rPr>
              <a:t>2) Вільня;</a:t>
            </a:r>
            <a:endParaRPr lang="ru-RU" sz="4800" b="1" dirty="0" smtClean="0">
              <a:solidFill>
                <a:schemeClr val="tx2"/>
              </a:solidFill>
            </a:endParaRPr>
          </a:p>
          <a:p>
            <a:pPr algn="ctr"/>
            <a:r>
              <a:rPr lang="be-BY" sz="4800" b="1" dirty="0" smtClean="0">
                <a:solidFill>
                  <a:schemeClr val="tx2"/>
                </a:solidFill>
              </a:rPr>
              <a:t>3) Прага;</a:t>
            </a:r>
            <a:endParaRPr lang="ru-RU" sz="4800" b="1" dirty="0" smtClean="0">
              <a:solidFill>
                <a:schemeClr val="tx2"/>
              </a:solidFill>
            </a:endParaRPr>
          </a:p>
          <a:p>
            <a:pPr algn="ctr"/>
            <a:r>
              <a:rPr lang="be-BY" sz="4800" b="1" dirty="0" smtClean="0">
                <a:solidFill>
                  <a:schemeClr val="tx2"/>
                </a:solidFill>
              </a:rPr>
              <a:t>4) Мінск;</a:t>
            </a:r>
            <a:endParaRPr lang="ru-RU" sz="4800" b="1" dirty="0" smtClean="0">
              <a:solidFill>
                <a:schemeClr val="tx2"/>
              </a:solidFill>
            </a:endParaRPr>
          </a:p>
          <a:p>
            <a:pPr algn="ctr"/>
            <a:r>
              <a:rPr lang="be-BY" sz="4800" b="1" dirty="0" smtClean="0">
                <a:solidFill>
                  <a:schemeClr val="tx2"/>
                </a:solidFill>
              </a:rPr>
              <a:t>5) Масква.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15370" cy="3998922"/>
          </a:xfrm>
        </p:spPr>
        <p:txBody>
          <a:bodyPr>
            <a:normAutofit/>
          </a:bodyPr>
          <a:lstStyle/>
          <a:p>
            <a:pPr algn="just"/>
            <a:r>
              <a:rPr lang="be-BY" sz="4400" b="1" dirty="0" smtClean="0">
                <a:solidFill>
                  <a:schemeClr val="tx2"/>
                </a:solidFill>
              </a:rPr>
              <a:t>3) Прага;</a:t>
            </a:r>
            <a:endParaRPr lang="ru-RU" sz="4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1.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700808"/>
            <a:ext cx="8568953" cy="3096344"/>
          </a:xfrm>
        </p:spPr>
        <p:txBody>
          <a:bodyPr>
            <a:noAutofit/>
          </a:bodyPr>
          <a:lstStyle/>
          <a:p>
            <a:r>
              <a:rPr lang="be-BY" sz="4400" b="1" dirty="0" smtClean="0"/>
              <a:t>Хто з вучняў правільна напісаў усе словы? Укажыце адпаведны нумар.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7.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928802"/>
            <a:ext cx="8568953" cy="2868350"/>
          </a:xfrm>
        </p:spPr>
        <p:txBody>
          <a:bodyPr>
            <a:noAutofit/>
          </a:bodyPr>
          <a:lstStyle/>
          <a:p>
            <a:r>
              <a:rPr lang="be-BY" sz="4400" b="1" dirty="0" smtClean="0"/>
              <a:t>Адзначце сказы, у якіх напісанне лічэбнікаў адпавядае літаратурнай норме.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2070100" y="3657600"/>
            <a:ext cx="7073900" cy="990600"/>
          </a:xfrm>
          <a:ln/>
        </p:spPr>
        <p:txBody>
          <a:bodyPr tIns="28737" anchor="t"/>
          <a:lstStyle/>
          <a:p>
            <a:pPr marL="311045" indent="-306725" algn="just">
              <a:spcAft>
                <a:spcPts val="1293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3300" b="1" dirty="0">
              <a:solidFill>
                <a:srgbClr val="FFFFFF"/>
              </a:solidFill>
              <a:latin typeface="Times New Roman" pitchFamily="16" charset="0"/>
            </a:endParaRPr>
          </a:p>
          <a:p>
            <a:pPr marL="311045" indent="-306725" algn="just">
              <a:spcAft>
                <a:spcPts val="1293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33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5720" y="489653"/>
            <a:ext cx="8390736" cy="5939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2532" rIns="0" bIns="0"/>
          <a:lstStyle/>
          <a:p>
            <a:pPr algn="just">
              <a:lnSpc>
                <a:spcPts val="4000"/>
              </a:lnSpc>
            </a:pPr>
            <a:r>
              <a:rPr lang="be-BY" sz="4000" dirty="0" smtClean="0">
                <a:solidFill>
                  <a:schemeClr val="tx2"/>
                </a:solidFill>
              </a:rPr>
              <a:t>1) З кірмашу хлопцы вярталіся на чацвярых санях.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just">
              <a:lnSpc>
                <a:spcPts val="4000"/>
              </a:lnSpc>
            </a:pPr>
            <a:r>
              <a:rPr lang="be-BY" sz="4000" dirty="0" smtClean="0">
                <a:solidFill>
                  <a:schemeClr val="tx2"/>
                </a:solidFill>
              </a:rPr>
              <a:t>2) Паўтары тыдня засталося да цэнтралізаванага тэставання.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just">
              <a:lnSpc>
                <a:spcPts val="4000"/>
              </a:lnSpc>
            </a:pPr>
            <a:r>
              <a:rPr lang="be-BY" sz="4000" dirty="0" smtClean="0">
                <a:solidFill>
                  <a:schemeClr val="tx2"/>
                </a:solidFill>
              </a:rPr>
              <a:t>3) За дзвюма зайцамі пагонішся – ніводнага не зловіш.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just">
              <a:lnSpc>
                <a:spcPts val="4000"/>
              </a:lnSpc>
            </a:pPr>
            <a:r>
              <a:rPr lang="be-BY" sz="4000" dirty="0" smtClean="0">
                <a:solidFill>
                  <a:schemeClr val="tx2"/>
                </a:solidFill>
              </a:rPr>
              <a:t>4) Аўтобус спыніўся на дваццацьпятым кіламетры ад горада.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just">
              <a:lnSpc>
                <a:spcPts val="4000"/>
              </a:lnSpc>
            </a:pPr>
            <a:r>
              <a:rPr lang="be-BY" sz="4000" dirty="0" smtClean="0">
                <a:solidFill>
                  <a:schemeClr val="tx2"/>
                </a:solidFill>
              </a:rPr>
              <a:t>5) Абодва сыны Марылі сталі студэнтамі.</a:t>
            </a:r>
            <a:endParaRPr lang="be-BY" sz="4000" i="1" dirty="0">
              <a:solidFill>
                <a:schemeClr val="tx2"/>
              </a:solidFill>
              <a:latin typeface="Times New Roman" pitchFamily="16" charset="0"/>
              <a:ea typeface="DejaVu Sans Mono" pitchFamily="49" charset="0"/>
              <a:cs typeface="DejaVu Sans Mono" pitchFamily="49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be-BY" sz="4400" dirty="0" smtClean="0">
                <a:solidFill>
                  <a:schemeClr val="tx2"/>
                </a:solidFill>
              </a:rPr>
              <a:t>1) З кірмашу хлопцы вярталіся на чацвярых санях.</a:t>
            </a:r>
            <a:endParaRPr lang="ru-RU" sz="4400" dirty="0" smtClean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be-BY" sz="4400" dirty="0" smtClean="0">
                <a:solidFill>
                  <a:schemeClr val="tx2"/>
                </a:solidFill>
              </a:rPr>
              <a:t>5) Абодва сыны Марылі сталі студэнтамі.</a:t>
            </a:r>
            <a:endParaRPr lang="be-BY" sz="4400" i="1" dirty="0" smtClean="0">
              <a:solidFill>
                <a:schemeClr val="tx2"/>
              </a:solidFill>
              <a:latin typeface="Times New Roman" pitchFamily="16" charset="0"/>
              <a:ea typeface="DejaVu Sans Mono" pitchFamily="49" charset="0"/>
              <a:cs typeface="DejaVu Sans Mono" pitchFamily="49" charset="0"/>
            </a:endParaRPr>
          </a:p>
          <a:p>
            <a:pPr algn="just"/>
            <a:endParaRPr lang="ru-RU" sz="4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8.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928802"/>
            <a:ext cx="8568953" cy="2868350"/>
          </a:xfrm>
        </p:spPr>
        <p:txBody>
          <a:bodyPr>
            <a:noAutofit/>
          </a:bodyPr>
          <a:lstStyle/>
          <a:p>
            <a:r>
              <a:rPr lang="be-BY" sz="4400" b="1" dirty="0" smtClean="0"/>
              <a:t>Адзначце аднакаранёвыя словы.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57158" y="714356"/>
            <a:ext cx="8136904" cy="4214842"/>
          </a:xfrm>
          <a:ln/>
        </p:spPr>
        <p:txBody>
          <a:bodyPr tIns="19267">
            <a:noAutofit/>
          </a:bodyPr>
          <a:lstStyle/>
          <a:p>
            <a:r>
              <a:rPr lang="be-BY" sz="4400" dirty="0" smtClean="0">
                <a:solidFill>
                  <a:schemeClr val="tx2"/>
                </a:solidFill>
              </a:rPr>
              <a:t>1) вада – падводзіць;</a:t>
            </a:r>
            <a:r>
              <a:rPr lang="ru-RU" sz="4400" dirty="0" smtClean="0">
                <a:solidFill>
                  <a:schemeClr val="tx2"/>
                </a:solidFill>
              </a:rPr>
              <a:t/>
            </a:r>
            <a:br>
              <a:rPr lang="ru-RU" sz="4400" dirty="0" smtClean="0">
                <a:solidFill>
                  <a:schemeClr val="tx2"/>
                </a:solidFill>
              </a:rPr>
            </a:br>
            <a:r>
              <a:rPr lang="be-BY" sz="4400" dirty="0" smtClean="0">
                <a:solidFill>
                  <a:schemeClr val="tx2"/>
                </a:solidFill>
              </a:rPr>
              <a:t>2) ношка – падносіць;</a:t>
            </a:r>
            <a:r>
              <a:rPr lang="ru-RU" sz="4400" dirty="0" smtClean="0">
                <a:solidFill>
                  <a:schemeClr val="tx2"/>
                </a:solidFill>
              </a:rPr>
              <a:t/>
            </a:r>
            <a:br>
              <a:rPr lang="ru-RU" sz="4400" dirty="0" smtClean="0">
                <a:solidFill>
                  <a:schemeClr val="tx2"/>
                </a:solidFill>
              </a:rPr>
            </a:br>
            <a:r>
              <a:rPr lang="be-BY" sz="4400" dirty="0" smtClean="0">
                <a:solidFill>
                  <a:schemeClr val="tx2"/>
                </a:solidFill>
              </a:rPr>
              <a:t>3) згарэць – прыгорак;</a:t>
            </a:r>
            <a:r>
              <a:rPr lang="ru-RU" sz="4400" dirty="0" smtClean="0">
                <a:solidFill>
                  <a:schemeClr val="tx2"/>
                </a:solidFill>
              </a:rPr>
              <a:t/>
            </a:r>
            <a:br>
              <a:rPr lang="ru-RU" sz="4400" dirty="0" smtClean="0">
                <a:solidFill>
                  <a:schemeClr val="tx2"/>
                </a:solidFill>
              </a:rPr>
            </a:br>
            <a:r>
              <a:rPr lang="be-BY" sz="4400" dirty="0" smtClean="0">
                <a:solidFill>
                  <a:schemeClr val="tx2"/>
                </a:solidFill>
              </a:rPr>
              <a:t>4) мокнуць – замочаны;</a:t>
            </a:r>
            <a:r>
              <a:rPr lang="ru-RU" sz="4400" dirty="0" smtClean="0">
                <a:solidFill>
                  <a:schemeClr val="tx2"/>
                </a:solidFill>
              </a:rPr>
              <a:t/>
            </a:r>
            <a:br>
              <a:rPr lang="ru-RU" sz="4400" dirty="0" smtClean="0">
                <a:solidFill>
                  <a:schemeClr val="tx2"/>
                </a:solidFill>
              </a:rPr>
            </a:br>
            <a:r>
              <a:rPr lang="be-BY" sz="4400" dirty="0" smtClean="0">
                <a:solidFill>
                  <a:schemeClr val="tx2"/>
                </a:solidFill>
              </a:rPr>
              <a:t>5) падручнік – наручнікі.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ільныя </a:t>
            </a:r>
            <a:r>
              <a:rPr lang="ru-RU" sz="4000" b="1" dirty="0" err="1" smtClean="0"/>
              <a:t>адказы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be-BY" sz="4400" dirty="0" smtClean="0">
                <a:solidFill>
                  <a:schemeClr val="tx2"/>
                </a:solidFill>
              </a:rPr>
              <a:t>2) ношка – падносіць;</a:t>
            </a:r>
            <a:r>
              <a:rPr lang="ru-RU" sz="4400" dirty="0" smtClean="0">
                <a:solidFill>
                  <a:schemeClr val="tx2"/>
                </a:solidFill>
              </a:rPr>
              <a:t/>
            </a:r>
            <a:br>
              <a:rPr lang="ru-RU" sz="4400" dirty="0" smtClean="0">
                <a:solidFill>
                  <a:schemeClr val="tx2"/>
                </a:solidFill>
              </a:rPr>
            </a:br>
            <a:r>
              <a:rPr lang="be-BY" sz="4400" dirty="0" smtClean="0">
                <a:solidFill>
                  <a:schemeClr val="tx2"/>
                </a:solidFill>
              </a:rPr>
              <a:t>4) мокнуць – замочаны.</a:t>
            </a:r>
            <a:r>
              <a:rPr lang="ru-RU" sz="4400" dirty="0" smtClean="0">
                <a:solidFill>
                  <a:schemeClr val="tx2"/>
                </a:solidFill>
              </a:rPr>
              <a:t/>
            </a:r>
            <a:br>
              <a:rPr lang="ru-RU" sz="4400" dirty="0" smtClean="0">
                <a:solidFill>
                  <a:schemeClr val="tx2"/>
                </a:solidFill>
              </a:rPr>
            </a:br>
            <a:endParaRPr lang="ru-RU" sz="4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9.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928802"/>
            <a:ext cx="8568953" cy="2868350"/>
          </a:xfrm>
        </p:spPr>
        <p:txBody>
          <a:bodyPr>
            <a:noAutofit/>
          </a:bodyPr>
          <a:lstStyle/>
          <a:p>
            <a:r>
              <a:rPr lang="be-BY" sz="4400" b="1" dirty="0" smtClean="0"/>
              <a:t>Пераклад якіх словазлучэнняў з рускай мовы на беларускую зроблены правільна? Адзначце іх.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57158" y="500042"/>
            <a:ext cx="8205559" cy="6143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3352" rIns="81639" bIns="40820"/>
          <a:lstStyle/>
          <a:p>
            <a:pPr algn="just">
              <a:lnSpc>
                <a:spcPts val="4400"/>
              </a:lnSpc>
            </a:pPr>
            <a:r>
              <a:rPr lang="be-BY" sz="4000" dirty="0" smtClean="0">
                <a:solidFill>
                  <a:schemeClr val="tx2"/>
                </a:solidFill>
              </a:rPr>
              <a:t>1) железная дорога — жалезная дарога;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just">
              <a:lnSpc>
                <a:spcPts val="4400"/>
              </a:lnSpc>
            </a:pPr>
            <a:r>
              <a:rPr lang="be-BY" sz="4000" dirty="0" smtClean="0">
                <a:solidFill>
                  <a:schemeClr val="tx2"/>
                </a:solidFill>
              </a:rPr>
              <a:t>2) раст</a:t>
            </a:r>
            <a:r>
              <a:rPr lang="ru-RU" sz="4000" dirty="0" err="1" smtClean="0">
                <a:solidFill>
                  <a:schemeClr val="tx2"/>
                </a:solidFill>
              </a:rPr>
              <a:t>ительное</a:t>
            </a:r>
            <a:r>
              <a:rPr lang="ru-RU" sz="4000" dirty="0" smtClean="0">
                <a:solidFill>
                  <a:schemeClr val="tx2"/>
                </a:solidFill>
              </a:rPr>
              <a:t> масло </a:t>
            </a:r>
            <a:r>
              <a:rPr lang="be-BY" sz="4000" dirty="0" smtClean="0">
                <a:solidFill>
                  <a:schemeClr val="tx2"/>
                </a:solidFill>
              </a:rPr>
              <a:t>– расціцяльнае масла;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just">
              <a:lnSpc>
                <a:spcPts val="4400"/>
              </a:lnSpc>
            </a:pPr>
            <a:r>
              <a:rPr lang="be-BY" sz="4000" dirty="0" smtClean="0">
                <a:solidFill>
                  <a:schemeClr val="tx2"/>
                </a:solidFill>
              </a:rPr>
              <a:t>3) посмеяться над </a:t>
            </a:r>
            <a:r>
              <a:rPr lang="ru-RU" sz="4000" dirty="0" smtClean="0">
                <a:solidFill>
                  <a:schemeClr val="tx2"/>
                </a:solidFill>
              </a:rPr>
              <a:t>ним </a:t>
            </a:r>
            <a:r>
              <a:rPr lang="be-BY" sz="4000" dirty="0" smtClean="0">
                <a:solidFill>
                  <a:schemeClr val="tx2"/>
                </a:solidFill>
              </a:rPr>
              <a:t>— пасмяяцца з яго;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just">
              <a:lnSpc>
                <a:spcPts val="4400"/>
              </a:lnSpc>
            </a:pPr>
            <a:r>
              <a:rPr lang="be-BY" sz="4000" dirty="0" smtClean="0">
                <a:solidFill>
                  <a:schemeClr val="tx2"/>
                </a:solidFill>
              </a:rPr>
              <a:t>4) оптовая продажа — аптовы продаж;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just">
              <a:lnSpc>
                <a:spcPts val="4400"/>
              </a:lnSpc>
            </a:pPr>
            <a:r>
              <a:rPr lang="be-BY" sz="4000" dirty="0" smtClean="0">
                <a:solidFill>
                  <a:schemeClr val="tx2"/>
                </a:solidFill>
              </a:rPr>
              <a:t>5) поблагодар</a:t>
            </a:r>
            <a:r>
              <a:rPr lang="ru-RU" sz="4000" dirty="0" err="1" smtClean="0">
                <a:solidFill>
                  <a:schemeClr val="tx2"/>
                </a:solidFill>
              </a:rPr>
              <a:t>ить</a:t>
            </a:r>
            <a:r>
              <a:rPr lang="ru-RU" sz="4000" dirty="0" smtClean="0">
                <a:solidFill>
                  <a:schemeClr val="tx2"/>
                </a:solidFill>
              </a:rPr>
              <a:t> вас </a:t>
            </a:r>
            <a:r>
              <a:rPr lang="be-BY" sz="4000" dirty="0" smtClean="0">
                <a:solidFill>
                  <a:schemeClr val="tx2"/>
                </a:solidFill>
              </a:rPr>
              <a:t>— падзякаваць </a:t>
            </a:r>
            <a:r>
              <a:rPr lang="be-BY" sz="4000" dirty="0" smtClean="0">
                <a:solidFill>
                  <a:schemeClr val="tx2"/>
                </a:solidFill>
              </a:rPr>
              <a:t>вас.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ільныя </a:t>
            </a:r>
            <a:r>
              <a:rPr lang="ru-RU" sz="4000" b="1" dirty="0" err="1" smtClean="0"/>
              <a:t>адказы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5072098"/>
          </a:xfrm>
        </p:spPr>
        <p:txBody>
          <a:bodyPr>
            <a:normAutofit/>
          </a:bodyPr>
          <a:lstStyle/>
          <a:p>
            <a:pPr algn="just">
              <a:lnSpc>
                <a:spcPts val="4400"/>
              </a:lnSpc>
            </a:pPr>
            <a:r>
              <a:rPr lang="be-BY" sz="4400" dirty="0" smtClean="0">
                <a:solidFill>
                  <a:schemeClr val="tx2"/>
                </a:solidFill>
              </a:rPr>
              <a:t>1) железная дорога — жалезная дарога;</a:t>
            </a:r>
            <a:endParaRPr lang="ru-RU" sz="4400" dirty="0" smtClean="0">
              <a:solidFill>
                <a:schemeClr val="tx2"/>
              </a:solidFill>
            </a:endParaRPr>
          </a:p>
          <a:p>
            <a:pPr algn="just">
              <a:lnSpc>
                <a:spcPts val="4400"/>
              </a:lnSpc>
            </a:pPr>
            <a:r>
              <a:rPr lang="be-BY" sz="4400" dirty="0" smtClean="0">
                <a:solidFill>
                  <a:schemeClr val="tx2"/>
                </a:solidFill>
              </a:rPr>
              <a:t>3) посмеяться над </a:t>
            </a:r>
            <a:r>
              <a:rPr lang="ru-RU" sz="4400" dirty="0" smtClean="0">
                <a:solidFill>
                  <a:schemeClr val="tx2"/>
                </a:solidFill>
              </a:rPr>
              <a:t>ним </a:t>
            </a:r>
            <a:r>
              <a:rPr lang="be-BY" sz="4400" dirty="0" smtClean="0">
                <a:solidFill>
                  <a:schemeClr val="tx2"/>
                </a:solidFill>
              </a:rPr>
              <a:t>— пасмяяцца з яго;</a:t>
            </a:r>
            <a:endParaRPr lang="ru-RU" sz="4400" dirty="0" smtClean="0">
              <a:solidFill>
                <a:schemeClr val="tx2"/>
              </a:solidFill>
            </a:endParaRPr>
          </a:p>
          <a:p>
            <a:pPr algn="just">
              <a:lnSpc>
                <a:spcPts val="4400"/>
              </a:lnSpc>
            </a:pPr>
            <a:r>
              <a:rPr lang="be-BY" sz="4400" dirty="0" smtClean="0">
                <a:solidFill>
                  <a:schemeClr val="tx2"/>
                </a:solidFill>
              </a:rPr>
              <a:t>4) оптовая продажа — аптовы продаж.</a:t>
            </a:r>
            <a:endParaRPr lang="ru-RU" sz="4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10.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785926"/>
            <a:ext cx="8568953" cy="3011226"/>
          </a:xfrm>
        </p:spPr>
        <p:txBody>
          <a:bodyPr>
            <a:noAutofit/>
          </a:bodyPr>
          <a:lstStyle/>
          <a:p>
            <a:r>
              <a:rPr lang="be-BY" sz="4400" b="1" dirty="0" smtClean="0"/>
              <a:t>Вызначце ў сказе словы, якія спрагаюцца. Запішыце іх у пачатковай форме.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62744" cy="6143668"/>
          </a:xfrm>
        </p:spPr>
        <p:txBody>
          <a:bodyPr>
            <a:noAutofit/>
          </a:bodyPr>
          <a:lstStyle/>
          <a:p>
            <a:pPr algn="just">
              <a:lnSpc>
                <a:spcPts val="3200"/>
              </a:lnSpc>
              <a:spcBef>
                <a:spcPts val="0"/>
              </a:spcBef>
            </a:pPr>
            <a:r>
              <a:rPr lang="be-BY" sz="3600" dirty="0" smtClean="0">
                <a:solidFill>
                  <a:schemeClr val="tx2"/>
                </a:solidFill>
              </a:rPr>
              <a:t>1) Маша — </a:t>
            </a:r>
            <a:r>
              <a:rPr lang="be-BY" sz="3600" i="1" dirty="0" smtClean="0">
                <a:solidFill>
                  <a:schemeClr val="tx2"/>
                </a:solidFill>
              </a:rPr>
              <a:t>верблюдзяня, выселкі, каледаваць, барадаўчаты, Велікабрытанія</a:t>
            </a:r>
            <a:r>
              <a:rPr lang="be-BY" sz="3600" dirty="0" smtClean="0">
                <a:solidFill>
                  <a:schemeClr val="tx2"/>
                </a:solidFill>
              </a:rPr>
              <a:t>;</a:t>
            </a:r>
            <a:endParaRPr lang="ru-RU" sz="3600" dirty="0" smtClean="0">
              <a:solidFill>
                <a:schemeClr val="tx2"/>
              </a:solidFill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</a:pPr>
            <a:r>
              <a:rPr lang="be-BY" sz="3600" dirty="0" smtClean="0">
                <a:solidFill>
                  <a:schemeClr val="tx2"/>
                </a:solidFill>
              </a:rPr>
              <a:t>2) Эліна — </a:t>
            </a:r>
            <a:r>
              <a:rPr lang="be-BY" sz="3600" i="1" dirty="0" smtClean="0">
                <a:solidFill>
                  <a:schemeClr val="tx2"/>
                </a:solidFill>
              </a:rPr>
              <a:t>верблюдзяня, выселкі, калядаваць, бародаўчаты, Вялікабрытанія;</a:t>
            </a:r>
            <a:endParaRPr lang="ru-RU" sz="3600" dirty="0" smtClean="0">
              <a:solidFill>
                <a:schemeClr val="tx2"/>
              </a:solidFill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</a:pPr>
            <a:r>
              <a:rPr lang="be-BY" sz="3600" dirty="0" smtClean="0">
                <a:solidFill>
                  <a:schemeClr val="tx2"/>
                </a:solidFill>
              </a:rPr>
              <a:t>3) Саша — </a:t>
            </a:r>
            <a:r>
              <a:rPr lang="be-BY" sz="3600" i="1" dirty="0" smtClean="0">
                <a:solidFill>
                  <a:schemeClr val="tx2"/>
                </a:solidFill>
              </a:rPr>
              <a:t>вярблюдзяня, выселкі, каледаваць, барадаўчаты, Вялікабрытанія</a:t>
            </a:r>
            <a:r>
              <a:rPr lang="be-BY" sz="3600" dirty="0" smtClean="0">
                <a:solidFill>
                  <a:schemeClr val="tx2"/>
                </a:solidFill>
              </a:rPr>
              <a:t>;</a:t>
            </a:r>
            <a:endParaRPr lang="ru-RU" sz="3600" dirty="0" smtClean="0">
              <a:solidFill>
                <a:schemeClr val="tx2"/>
              </a:solidFill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</a:pPr>
            <a:r>
              <a:rPr lang="be-BY" sz="3600" dirty="0" smtClean="0">
                <a:solidFill>
                  <a:schemeClr val="tx2"/>
                </a:solidFill>
              </a:rPr>
              <a:t>4) Вася — </a:t>
            </a:r>
            <a:r>
              <a:rPr lang="be-BY" sz="3600" i="1" dirty="0" smtClean="0">
                <a:solidFill>
                  <a:schemeClr val="tx2"/>
                </a:solidFill>
              </a:rPr>
              <a:t>вярблюдзяня, выселкі, каледаваць, бародаўчаты, Велікабрытанія; </a:t>
            </a:r>
            <a:endParaRPr lang="ru-RU" sz="3600" dirty="0" smtClean="0">
              <a:solidFill>
                <a:schemeClr val="tx2"/>
              </a:solidFill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</a:pPr>
            <a:r>
              <a:rPr lang="be-BY" sz="3600" dirty="0" smtClean="0">
                <a:solidFill>
                  <a:schemeClr val="tx2"/>
                </a:solidFill>
              </a:rPr>
              <a:t>5) Толік — </a:t>
            </a:r>
            <a:r>
              <a:rPr lang="be-BY" sz="3600" i="1" dirty="0" smtClean="0">
                <a:solidFill>
                  <a:schemeClr val="tx2"/>
                </a:solidFill>
              </a:rPr>
              <a:t>верблюдзяня, высялкі, калядаваць, барадаўчаты, Велікобрытанія.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7762056" cy="5305896"/>
          </a:xfrm>
        </p:spPr>
        <p:txBody>
          <a:bodyPr>
            <a:normAutofit/>
          </a:bodyPr>
          <a:lstStyle/>
          <a:p>
            <a:pPr marL="0" indent="719138" algn="just">
              <a:buNone/>
            </a:pPr>
            <a:r>
              <a:rPr lang="be-BY" sz="4800" b="1" dirty="0" smtClean="0">
                <a:solidFill>
                  <a:schemeClr val="tx2"/>
                </a:solidFill>
              </a:rPr>
              <a:t>З усіх канцоў свету збіраюцца госці на свята і свята спявае (</a:t>
            </a:r>
            <a:r>
              <a:rPr lang="be-BY" sz="4800" b="1" i="1" dirty="0" smtClean="0">
                <a:solidFill>
                  <a:schemeClr val="tx2"/>
                </a:solidFill>
              </a:rPr>
              <a:t>А. Разанаў</a:t>
            </a:r>
            <a:r>
              <a:rPr lang="be-BY" sz="4800" b="1" dirty="0" smtClean="0">
                <a:solidFill>
                  <a:schemeClr val="tx2"/>
                </a:solidFill>
              </a:rPr>
              <a:t>).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ільныя </a:t>
            </a:r>
            <a:r>
              <a:rPr lang="ru-RU" sz="4000" b="1" dirty="0" err="1" smtClean="0"/>
              <a:t>адказы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pPr algn="just">
              <a:lnSpc>
                <a:spcPts val="4400"/>
              </a:lnSpc>
            </a:pPr>
            <a:r>
              <a:rPr lang="be-BY" sz="4400" dirty="0" smtClean="0">
                <a:solidFill>
                  <a:schemeClr val="tx2"/>
                </a:solidFill>
              </a:rPr>
              <a:t>збірацца, спяваць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b="1" dirty="0" smtClean="0"/>
              <a:t>Дзякую </a:t>
            </a:r>
            <a:r>
              <a:rPr lang="be-BY" sz="6000" b="1" smtClean="0"/>
              <a:t>за ўвагу!</a:t>
            </a:r>
            <a:endParaRPr lang="ru-RU" sz="60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03400"/>
            <a:ext cx="8215370" cy="4267200"/>
          </a:xfrm>
        </p:spPr>
        <p:txBody>
          <a:bodyPr>
            <a:normAutofit/>
          </a:bodyPr>
          <a:lstStyle/>
          <a:p>
            <a:pPr algn="just"/>
            <a:r>
              <a:rPr lang="be-BY" sz="4400" dirty="0" smtClean="0">
                <a:solidFill>
                  <a:schemeClr val="tx2"/>
                </a:solidFill>
              </a:rPr>
              <a:t>2) Эліна — </a:t>
            </a:r>
            <a:r>
              <a:rPr lang="be-BY" sz="4400" i="1" dirty="0" smtClean="0">
                <a:solidFill>
                  <a:schemeClr val="tx2"/>
                </a:solidFill>
              </a:rPr>
              <a:t>верблюдзяня, выселкі, калядаваць, бародаўчаты, Вялікабрытанія.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2.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928802"/>
            <a:ext cx="8568953" cy="2868350"/>
          </a:xfrm>
        </p:spPr>
        <p:txBody>
          <a:bodyPr>
            <a:noAutofit/>
          </a:bodyPr>
          <a:lstStyle/>
          <a:p>
            <a:r>
              <a:rPr lang="be-BY" sz="4400" b="1" dirty="0" smtClean="0"/>
              <a:t>Словы якіх часцін мовы ёсць у сказе? Укажыце адпаведныя нумары.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070100" y="3657600"/>
            <a:ext cx="7073900" cy="990600"/>
          </a:xfrm>
          <a:prstGeom prst="rect">
            <a:avLst/>
          </a:prstGeom>
          <a:noFill/>
          <a:ln/>
        </p:spPr>
        <p:txBody>
          <a:bodyPr lIns="0" tIns="43105" rIns="0" bIns="0" anchor="ctr"/>
          <a:lstStyle/>
          <a:p>
            <a:pPr indent="-30672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4900" b="1" dirty="0">
              <a:solidFill>
                <a:srgbClr val="FFFFFF"/>
              </a:solidFill>
              <a:latin typeface="Times New Roman" pitchFamily="16" charset="0"/>
            </a:endParaRPr>
          </a:p>
          <a:p>
            <a:pPr indent="-30672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49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536" y="620688"/>
            <a:ext cx="8277568" cy="5665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737" rIns="0" bIns="0" anchor="ctr"/>
          <a:lstStyle/>
          <a:p>
            <a:pPr indent="449263" algn="just"/>
            <a:r>
              <a:rPr lang="be-BY" sz="4400" dirty="0" smtClean="0">
                <a:solidFill>
                  <a:schemeClr val="tx2"/>
                </a:solidFill>
              </a:rPr>
              <a:t>Прывяла гусляра з яго ніўных сяліб дворня князева ў хорам багаты.</a:t>
            </a:r>
            <a:endParaRPr lang="ru-RU" sz="4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be-BY" sz="4400" dirty="0" smtClean="0">
                <a:solidFill>
                  <a:schemeClr val="tx2"/>
                </a:solidFill>
              </a:rPr>
              <a:t> 1) прыметнікі;</a:t>
            </a:r>
            <a:endParaRPr lang="ru-RU" sz="4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be-BY" sz="4400" dirty="0" smtClean="0">
                <a:solidFill>
                  <a:schemeClr val="tx2"/>
                </a:solidFill>
              </a:rPr>
              <a:t>2) прыслоўе;</a:t>
            </a:r>
            <a:endParaRPr lang="ru-RU" sz="4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be-BY" sz="4400" dirty="0" smtClean="0">
                <a:solidFill>
                  <a:schemeClr val="tx2"/>
                </a:solidFill>
              </a:rPr>
              <a:t>3) злучнікі;</a:t>
            </a:r>
            <a:endParaRPr lang="ru-RU" sz="4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be-BY" sz="4400" dirty="0" smtClean="0">
                <a:solidFill>
                  <a:schemeClr val="tx2"/>
                </a:solidFill>
              </a:rPr>
              <a:t>4) прыназоўнікі;</a:t>
            </a:r>
            <a:endParaRPr lang="ru-RU" sz="4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be-BY" sz="4400" dirty="0" smtClean="0">
                <a:solidFill>
                  <a:schemeClr val="tx2"/>
                </a:solidFill>
              </a:rPr>
              <a:t>5) займеннік.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7826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</a:t>
            </a:r>
            <a:r>
              <a:rPr lang="be-BY" sz="4000" b="1" dirty="0" smtClean="0"/>
              <a:t>ільны </a:t>
            </a:r>
            <a:r>
              <a:rPr lang="ru-RU" sz="4000" b="1" dirty="0" err="1" smtClean="0"/>
              <a:t>адказ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856178"/>
          </a:xfrm>
        </p:spPr>
        <p:txBody>
          <a:bodyPr>
            <a:normAutofit/>
          </a:bodyPr>
          <a:lstStyle/>
          <a:p>
            <a:pPr indent="449263" algn="just">
              <a:buNone/>
            </a:pPr>
            <a:r>
              <a:rPr lang="be-BY" sz="4400" dirty="0" smtClean="0">
                <a:solidFill>
                  <a:schemeClr val="tx2"/>
                </a:solidFill>
              </a:rPr>
              <a:t>Прывяла гусляра з яго ніўных сяліб дворня князева ў хорам багаты.</a:t>
            </a:r>
            <a:endParaRPr lang="ru-RU" sz="4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be-BY" sz="4400" dirty="0" smtClean="0">
                <a:solidFill>
                  <a:schemeClr val="tx2"/>
                </a:solidFill>
              </a:rPr>
              <a:t> 1) прыметнікі;</a:t>
            </a:r>
            <a:endParaRPr lang="ru-RU" sz="4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be-BY" sz="4400" dirty="0" smtClean="0">
                <a:solidFill>
                  <a:schemeClr val="tx2"/>
                </a:solidFill>
              </a:rPr>
              <a:t>4) прыназоўнікі;</a:t>
            </a:r>
            <a:endParaRPr lang="ru-RU" sz="4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be-BY" sz="4400" dirty="0" smtClean="0">
                <a:solidFill>
                  <a:schemeClr val="tx2"/>
                </a:solidFill>
              </a:rPr>
              <a:t>5) займеннік.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78274" cy="80391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Заданне</a:t>
            </a:r>
            <a:r>
              <a:rPr lang="ru-RU" sz="5400" b="1" dirty="0" smtClean="0"/>
              <a:t> 3.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928802"/>
            <a:ext cx="8568953" cy="2868350"/>
          </a:xfrm>
        </p:spPr>
        <p:txBody>
          <a:bodyPr>
            <a:noAutofit/>
          </a:bodyPr>
          <a:lstStyle/>
          <a:p>
            <a:r>
              <a:rPr lang="be-BY" sz="4400" b="1" dirty="0" smtClean="0"/>
              <a:t>Адзначце назоўнікі, якія не маюць роду.</a:t>
            </a:r>
            <a:endParaRPr lang="ru-RU" sz="4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5357826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Колькасць балаў 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136904" cy="5449912"/>
          </a:xfrm>
        </p:spPr>
        <p:txBody>
          <a:bodyPr>
            <a:normAutofit/>
          </a:bodyPr>
          <a:lstStyle/>
          <a:p>
            <a:r>
              <a:rPr lang="be-BY" sz="4400" dirty="0" smtClean="0">
                <a:solidFill>
                  <a:schemeClr val="tx2"/>
                </a:solidFill>
              </a:rPr>
              <a:t> 1) задзіра;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2) вароты;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3) Нью-Ёрк;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4) Ашмяны;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be-BY" sz="4400" dirty="0" smtClean="0">
                <a:solidFill>
                  <a:schemeClr val="tx2"/>
                </a:solidFill>
              </a:rPr>
              <a:t>5) шахматы.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59 (1)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750</Words>
  <Application>Microsoft Office PowerPoint</Application>
  <PresentationFormat>Экран (4:3)</PresentationFormat>
  <Paragraphs>114</Paragraphs>
  <Slides>32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TS102801059 (1)</vt:lpstr>
      <vt:lpstr>Алімпіядныя заданні</vt:lpstr>
      <vt:lpstr>Заданне 1.</vt:lpstr>
      <vt:lpstr>Слайд 3</vt:lpstr>
      <vt:lpstr>Правільны адказ</vt:lpstr>
      <vt:lpstr>Заданне 2.</vt:lpstr>
      <vt:lpstr>Слайд 6</vt:lpstr>
      <vt:lpstr>Правільны адказ</vt:lpstr>
      <vt:lpstr>Заданне 3.</vt:lpstr>
      <vt:lpstr>Слайд 9</vt:lpstr>
      <vt:lpstr>Правільны адказ</vt:lpstr>
      <vt:lpstr>Заданне 4.</vt:lpstr>
      <vt:lpstr>Слайд 12</vt:lpstr>
      <vt:lpstr>Правільны адказ</vt:lpstr>
      <vt:lpstr>Заданне 5.</vt:lpstr>
      <vt:lpstr>Слайд 15</vt:lpstr>
      <vt:lpstr>Правільны адказ</vt:lpstr>
      <vt:lpstr>Заданне 6.</vt:lpstr>
      <vt:lpstr>Слайд 18</vt:lpstr>
      <vt:lpstr>Правільны адказ</vt:lpstr>
      <vt:lpstr>Заданне 7.</vt:lpstr>
      <vt:lpstr>Слайд 21</vt:lpstr>
      <vt:lpstr>Правільны адказ</vt:lpstr>
      <vt:lpstr>Заданне 8.</vt:lpstr>
      <vt:lpstr>1) вада – падводзіць; 2) ношка – падносіць; 3) згарэць – прыгорак; 4) мокнуць – замочаны; 5) падручнік – наручнікі.</vt:lpstr>
      <vt:lpstr>Правільныя адказы:</vt:lpstr>
      <vt:lpstr>Заданне 9.</vt:lpstr>
      <vt:lpstr>Слайд 27</vt:lpstr>
      <vt:lpstr>Правільныя адказы:</vt:lpstr>
      <vt:lpstr>Заданне 10.</vt:lpstr>
      <vt:lpstr>Слайд 30</vt:lpstr>
      <vt:lpstr>Правільныя адказы:</vt:lpstr>
      <vt:lpstr>Дзякую за ўвагу!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DNA7 X64</dc:creator>
  <cp:lastModifiedBy>Я</cp:lastModifiedBy>
  <cp:revision>55</cp:revision>
  <dcterms:created xsi:type="dcterms:W3CDTF">2013-02-05T16:58:39Z</dcterms:created>
  <dcterms:modified xsi:type="dcterms:W3CDTF">2014-02-09T22:20:41Z</dcterms:modified>
</cp:coreProperties>
</file>