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6" r:id="rId3"/>
    <p:sldId id="296" r:id="rId4"/>
    <p:sldId id="370" r:id="rId5"/>
    <p:sldId id="359" r:id="rId6"/>
    <p:sldId id="326" r:id="rId7"/>
    <p:sldId id="371" r:id="rId8"/>
    <p:sldId id="360" r:id="rId9"/>
    <p:sldId id="342" r:id="rId10"/>
    <p:sldId id="372" r:id="rId11"/>
    <p:sldId id="361" r:id="rId12"/>
    <p:sldId id="347" r:id="rId13"/>
    <p:sldId id="373" r:id="rId14"/>
    <p:sldId id="362" r:id="rId15"/>
    <p:sldId id="328" r:id="rId16"/>
    <p:sldId id="374" r:id="rId17"/>
    <p:sldId id="363" r:id="rId18"/>
    <p:sldId id="329" r:id="rId19"/>
    <p:sldId id="375" r:id="rId20"/>
    <p:sldId id="364" r:id="rId21"/>
    <p:sldId id="330" r:id="rId22"/>
    <p:sldId id="376" r:id="rId23"/>
    <p:sldId id="366" r:id="rId24"/>
    <p:sldId id="331" r:id="rId25"/>
    <p:sldId id="378" r:id="rId26"/>
    <p:sldId id="367" r:id="rId27"/>
    <p:sldId id="344" r:id="rId28"/>
    <p:sldId id="379" r:id="rId29"/>
    <p:sldId id="368" r:id="rId30"/>
    <p:sldId id="380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1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52" autoAdjust="0"/>
  </p:normalViewPr>
  <p:slideViewPr>
    <p:cSldViewPr>
      <p:cViewPr varScale="1">
        <p:scale>
          <a:sx n="64" d="100"/>
          <a:sy n="64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4439E-91C6-48F3-8C53-F8DCB0734DBE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2913B-6AC2-4A77-8DBC-8AABAC7BC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74AF28-E695-476B-BF8B-9BA267ED8B1B}" type="slidenum">
              <a:rPr lang="ru-RU"/>
              <a:pPr/>
              <a:t>6</a:t>
            </a:fld>
            <a:endParaRPr 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7EDCA8-C417-4581-9704-7D671A6B4B22}" type="slidenum">
              <a:rPr lang="ru-RU"/>
              <a:pPr/>
              <a:t>15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DDB3F5-1481-448B-8822-233A4573A16B}" type="slidenum">
              <a:rPr lang="ru-RU"/>
              <a:pPr/>
              <a:t>18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A2C4BC-228F-4E2A-A301-9B64AD6CF77F}" type="slidenum">
              <a:rPr lang="ru-RU"/>
              <a:pPr/>
              <a:t>21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F8AEE6-3A9A-421E-8058-C91B12CAF45C}" type="slidenum">
              <a:rPr lang="ru-RU"/>
              <a:pPr/>
              <a:t>24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0960" cy="11377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2560" cy="46516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1520" cy="46516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2560" cy="465169"/>
          </a:xfrm>
        </p:spPr>
        <p:txBody>
          <a:bodyPr/>
          <a:lstStyle>
            <a:lvl1pPr>
              <a:defRPr/>
            </a:lvl1pPr>
          </a:lstStyle>
          <a:p>
            <a:fld id="{FB1942C8-8E12-41F0-A048-C68A09EEB4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628800"/>
            <a:ext cx="7078274" cy="1901803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be-BY" sz="6000" b="0" i="0" dirty="0" smtClean="0">
                <a:latin typeface="Constantia"/>
                <a:ea typeface="+mj-ea"/>
                <a:cs typeface="+mj-cs"/>
              </a:rPr>
              <a:t>Алімпіядныя заданні</a:t>
            </a:r>
            <a:endParaRPr lang="ru-RU" sz="6000" b="0" i="0" dirty="0"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r>
              <a:rPr lang="be-BY" sz="4400" b="1" dirty="0" smtClean="0">
                <a:solidFill>
                  <a:schemeClr val="tx2"/>
                </a:solidFill>
              </a:rPr>
              <a:t>4) назоўнік.</a:t>
            </a:r>
            <a:endParaRPr lang="ru-RU" sz="4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4.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928802"/>
            <a:ext cx="8568953" cy="2868350"/>
          </a:xfrm>
        </p:spPr>
        <p:txBody>
          <a:bodyPr>
            <a:noAutofit/>
          </a:bodyPr>
          <a:lstStyle/>
          <a:p>
            <a:r>
              <a:rPr lang="be-BY" sz="4000" cap="none" dirty="0" smtClean="0"/>
              <a:t>Адзначце, на што паказвае эпітэт </a:t>
            </a:r>
            <a:r>
              <a:rPr lang="be-BY" sz="4000" i="1" cap="none" dirty="0" smtClean="0"/>
              <a:t>калінавы</a:t>
            </a:r>
            <a:r>
              <a:rPr lang="be-BY" sz="4000" cap="none" dirty="0" smtClean="0"/>
              <a:t> ў выразе </a:t>
            </a:r>
            <a:r>
              <a:rPr lang="be-BY" sz="4000" i="1" cap="none" dirty="0" smtClean="0"/>
              <a:t>калінавы мост</a:t>
            </a:r>
            <a:r>
              <a:rPr lang="be-BY" sz="4000" cap="none" dirty="0" smtClean="0"/>
              <a:t>, на якім герой-вызвольнік беларускіх казак змагаецца са шматгаловым змеем, ці цмокам?</a:t>
            </a:r>
            <a:endParaRPr lang="ru-RU" sz="4000" cap="none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136904" cy="5976664"/>
          </a:xfrm>
        </p:spPr>
        <p:txBody>
          <a:bodyPr>
            <a:noAutofit/>
          </a:bodyPr>
          <a:lstStyle/>
          <a:p>
            <a:pPr algn="just"/>
            <a:r>
              <a:rPr lang="be-BY" sz="4400" b="1" dirty="0" smtClean="0">
                <a:solidFill>
                  <a:schemeClr val="tx2"/>
                </a:solidFill>
              </a:rPr>
              <a:t>1) матэрыял, з якога змайстраваны;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pPr algn="just"/>
            <a:r>
              <a:rPr lang="be-BY" sz="4400" b="1" dirty="0" smtClean="0">
                <a:solidFill>
                  <a:schemeClr val="tx2"/>
                </a:solidFill>
              </a:rPr>
              <a:t>2) імя героя-вызвольніка;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pPr algn="just"/>
            <a:r>
              <a:rPr lang="be-BY" sz="4400" b="1" dirty="0" smtClean="0">
                <a:solidFill>
                  <a:schemeClr val="tx2"/>
                </a:solidFill>
              </a:rPr>
              <a:t>3) чырвоны колер; </a:t>
            </a:r>
            <a:endParaRPr lang="ru-RU" sz="4400" b="1" dirty="0" smtClean="0">
              <a:solidFill>
                <a:schemeClr val="tx2"/>
              </a:solidFill>
            </a:endParaRPr>
          </a:p>
          <a:p>
            <a:pPr algn="just"/>
            <a:r>
              <a:rPr lang="be-BY" sz="4400" b="1" dirty="0" smtClean="0">
                <a:solidFill>
                  <a:schemeClr val="tx2"/>
                </a:solidFill>
              </a:rPr>
              <a:t>4) дрэвы, якія растуць побач; </a:t>
            </a:r>
            <a:endParaRPr lang="ru-RU" sz="4400" b="1" dirty="0" smtClean="0">
              <a:solidFill>
                <a:schemeClr val="tx2"/>
              </a:solidFill>
            </a:endParaRPr>
          </a:p>
          <a:p>
            <a:pPr algn="just"/>
            <a:r>
              <a:rPr lang="be-BY" sz="4400" b="1" dirty="0" smtClean="0">
                <a:solidFill>
                  <a:schemeClr val="tx2"/>
                </a:solidFill>
              </a:rPr>
              <a:t>5) чароўную сілу.</a:t>
            </a:r>
            <a:endParaRPr lang="ru-RU" sz="4400" b="1" dirty="0" smtClean="0">
              <a:solidFill>
                <a:schemeClr val="tx2"/>
              </a:solidFill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e-BY" sz="3600" b="1" dirty="0" smtClean="0">
                <a:solidFill>
                  <a:schemeClr val="tx2"/>
                </a:solidFill>
                <a:latin typeface="Times New Roman" pitchFamily="16" charset="0"/>
                <a:ea typeface="DejaVu Sans Mono" pitchFamily="49" charset="0"/>
                <a:cs typeface="DejaVu Sans Mono" pitchFamily="49" charset="0"/>
              </a:rPr>
              <a:t/>
            </a:r>
            <a:br>
              <a:rPr lang="be-BY" sz="3600" b="1" dirty="0" smtClean="0">
                <a:solidFill>
                  <a:schemeClr val="tx2"/>
                </a:solidFill>
                <a:latin typeface="Times New Roman" pitchFamily="16" charset="0"/>
                <a:ea typeface="DejaVu Sans Mono" pitchFamily="49" charset="0"/>
                <a:cs typeface="DejaVu Sans Mono" pitchFamily="49" charset="0"/>
              </a:rPr>
            </a:b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pPr algn="just"/>
            <a:r>
              <a:rPr lang="be-BY" sz="4400" b="1" dirty="0" smtClean="0">
                <a:solidFill>
                  <a:schemeClr val="tx2"/>
                </a:solidFill>
              </a:rPr>
              <a:t>3) чырвоны колер; </a:t>
            </a:r>
            <a:endParaRPr lang="ru-RU" sz="4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5.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785926"/>
            <a:ext cx="8568953" cy="3011226"/>
          </a:xfrm>
        </p:spPr>
        <p:txBody>
          <a:bodyPr>
            <a:noAutofit/>
          </a:bodyPr>
          <a:lstStyle/>
          <a:p>
            <a:r>
              <a:rPr lang="be-BY" sz="4400" b="1" cap="none" dirty="0" smtClean="0"/>
              <a:t>Адзначце беларускія прыказкі, значэнне якіх адпавядае рускамоўнаму кароткаму выслоўю </a:t>
            </a:r>
            <a:r>
              <a:rPr lang="be-BY" sz="4400" b="1" i="1" cap="none" dirty="0" smtClean="0"/>
              <a:t>на вкус и цвет товар</a:t>
            </a:r>
            <a:r>
              <a:rPr lang="ru-RU" sz="4400" b="1" i="1" cap="none" dirty="0" err="1" smtClean="0"/>
              <a:t>ищ</a:t>
            </a:r>
            <a:r>
              <a:rPr lang="be-BY" sz="4400" b="1" i="1" cap="none" dirty="0" smtClean="0"/>
              <a:t>ей нет</a:t>
            </a:r>
            <a:r>
              <a:rPr lang="be-BY" sz="4400" i="1" dirty="0" smtClean="0"/>
              <a:t>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6481" y="1604329"/>
            <a:ext cx="8228160" cy="34578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5720" y="500042"/>
            <a:ext cx="8501122" cy="6000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2532" rIns="0" bIns="0"/>
          <a:lstStyle/>
          <a:p>
            <a:pPr algn="just"/>
            <a:r>
              <a:rPr lang="be-BY" sz="4400" dirty="0" smtClean="0">
                <a:solidFill>
                  <a:schemeClr val="tx2"/>
                </a:solidFill>
              </a:rPr>
              <a:t>1) Дзеду міла, а ўнуку гніла.</a:t>
            </a:r>
            <a:endParaRPr lang="ru-RU" sz="4400" dirty="0" smtClean="0">
              <a:solidFill>
                <a:schemeClr val="tx2"/>
              </a:solidFill>
            </a:endParaRPr>
          </a:p>
          <a:p>
            <a:pPr algn="just"/>
            <a:r>
              <a:rPr lang="be-BY" sz="4400" dirty="0" smtClean="0">
                <a:solidFill>
                  <a:schemeClr val="tx2"/>
                </a:solidFill>
              </a:rPr>
              <a:t>2) Як няма мяса, то і грыб закраса.</a:t>
            </a:r>
            <a:endParaRPr lang="ru-RU" sz="4400" dirty="0" smtClean="0">
              <a:solidFill>
                <a:schemeClr val="tx2"/>
              </a:solidFill>
            </a:endParaRPr>
          </a:p>
          <a:p>
            <a:pPr algn="just"/>
            <a:r>
              <a:rPr lang="be-BY" sz="4400" dirty="0" smtClean="0">
                <a:solidFill>
                  <a:schemeClr val="tx2"/>
                </a:solidFill>
              </a:rPr>
              <a:t>3) Каму — як балота, а каму — як залота.</a:t>
            </a:r>
            <a:endParaRPr lang="ru-RU" sz="4400" dirty="0" smtClean="0">
              <a:solidFill>
                <a:schemeClr val="tx2"/>
              </a:solidFill>
            </a:endParaRPr>
          </a:p>
          <a:p>
            <a:pPr algn="just"/>
            <a:r>
              <a:rPr lang="be-BY" sz="4400" dirty="0" smtClean="0">
                <a:solidFill>
                  <a:schemeClr val="tx2"/>
                </a:solidFill>
              </a:rPr>
              <a:t>4) Не памогуць і чары, як каму хто не да пары.</a:t>
            </a:r>
            <a:endParaRPr lang="ru-RU" sz="4400" dirty="0" smtClean="0">
              <a:solidFill>
                <a:schemeClr val="tx2"/>
              </a:solidFill>
            </a:endParaRPr>
          </a:p>
          <a:p>
            <a:pPr algn="just"/>
            <a:r>
              <a:rPr lang="be-BY" sz="4400" dirty="0" smtClean="0">
                <a:solidFill>
                  <a:schemeClr val="tx2"/>
                </a:solidFill>
              </a:rPr>
              <a:t>5) Хто любіць гарбуз, а хто агуркі.</a:t>
            </a:r>
            <a:endParaRPr lang="ru-RU" sz="4400" dirty="0" smtClean="0">
              <a:solidFill>
                <a:schemeClr val="tx2"/>
              </a:solidFill>
            </a:endParaRPr>
          </a:p>
          <a:p>
            <a:pPr algn="just"/>
            <a:endParaRPr lang="en-US" sz="4400" dirty="0">
              <a:solidFill>
                <a:schemeClr val="tx2"/>
              </a:solidFill>
              <a:latin typeface="Times New Roman" pitchFamily="16" charset="0"/>
              <a:ea typeface="DejaVu Sans Mono" pitchFamily="49" charset="0"/>
              <a:cs typeface="DejaVu Sans Mono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pPr algn="just"/>
            <a:r>
              <a:rPr lang="be-BY" sz="4800" b="1" dirty="0" smtClean="0">
                <a:solidFill>
                  <a:schemeClr val="tx2"/>
                </a:solidFill>
              </a:rPr>
              <a:t>1) Дзеду міла, а ўнуку гніла.</a:t>
            </a:r>
            <a:endParaRPr lang="ru-RU" sz="4800" b="1" dirty="0" smtClean="0">
              <a:solidFill>
                <a:schemeClr val="tx2"/>
              </a:solidFill>
            </a:endParaRPr>
          </a:p>
          <a:p>
            <a:pPr algn="just"/>
            <a:r>
              <a:rPr lang="be-BY" sz="4800" b="1" dirty="0" smtClean="0">
                <a:solidFill>
                  <a:schemeClr val="tx2"/>
                </a:solidFill>
              </a:rPr>
              <a:t>3) Каму — як балота, а каму — як залота.</a:t>
            </a:r>
            <a:endParaRPr lang="ru-RU" sz="4800" b="1" dirty="0" smtClean="0">
              <a:solidFill>
                <a:schemeClr val="tx2"/>
              </a:solidFill>
            </a:endParaRPr>
          </a:p>
          <a:p>
            <a:pPr algn="just"/>
            <a:r>
              <a:rPr lang="be-BY" sz="4800" b="1" dirty="0" smtClean="0">
                <a:solidFill>
                  <a:schemeClr val="tx2"/>
                </a:solidFill>
              </a:rPr>
              <a:t>5) Хто любіць гарбуз, а хто агуркі.</a:t>
            </a:r>
            <a:endParaRPr lang="en-US" sz="4800" b="1" dirty="0">
              <a:solidFill>
                <a:schemeClr val="tx2"/>
              </a:solidFill>
              <a:latin typeface="Times New Roman" pitchFamily="16" charset="0"/>
              <a:ea typeface="DejaVu Sans Mono" pitchFamily="49" charset="0"/>
              <a:cs typeface="DejaVu Sans Mono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6.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3" y="1714488"/>
            <a:ext cx="8678198" cy="3082664"/>
          </a:xfrm>
        </p:spPr>
        <p:txBody>
          <a:bodyPr>
            <a:noAutofit/>
          </a:bodyPr>
          <a:lstStyle/>
          <a:p>
            <a:r>
              <a:rPr lang="be-BY" sz="4800" b="1" cap="none" dirty="0" smtClean="0"/>
              <a:t>Адзначце тры словы, якія па свайму марфемнаму саставу адрозніваюцца ад астатніх.</a:t>
            </a:r>
            <a:endParaRPr lang="ru-RU" sz="4800" b="1" cap="none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6720" cy="5855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be-BY" sz="4800" b="1" dirty="0" smtClean="0">
                <a:solidFill>
                  <a:schemeClr val="tx2"/>
                </a:solidFill>
              </a:rPr>
              <a:t>1) агурок;</a:t>
            </a:r>
            <a:endParaRPr lang="ru-RU" sz="4800" b="1" dirty="0" smtClean="0">
              <a:solidFill>
                <a:schemeClr val="tx2"/>
              </a:solidFill>
            </a:endParaRPr>
          </a:p>
          <a:p>
            <a:r>
              <a:rPr lang="be-BY" sz="4800" b="1" dirty="0" smtClean="0">
                <a:solidFill>
                  <a:schemeClr val="tx2"/>
                </a:solidFill>
              </a:rPr>
              <a:t>2) парашок;</a:t>
            </a:r>
            <a:endParaRPr lang="ru-RU" sz="4800" b="1" dirty="0" smtClean="0">
              <a:solidFill>
                <a:schemeClr val="tx2"/>
              </a:solidFill>
            </a:endParaRPr>
          </a:p>
          <a:p>
            <a:r>
              <a:rPr lang="be-BY" sz="4800" b="1" dirty="0" smtClean="0">
                <a:solidFill>
                  <a:schemeClr val="tx2"/>
                </a:solidFill>
              </a:rPr>
              <a:t>3) маток;</a:t>
            </a:r>
            <a:endParaRPr lang="ru-RU" sz="4800" b="1" dirty="0" smtClean="0">
              <a:solidFill>
                <a:schemeClr val="tx2"/>
              </a:solidFill>
            </a:endParaRPr>
          </a:p>
          <a:p>
            <a:r>
              <a:rPr lang="be-BY" sz="4800" b="1" dirty="0" smtClean="0">
                <a:solidFill>
                  <a:schemeClr val="tx2"/>
                </a:solidFill>
              </a:rPr>
              <a:t>4) часнок;</a:t>
            </a:r>
            <a:endParaRPr lang="ru-RU" sz="4800" b="1" dirty="0" smtClean="0">
              <a:solidFill>
                <a:schemeClr val="tx2"/>
              </a:solidFill>
            </a:endParaRPr>
          </a:p>
          <a:p>
            <a:r>
              <a:rPr lang="be-BY" sz="4800" b="1" dirty="0" smtClean="0">
                <a:solidFill>
                  <a:schemeClr val="tx2"/>
                </a:solidFill>
              </a:rPr>
              <a:t>5) чаўнок.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ільныя </a:t>
            </a:r>
            <a:r>
              <a:rPr lang="ru-RU" sz="4000" b="1" dirty="0" err="1" smtClean="0"/>
              <a:t>адказы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15370" cy="3998922"/>
          </a:xfrm>
        </p:spPr>
        <p:txBody>
          <a:bodyPr>
            <a:normAutofit/>
          </a:bodyPr>
          <a:lstStyle/>
          <a:p>
            <a:r>
              <a:rPr lang="be-BY" sz="4400" b="1" dirty="0" smtClean="0">
                <a:solidFill>
                  <a:schemeClr val="tx2"/>
                </a:solidFill>
              </a:rPr>
              <a:t>1) агурок;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be-BY" sz="4400" b="1" dirty="0" smtClean="0">
                <a:solidFill>
                  <a:schemeClr val="tx2"/>
                </a:solidFill>
              </a:rPr>
              <a:t>2) парашок;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be-BY" sz="4400" b="1" dirty="0" smtClean="0">
                <a:solidFill>
                  <a:schemeClr val="tx2"/>
                </a:solidFill>
              </a:rPr>
              <a:t>4) часнок.</a:t>
            </a:r>
            <a:endParaRPr lang="ru-RU" sz="4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1.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700808"/>
            <a:ext cx="8568953" cy="3096344"/>
          </a:xfrm>
        </p:spPr>
        <p:txBody>
          <a:bodyPr>
            <a:noAutofit/>
          </a:bodyPr>
          <a:lstStyle/>
          <a:p>
            <a:r>
              <a:rPr lang="be-BY" sz="3600" b="1" cap="none" dirty="0" smtClean="0"/>
              <a:t>Вам дадзены пяць “набораў” літар. Калі вымавіце ўслых кожны такі “набор”, то зможаце ўлавіць тыя з іх, дзе маюцца па два словазлучэнні з розным сэнсавым зместам. Укажыце нумары гэтых “набораў”.</a:t>
            </a:r>
            <a:endParaRPr lang="ru-RU" sz="3600" b="1" cap="none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7.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928802"/>
            <a:ext cx="8568953" cy="2868350"/>
          </a:xfrm>
        </p:spPr>
        <p:txBody>
          <a:bodyPr>
            <a:noAutofit/>
          </a:bodyPr>
          <a:lstStyle/>
          <a:p>
            <a:r>
              <a:rPr lang="be-BY" sz="4400" dirty="0" smtClean="0"/>
              <a:t>У якіх сказах правільна падкрэслены дзейнікі? Адзначце.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2070100" y="3657600"/>
            <a:ext cx="7073900" cy="990600"/>
          </a:xfrm>
          <a:ln/>
        </p:spPr>
        <p:txBody>
          <a:bodyPr tIns="28737" anchor="t"/>
          <a:lstStyle/>
          <a:p>
            <a:pPr marL="311045" indent="-306725" algn="just">
              <a:spcAft>
                <a:spcPts val="1293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3300" b="1" dirty="0">
              <a:solidFill>
                <a:srgbClr val="FFFFFF"/>
              </a:solidFill>
              <a:latin typeface="Times New Roman" pitchFamily="16" charset="0"/>
            </a:endParaRPr>
          </a:p>
          <a:p>
            <a:pPr marL="311045" indent="-306725" algn="just">
              <a:spcAft>
                <a:spcPts val="1293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33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5720" y="489653"/>
            <a:ext cx="8390736" cy="5939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2532" rIns="0" bIns="0"/>
          <a:lstStyle/>
          <a:p>
            <a:pPr algn="just"/>
            <a:r>
              <a:rPr lang="be-BY" sz="4000" dirty="0" smtClean="0">
                <a:solidFill>
                  <a:schemeClr val="tx2"/>
                </a:solidFill>
              </a:rPr>
              <a:t>1) </a:t>
            </a:r>
            <a:r>
              <a:rPr lang="be-BY" sz="4000" u="sng" dirty="0" smtClean="0">
                <a:solidFill>
                  <a:schemeClr val="tx2"/>
                </a:solidFill>
              </a:rPr>
              <a:t>Шасцікласнік</a:t>
            </a:r>
            <a:r>
              <a:rPr lang="be-BY" sz="4000" dirty="0" smtClean="0">
                <a:solidFill>
                  <a:schemeClr val="tx2"/>
                </a:solidFill>
              </a:rPr>
              <a:t> Сярожа любіць спяваць пад гітару.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just"/>
            <a:r>
              <a:rPr lang="be-BY" sz="4000" dirty="0" smtClean="0">
                <a:solidFill>
                  <a:schemeClr val="tx2"/>
                </a:solidFill>
              </a:rPr>
              <a:t>2) Добрая птушка </a:t>
            </a:r>
            <a:r>
              <a:rPr lang="be-BY" sz="4000" u="sng" dirty="0" smtClean="0">
                <a:solidFill>
                  <a:schemeClr val="tx2"/>
                </a:solidFill>
              </a:rPr>
              <a:t>бусел</a:t>
            </a:r>
            <a:r>
              <a:rPr lang="be-BY" sz="4000" dirty="0" smtClean="0">
                <a:solidFill>
                  <a:schemeClr val="tx2"/>
                </a:solidFill>
              </a:rPr>
              <a:t>.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just"/>
            <a:r>
              <a:rPr lang="be-BY" sz="4000" dirty="0" smtClean="0">
                <a:solidFill>
                  <a:schemeClr val="tx2"/>
                </a:solidFill>
              </a:rPr>
              <a:t>3) </a:t>
            </a:r>
            <a:r>
              <a:rPr lang="be-BY" sz="4000" u="sng" dirty="0" smtClean="0">
                <a:solidFill>
                  <a:schemeClr val="tx2"/>
                </a:solidFill>
              </a:rPr>
              <a:t>Уменне слухаць</a:t>
            </a:r>
            <a:r>
              <a:rPr lang="be-BY" sz="4000" dirty="0" smtClean="0">
                <a:solidFill>
                  <a:schemeClr val="tx2"/>
                </a:solidFill>
              </a:rPr>
              <a:t> – няпростая справа.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just"/>
            <a:r>
              <a:rPr lang="be-BY" sz="4000" dirty="0" smtClean="0">
                <a:solidFill>
                  <a:schemeClr val="tx2"/>
                </a:solidFill>
              </a:rPr>
              <a:t>4) </a:t>
            </a:r>
            <a:r>
              <a:rPr lang="be-BY" sz="4000" u="sng" dirty="0" smtClean="0">
                <a:solidFill>
                  <a:schemeClr val="tx2"/>
                </a:solidFill>
              </a:rPr>
              <a:t>Дзед</a:t>
            </a:r>
            <a:r>
              <a:rPr lang="be-BY" sz="4000" dirty="0" smtClean="0">
                <a:solidFill>
                  <a:schemeClr val="tx2"/>
                </a:solidFill>
              </a:rPr>
              <a:t> з унукам пайшлі на возера.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just"/>
            <a:r>
              <a:rPr lang="be-BY" sz="4000" dirty="0" smtClean="0">
                <a:solidFill>
                  <a:schemeClr val="tx2"/>
                </a:solidFill>
              </a:rPr>
              <a:t>5) Няхай </a:t>
            </a:r>
            <a:r>
              <a:rPr lang="be-BY" sz="4000" u="sng" dirty="0" smtClean="0">
                <a:solidFill>
                  <a:schemeClr val="tx2"/>
                </a:solidFill>
              </a:rPr>
              <a:t>кожны з прысутных</a:t>
            </a:r>
            <a:r>
              <a:rPr lang="be-BY" sz="4000" dirty="0" smtClean="0">
                <a:solidFill>
                  <a:schemeClr val="tx2"/>
                </a:solidFill>
              </a:rPr>
              <a:t> напіша колькі слоў.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5000660"/>
          </a:xfrm>
        </p:spPr>
        <p:txBody>
          <a:bodyPr>
            <a:normAutofit/>
          </a:bodyPr>
          <a:lstStyle/>
          <a:p>
            <a:pPr algn="just"/>
            <a:r>
              <a:rPr lang="be-BY" sz="4800" dirty="0" smtClean="0">
                <a:solidFill>
                  <a:schemeClr val="tx2"/>
                </a:solidFill>
              </a:rPr>
              <a:t>2) Добрая птушка </a:t>
            </a:r>
            <a:r>
              <a:rPr lang="be-BY" sz="4800" u="sng" dirty="0" smtClean="0">
                <a:solidFill>
                  <a:schemeClr val="tx2"/>
                </a:solidFill>
              </a:rPr>
              <a:t>бусел</a:t>
            </a:r>
            <a:r>
              <a:rPr lang="be-BY" sz="4800" dirty="0" smtClean="0">
                <a:solidFill>
                  <a:schemeClr val="tx2"/>
                </a:solidFill>
              </a:rPr>
              <a:t>.</a:t>
            </a:r>
            <a:endParaRPr lang="ru-RU" sz="4800" dirty="0" smtClean="0">
              <a:solidFill>
                <a:schemeClr val="tx2"/>
              </a:solidFill>
            </a:endParaRPr>
          </a:p>
          <a:p>
            <a:pPr algn="just"/>
            <a:r>
              <a:rPr lang="be-BY" sz="4800" dirty="0" smtClean="0">
                <a:solidFill>
                  <a:schemeClr val="tx2"/>
                </a:solidFill>
              </a:rPr>
              <a:t>3) </a:t>
            </a:r>
            <a:r>
              <a:rPr lang="be-BY" sz="4800" u="sng" dirty="0" smtClean="0">
                <a:solidFill>
                  <a:schemeClr val="tx2"/>
                </a:solidFill>
              </a:rPr>
              <a:t>Уменне слухаць</a:t>
            </a:r>
            <a:r>
              <a:rPr lang="be-BY" sz="4800" dirty="0" smtClean="0">
                <a:solidFill>
                  <a:schemeClr val="tx2"/>
                </a:solidFill>
              </a:rPr>
              <a:t> – няпростая справа.</a:t>
            </a:r>
            <a:endParaRPr lang="ru-RU" sz="4800" dirty="0" smtClean="0">
              <a:solidFill>
                <a:schemeClr val="tx2"/>
              </a:solidFill>
            </a:endParaRPr>
          </a:p>
          <a:p>
            <a:pPr algn="just"/>
            <a:r>
              <a:rPr lang="be-BY" sz="4800" dirty="0" smtClean="0">
                <a:solidFill>
                  <a:schemeClr val="tx2"/>
                </a:solidFill>
              </a:rPr>
              <a:t>5) Няхай </a:t>
            </a:r>
            <a:r>
              <a:rPr lang="be-BY" sz="4800" u="sng" dirty="0" smtClean="0">
                <a:solidFill>
                  <a:schemeClr val="tx2"/>
                </a:solidFill>
              </a:rPr>
              <a:t>кожны з прысутных</a:t>
            </a:r>
            <a:r>
              <a:rPr lang="be-BY" sz="4800" dirty="0" smtClean="0">
                <a:solidFill>
                  <a:schemeClr val="tx2"/>
                </a:solidFill>
              </a:rPr>
              <a:t> напіша колькі слоў.</a:t>
            </a:r>
            <a:endParaRPr lang="ru-RU" sz="48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8.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928802"/>
            <a:ext cx="8568953" cy="2868350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Выпішыце</a:t>
            </a:r>
            <a:r>
              <a:rPr lang="ru-RU" sz="4400" dirty="0" smtClean="0"/>
              <a:t> </a:t>
            </a:r>
            <a:r>
              <a:rPr lang="ru-RU" sz="4400" dirty="0" err="1" smtClean="0"/>
              <a:t>са</a:t>
            </a:r>
            <a:r>
              <a:rPr lang="ru-RU" sz="4400" dirty="0" smtClean="0"/>
              <a:t> сказа </a:t>
            </a:r>
            <a:r>
              <a:rPr lang="ru-RU" sz="4400" dirty="0" err="1" smtClean="0"/>
              <a:t>словы</a:t>
            </a:r>
            <a:r>
              <a:rPr lang="ru-RU" sz="4400" dirty="0" smtClean="0"/>
              <a:t>, </a:t>
            </a:r>
            <a:r>
              <a:rPr lang="ru-RU" sz="4400" dirty="0" err="1" smtClean="0"/>
              <a:t>якія</a:t>
            </a:r>
            <a:r>
              <a:rPr lang="ru-RU" sz="4400" dirty="0" smtClean="0"/>
              <a:t> </a:t>
            </a:r>
            <a:r>
              <a:rPr lang="ru-RU" sz="4400" dirty="0" err="1" smtClean="0"/>
              <a:t>маюць</a:t>
            </a:r>
            <a:r>
              <a:rPr lang="ru-RU" sz="4400" dirty="0" smtClean="0"/>
              <a:t> </a:t>
            </a:r>
            <a:r>
              <a:rPr lang="ru-RU" sz="4400" dirty="0" err="1" smtClean="0"/>
              <a:t>толькі</a:t>
            </a:r>
            <a:r>
              <a:rPr lang="ru-RU" sz="4400" dirty="0" smtClean="0"/>
              <a:t> па два </a:t>
            </a:r>
            <a:r>
              <a:rPr lang="ru-RU" sz="4400" dirty="0" err="1" smtClean="0"/>
              <a:t>мяккія</a:t>
            </a:r>
            <a:r>
              <a:rPr lang="ru-RU" sz="4400" dirty="0" smtClean="0"/>
              <a:t> </a:t>
            </a:r>
            <a:r>
              <a:rPr lang="ru-RU" sz="4400" dirty="0" err="1" smtClean="0"/>
              <a:t>зычныя</a:t>
            </a:r>
            <a:r>
              <a:rPr lang="ru-RU" sz="4400" dirty="0" smtClean="0"/>
              <a:t> </a:t>
            </a:r>
            <a:r>
              <a:rPr lang="ru-RU" sz="4400" dirty="0" err="1" smtClean="0"/>
              <a:t>гукі</a:t>
            </a:r>
            <a:r>
              <a:rPr lang="be-BY" sz="4400" b="1" dirty="0" smtClean="0"/>
              <a:t>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57158" y="714356"/>
            <a:ext cx="8136904" cy="4214842"/>
          </a:xfrm>
          <a:ln/>
        </p:spPr>
        <p:txBody>
          <a:bodyPr tIns="19267">
            <a:noAutofit/>
          </a:bodyPr>
          <a:lstStyle/>
          <a:p>
            <a:pPr indent="539750" algn="just"/>
            <a:r>
              <a:rPr lang="be-BY" sz="4800" dirty="0" smtClean="0">
                <a:solidFill>
                  <a:schemeClr val="tx2"/>
                </a:solidFill>
              </a:rPr>
              <a:t>Нічыіх кніг не бывае — у кожнай ёсць аўтар ці аўтары, кожная па-свойму цікавая.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ільныя </a:t>
            </a:r>
            <a:r>
              <a:rPr lang="ru-RU" sz="4000" b="1" dirty="0" err="1" smtClean="0"/>
              <a:t>адказы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5072098"/>
          </a:xfrm>
        </p:spPr>
        <p:txBody>
          <a:bodyPr>
            <a:normAutofit/>
          </a:bodyPr>
          <a:lstStyle/>
          <a:p>
            <a:pPr algn="just">
              <a:lnSpc>
                <a:spcPts val="4400"/>
              </a:lnSpc>
            </a:pPr>
            <a:r>
              <a:rPr lang="be-BY" sz="4400" b="1" dirty="0" smtClean="0">
                <a:solidFill>
                  <a:schemeClr val="tx2"/>
                </a:solidFill>
              </a:rPr>
              <a:t>н</a:t>
            </a:r>
            <a:r>
              <a:rPr lang="be-BY" sz="4400" dirty="0" smtClean="0">
                <a:solidFill>
                  <a:schemeClr val="tx2"/>
                </a:solidFill>
              </a:rPr>
              <a:t>ічы</a:t>
            </a:r>
            <a:r>
              <a:rPr lang="be-BY" sz="4400" b="1" dirty="0" smtClean="0">
                <a:solidFill>
                  <a:schemeClr val="tx2"/>
                </a:solidFill>
              </a:rPr>
              <a:t>і</a:t>
            </a:r>
            <a:r>
              <a:rPr lang="be-BY" sz="4400" dirty="0" smtClean="0">
                <a:solidFill>
                  <a:schemeClr val="tx2"/>
                </a:solidFill>
              </a:rPr>
              <a:t>х, </a:t>
            </a:r>
            <a:r>
              <a:rPr lang="be-BY" sz="4400" b="1" dirty="0" smtClean="0">
                <a:solidFill>
                  <a:schemeClr val="tx2"/>
                </a:solidFill>
              </a:rPr>
              <a:t>ц</a:t>
            </a:r>
            <a:r>
              <a:rPr lang="be-BY" sz="4400" dirty="0" smtClean="0">
                <a:solidFill>
                  <a:schemeClr val="tx2"/>
                </a:solidFill>
              </a:rPr>
              <a:t>ікава</a:t>
            </a:r>
            <a:r>
              <a:rPr lang="be-BY" sz="4400" b="1" dirty="0" smtClean="0">
                <a:solidFill>
                  <a:schemeClr val="tx2"/>
                </a:solidFill>
              </a:rPr>
              <a:t>я</a:t>
            </a:r>
            <a:endParaRPr lang="ru-RU" sz="4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9.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785926"/>
            <a:ext cx="8568953" cy="3011226"/>
          </a:xfrm>
        </p:spPr>
        <p:txBody>
          <a:bodyPr>
            <a:noAutofit/>
          </a:bodyPr>
          <a:lstStyle/>
          <a:p>
            <a:r>
              <a:rPr lang="be-BY" sz="4400" dirty="0" smtClean="0"/>
              <a:t>Запішыце назву моўнай з’явы з дзевяці літар, якая назіраецца ў наступных вершаваных радках.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48680"/>
            <a:ext cx="7872442" cy="5880716"/>
          </a:xfrm>
        </p:spPr>
        <p:txBody>
          <a:bodyPr>
            <a:noAutofit/>
          </a:bodyPr>
          <a:lstStyle/>
          <a:p>
            <a:r>
              <a:rPr lang="be-BY" sz="4400" dirty="0" smtClean="0">
                <a:solidFill>
                  <a:schemeClr val="tx2"/>
                </a:solidFill>
              </a:rPr>
              <a:t>Скажу я словачка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Высока,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А ты адкажаш 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… .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Скажу я словачка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Далёка,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А ты адкажаш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… .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 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ільныя </a:t>
            </a:r>
            <a:r>
              <a:rPr lang="ru-RU" sz="4000" b="1" dirty="0" err="1" smtClean="0"/>
              <a:t>адказы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pPr algn="just">
              <a:lnSpc>
                <a:spcPts val="4400"/>
              </a:lnSpc>
            </a:pPr>
            <a:r>
              <a:rPr lang="be-BY" sz="4400" b="1" dirty="0" smtClean="0">
                <a:solidFill>
                  <a:schemeClr val="tx2"/>
                </a:solidFill>
              </a:rPr>
              <a:t>антанімія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10.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928802"/>
            <a:ext cx="8568953" cy="2868350"/>
          </a:xfrm>
        </p:spPr>
        <p:txBody>
          <a:bodyPr>
            <a:noAutofit/>
          </a:bodyPr>
          <a:lstStyle/>
          <a:p>
            <a:r>
              <a:rPr lang="be-BY" sz="4400" dirty="0" smtClean="0"/>
              <a:t>Замяніце словазлучэнне </a:t>
            </a:r>
            <a:r>
              <a:rPr lang="be-BY" sz="4400" i="1" dirty="0" smtClean="0"/>
              <a:t>вучань чацвёртага класа</a:t>
            </a:r>
            <a:r>
              <a:rPr lang="be-BY" sz="4400" dirty="0" smtClean="0"/>
              <a:t> аднаслоўным адпаведнікамі. Запішыце гэтае слова.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62744" cy="6143668"/>
          </a:xfrm>
        </p:spPr>
        <p:txBody>
          <a:bodyPr>
            <a:noAutofit/>
          </a:bodyPr>
          <a:lstStyle/>
          <a:p>
            <a:r>
              <a:rPr lang="be-BY" sz="4800" b="1" dirty="0" smtClean="0">
                <a:solidFill>
                  <a:schemeClr val="tx2"/>
                </a:solidFill>
              </a:rPr>
              <a:t>1) камп’ютарнепрацуе;</a:t>
            </a:r>
            <a:endParaRPr lang="ru-RU" sz="4800" b="1" dirty="0" smtClean="0">
              <a:solidFill>
                <a:schemeClr val="tx2"/>
              </a:solidFill>
            </a:endParaRPr>
          </a:p>
          <a:p>
            <a:r>
              <a:rPr lang="be-BY" sz="4800" b="1" dirty="0" smtClean="0">
                <a:solidFill>
                  <a:schemeClr val="tx2"/>
                </a:solidFill>
              </a:rPr>
              <a:t>2) вазьміцесачок;</a:t>
            </a:r>
            <a:endParaRPr lang="ru-RU" sz="4800" b="1" dirty="0" smtClean="0">
              <a:solidFill>
                <a:schemeClr val="tx2"/>
              </a:solidFill>
            </a:endParaRPr>
          </a:p>
          <a:p>
            <a:r>
              <a:rPr lang="be-BY" sz="4800" b="1" dirty="0" smtClean="0">
                <a:solidFill>
                  <a:schemeClr val="tx2"/>
                </a:solidFill>
              </a:rPr>
              <a:t>3) учарашнідзень;</a:t>
            </a:r>
            <a:endParaRPr lang="ru-RU" sz="4800" b="1" dirty="0" smtClean="0">
              <a:solidFill>
                <a:schemeClr val="tx2"/>
              </a:solidFill>
            </a:endParaRPr>
          </a:p>
          <a:p>
            <a:r>
              <a:rPr lang="be-BY" sz="4800" b="1" dirty="0" smtClean="0">
                <a:solidFill>
                  <a:schemeClr val="tx2"/>
                </a:solidFill>
              </a:rPr>
              <a:t>4) наштопаклалі;</a:t>
            </a:r>
            <a:endParaRPr lang="ru-RU" sz="4800" b="1" dirty="0" smtClean="0">
              <a:solidFill>
                <a:schemeClr val="tx2"/>
              </a:solidFill>
            </a:endParaRPr>
          </a:p>
          <a:p>
            <a:r>
              <a:rPr lang="be-BY" sz="4800" b="1" dirty="0" smtClean="0">
                <a:solidFill>
                  <a:schemeClr val="tx2"/>
                </a:solidFill>
              </a:rPr>
              <a:t>5) даліцевады.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pPr algn="just">
              <a:lnSpc>
                <a:spcPts val="4400"/>
              </a:lnSpc>
            </a:pPr>
            <a:r>
              <a:rPr lang="be-BY" sz="4800" b="1" dirty="0" smtClean="0">
                <a:solidFill>
                  <a:schemeClr val="tx2"/>
                </a:solidFill>
              </a:rPr>
              <a:t>чацвёртакласнік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b="1" dirty="0" smtClean="0"/>
              <a:t>Дзякую </a:t>
            </a:r>
            <a:r>
              <a:rPr lang="be-BY" sz="6000" b="1" smtClean="0"/>
              <a:t>за работу!</a:t>
            </a:r>
            <a:endParaRPr lang="ru-RU" sz="6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03400"/>
            <a:ext cx="8215370" cy="4267200"/>
          </a:xfrm>
        </p:spPr>
        <p:txBody>
          <a:bodyPr>
            <a:normAutofit/>
          </a:bodyPr>
          <a:lstStyle/>
          <a:p>
            <a:pPr algn="just"/>
            <a:r>
              <a:rPr lang="be-BY" sz="4400" b="1" dirty="0" smtClean="0">
                <a:solidFill>
                  <a:schemeClr val="tx2"/>
                </a:solidFill>
              </a:rPr>
              <a:t>2 (</a:t>
            </a:r>
            <a:r>
              <a:rPr lang="be-BY" sz="4400" b="1" i="1" dirty="0" smtClean="0">
                <a:solidFill>
                  <a:schemeClr val="tx2"/>
                </a:solidFill>
              </a:rPr>
              <a:t>вазьмі цесачок</a:t>
            </a:r>
            <a:r>
              <a:rPr lang="be-BY" sz="4400" b="1" dirty="0" smtClean="0">
                <a:solidFill>
                  <a:schemeClr val="tx2"/>
                </a:solidFill>
              </a:rPr>
              <a:t> і </a:t>
            </a:r>
            <a:r>
              <a:rPr lang="be-BY" sz="4400" b="1" i="1" dirty="0" smtClean="0">
                <a:solidFill>
                  <a:schemeClr val="tx2"/>
                </a:solidFill>
              </a:rPr>
              <a:t>вазьміце сачок</a:t>
            </a:r>
            <a:r>
              <a:rPr lang="be-BY" sz="4400" b="1" dirty="0" smtClean="0">
                <a:solidFill>
                  <a:schemeClr val="tx2"/>
                </a:solidFill>
              </a:rPr>
              <a:t>); </a:t>
            </a:r>
          </a:p>
          <a:p>
            <a:pPr algn="just"/>
            <a:r>
              <a:rPr lang="be-BY" sz="4400" b="1" dirty="0" smtClean="0">
                <a:solidFill>
                  <a:schemeClr val="tx2"/>
                </a:solidFill>
              </a:rPr>
              <a:t>3 (</a:t>
            </a:r>
            <a:r>
              <a:rPr lang="be-BY" sz="4400" b="1" i="1" dirty="0" smtClean="0">
                <a:solidFill>
                  <a:schemeClr val="tx2"/>
                </a:solidFill>
              </a:rPr>
              <a:t>на што паклалі</a:t>
            </a:r>
            <a:r>
              <a:rPr lang="be-BY" sz="4400" b="1" dirty="0" smtClean="0">
                <a:solidFill>
                  <a:schemeClr val="tx2"/>
                </a:solidFill>
              </a:rPr>
              <a:t> і </a:t>
            </a:r>
            <a:r>
              <a:rPr lang="be-BY" sz="4400" b="1" i="1" dirty="0" smtClean="0">
                <a:solidFill>
                  <a:schemeClr val="tx2"/>
                </a:solidFill>
              </a:rPr>
              <a:t>нашто</a:t>
            </a:r>
            <a:r>
              <a:rPr lang="be-BY" sz="4400" b="1" dirty="0" smtClean="0">
                <a:solidFill>
                  <a:schemeClr val="tx2"/>
                </a:solidFill>
              </a:rPr>
              <a:t> </a:t>
            </a:r>
            <a:r>
              <a:rPr lang="be-BY" sz="4400" b="1" i="1" dirty="0" smtClean="0">
                <a:solidFill>
                  <a:schemeClr val="tx2"/>
                </a:solidFill>
              </a:rPr>
              <a:t>паклалі</a:t>
            </a:r>
            <a:r>
              <a:rPr lang="be-BY" sz="4400" b="1" dirty="0" smtClean="0">
                <a:solidFill>
                  <a:schemeClr val="tx2"/>
                </a:solidFill>
              </a:rPr>
              <a:t>);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2.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928802"/>
            <a:ext cx="8568953" cy="2868350"/>
          </a:xfrm>
        </p:spPr>
        <p:txBody>
          <a:bodyPr>
            <a:noAutofit/>
          </a:bodyPr>
          <a:lstStyle/>
          <a:p>
            <a:r>
              <a:rPr lang="be-BY" sz="4400" dirty="0" smtClean="0"/>
              <a:t>Адзначце назвы раслін, якія зацвітаюць на Беларусі першымі.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070100" y="3657600"/>
            <a:ext cx="7073900" cy="990600"/>
          </a:xfrm>
          <a:prstGeom prst="rect">
            <a:avLst/>
          </a:prstGeom>
          <a:noFill/>
          <a:ln/>
        </p:spPr>
        <p:txBody>
          <a:bodyPr lIns="0" tIns="43105" rIns="0" bIns="0" anchor="ctr"/>
          <a:lstStyle/>
          <a:p>
            <a:pPr indent="-30672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4900" b="1" dirty="0">
              <a:solidFill>
                <a:srgbClr val="FFFFFF"/>
              </a:solidFill>
              <a:latin typeface="Times New Roman" pitchFamily="16" charset="0"/>
            </a:endParaRPr>
          </a:p>
          <a:p>
            <a:pPr indent="-30672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49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536" y="620688"/>
            <a:ext cx="8277568" cy="5665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737" rIns="0" bIns="0" anchor="ctr"/>
          <a:lstStyle/>
          <a:p>
            <a:r>
              <a:rPr lang="be-BY" sz="4400" b="1" dirty="0" smtClean="0">
                <a:solidFill>
                  <a:schemeClr val="tx2"/>
                </a:solidFill>
              </a:rPr>
              <a:t>1) вярба;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be-BY" sz="4400" b="1" dirty="0" smtClean="0">
                <a:solidFill>
                  <a:schemeClr val="tx2"/>
                </a:solidFill>
              </a:rPr>
              <a:t>2) вольха;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be-BY" sz="4400" b="1" dirty="0" smtClean="0">
                <a:solidFill>
                  <a:schemeClr val="tx2"/>
                </a:solidFill>
              </a:rPr>
              <a:t>3) сойка;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be-BY" sz="4400" b="1" dirty="0" smtClean="0">
                <a:solidFill>
                  <a:schemeClr val="tx2"/>
                </a:solidFill>
              </a:rPr>
              <a:t>4) дзьмухавец;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be-BY" sz="4400" b="1" dirty="0" smtClean="0">
                <a:solidFill>
                  <a:schemeClr val="tx2"/>
                </a:solidFill>
              </a:rPr>
              <a:t>5) арэшнік.</a:t>
            </a:r>
            <a:endParaRPr lang="ru-RU" sz="4400" b="1" dirty="0" smtClean="0">
              <a:solidFill>
                <a:schemeClr val="tx2"/>
              </a:solidFill>
            </a:endParaRPr>
          </a:p>
          <a:p>
            <a:pPr indent="449263" algn="just"/>
            <a:endParaRPr lang="ru-RU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r>
              <a:rPr lang="be-BY" sz="4400" b="1" dirty="0" smtClean="0">
                <a:solidFill>
                  <a:schemeClr val="tx2"/>
                </a:solidFill>
              </a:rPr>
              <a:t>1) вярба;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be-BY" sz="4400" b="1" dirty="0" smtClean="0">
                <a:solidFill>
                  <a:schemeClr val="tx2"/>
                </a:solidFill>
              </a:rPr>
              <a:t>2) вольха;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be-BY" sz="4400" b="1" dirty="0" smtClean="0">
                <a:solidFill>
                  <a:schemeClr val="tx2"/>
                </a:solidFill>
              </a:rPr>
              <a:t>5) арэшнік.</a:t>
            </a:r>
            <a:endParaRPr lang="ru-RU" sz="4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3.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928802"/>
            <a:ext cx="8568953" cy="2868350"/>
          </a:xfrm>
        </p:spPr>
        <p:txBody>
          <a:bodyPr>
            <a:noAutofit/>
          </a:bodyPr>
          <a:lstStyle/>
          <a:p>
            <a:r>
              <a:rPr lang="be-BY" sz="4400" dirty="0" smtClean="0"/>
              <a:t>Адзначце, якую часціну мовы ў пачатку ХХ ст. называлі ‘</a:t>
            </a:r>
            <a:r>
              <a:rPr lang="be-BY" sz="4400" i="1" dirty="0" smtClean="0"/>
              <a:t>рэчэвік’</a:t>
            </a:r>
            <a:r>
              <a:rPr lang="be-BY" sz="4400" dirty="0" smtClean="0"/>
              <a:t>?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136904" cy="5449912"/>
          </a:xfrm>
        </p:spPr>
        <p:txBody>
          <a:bodyPr>
            <a:normAutofit/>
          </a:bodyPr>
          <a:lstStyle/>
          <a:p>
            <a:r>
              <a:rPr lang="be-BY" sz="4400" b="1" dirty="0" smtClean="0">
                <a:solidFill>
                  <a:schemeClr val="tx2"/>
                </a:solidFill>
              </a:rPr>
              <a:t>1) прыназоўнік; 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be-BY" sz="4400" b="1" dirty="0" smtClean="0">
                <a:solidFill>
                  <a:schemeClr val="tx2"/>
                </a:solidFill>
              </a:rPr>
              <a:t>2) займеннік;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be-BY" sz="4400" b="1" dirty="0" smtClean="0">
                <a:solidFill>
                  <a:schemeClr val="tx2"/>
                </a:solidFill>
              </a:rPr>
              <a:t>3) прыметнік;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be-BY" sz="4400" b="1" dirty="0" smtClean="0">
                <a:solidFill>
                  <a:schemeClr val="tx2"/>
                </a:solidFill>
              </a:rPr>
              <a:t>4) назоўнік;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be-BY" sz="4400" b="1" dirty="0" smtClean="0">
                <a:solidFill>
                  <a:schemeClr val="tx2"/>
                </a:solidFill>
              </a:rPr>
              <a:t>5) лічэбнік.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59 (1)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655</Words>
  <Application>Microsoft Office PowerPoint</Application>
  <PresentationFormat>Экран (4:3)</PresentationFormat>
  <Paragraphs>112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TS102801059 (1)</vt:lpstr>
      <vt:lpstr>Алімпіядныя заданні</vt:lpstr>
      <vt:lpstr>Заданне 1.</vt:lpstr>
      <vt:lpstr>Слайд 3</vt:lpstr>
      <vt:lpstr>Правільны адказ:</vt:lpstr>
      <vt:lpstr>Заданне 2.</vt:lpstr>
      <vt:lpstr>Слайд 6</vt:lpstr>
      <vt:lpstr>Правільны адказ</vt:lpstr>
      <vt:lpstr>Заданне 3.</vt:lpstr>
      <vt:lpstr>Слайд 9</vt:lpstr>
      <vt:lpstr>Правільны адказ:</vt:lpstr>
      <vt:lpstr>Заданне 4.</vt:lpstr>
      <vt:lpstr>Слайд 12</vt:lpstr>
      <vt:lpstr>Правільны адказ:</vt:lpstr>
      <vt:lpstr>Заданне 5.</vt:lpstr>
      <vt:lpstr>Слайд 15</vt:lpstr>
      <vt:lpstr>Правільны адказ</vt:lpstr>
      <vt:lpstr>Заданне 6.</vt:lpstr>
      <vt:lpstr>Слайд 18</vt:lpstr>
      <vt:lpstr>Правільныя адказы:</vt:lpstr>
      <vt:lpstr>Заданне 7.</vt:lpstr>
      <vt:lpstr>Слайд 21</vt:lpstr>
      <vt:lpstr>Правільны адказ</vt:lpstr>
      <vt:lpstr>Заданне 8.</vt:lpstr>
      <vt:lpstr>Нічыіх кніг не бывае — у кожнай ёсць аўтар ці аўтары, кожная па-свойму цікавая.</vt:lpstr>
      <vt:lpstr>Правільныя адказы:</vt:lpstr>
      <vt:lpstr>Заданне 9.</vt:lpstr>
      <vt:lpstr>Слайд 27</vt:lpstr>
      <vt:lpstr>Правільныя адказы:</vt:lpstr>
      <vt:lpstr>Заданне 10.</vt:lpstr>
      <vt:lpstr>Правільны адказ:</vt:lpstr>
      <vt:lpstr>Дзякую за работу!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DNA7 X64</dc:creator>
  <cp:lastModifiedBy>Я</cp:lastModifiedBy>
  <cp:revision>59</cp:revision>
  <dcterms:created xsi:type="dcterms:W3CDTF">2013-02-05T16:58:39Z</dcterms:created>
  <dcterms:modified xsi:type="dcterms:W3CDTF">2014-02-09T22:24:19Z</dcterms:modified>
</cp:coreProperties>
</file>