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7"/>
  </p:notesMasterIdLst>
  <p:sldIdLst>
    <p:sldId id="256" r:id="rId2"/>
    <p:sldId id="339" r:id="rId3"/>
    <p:sldId id="340" r:id="rId4"/>
    <p:sldId id="341" r:id="rId5"/>
    <p:sldId id="342" r:id="rId6"/>
    <p:sldId id="343" r:id="rId7"/>
    <p:sldId id="344" r:id="rId8"/>
    <p:sldId id="345" r:id="rId9"/>
    <p:sldId id="346" r:id="rId10"/>
    <p:sldId id="348" r:id="rId11"/>
    <p:sldId id="347" r:id="rId12"/>
    <p:sldId id="349" r:id="rId13"/>
    <p:sldId id="350" r:id="rId14"/>
    <p:sldId id="351" r:id="rId15"/>
    <p:sldId id="355" r:id="rId16"/>
    <p:sldId id="356" r:id="rId17"/>
    <p:sldId id="361" r:id="rId18"/>
    <p:sldId id="362" r:id="rId19"/>
    <p:sldId id="365" r:id="rId20"/>
    <p:sldId id="366" r:id="rId21"/>
    <p:sldId id="352" r:id="rId22"/>
    <p:sldId id="353" r:id="rId23"/>
    <p:sldId id="357" r:id="rId24"/>
    <p:sldId id="358" r:id="rId25"/>
    <p:sldId id="359" r:id="rId26"/>
    <p:sldId id="363" r:id="rId27"/>
    <p:sldId id="364" r:id="rId28"/>
    <p:sldId id="367" r:id="rId29"/>
    <p:sldId id="368" r:id="rId30"/>
    <p:sldId id="369" r:id="rId31"/>
    <p:sldId id="370" r:id="rId32"/>
    <p:sldId id="371" r:id="rId33"/>
    <p:sldId id="372" r:id="rId34"/>
    <p:sldId id="376" r:id="rId35"/>
    <p:sldId id="374" r:id="rId36"/>
    <p:sldId id="375" r:id="rId37"/>
    <p:sldId id="373" r:id="rId38"/>
    <p:sldId id="377" r:id="rId39"/>
    <p:sldId id="378" r:id="rId40"/>
    <p:sldId id="379" r:id="rId41"/>
    <p:sldId id="381" r:id="rId42"/>
    <p:sldId id="382" r:id="rId43"/>
    <p:sldId id="383" r:id="rId44"/>
    <p:sldId id="384" r:id="rId45"/>
    <p:sldId id="385" r:id="rId46"/>
    <p:sldId id="387" r:id="rId47"/>
    <p:sldId id="386" r:id="rId48"/>
    <p:sldId id="388" r:id="rId49"/>
    <p:sldId id="389" r:id="rId50"/>
    <p:sldId id="390" r:id="rId51"/>
    <p:sldId id="391" r:id="rId52"/>
    <p:sldId id="392" r:id="rId53"/>
    <p:sldId id="393" r:id="rId54"/>
    <p:sldId id="394" r:id="rId55"/>
    <p:sldId id="395" r:id="rId56"/>
    <p:sldId id="396" r:id="rId57"/>
    <p:sldId id="397" r:id="rId58"/>
    <p:sldId id="398" r:id="rId59"/>
    <p:sldId id="399" r:id="rId60"/>
    <p:sldId id="400" r:id="rId61"/>
    <p:sldId id="401" r:id="rId62"/>
    <p:sldId id="402" r:id="rId63"/>
    <p:sldId id="403" r:id="rId64"/>
    <p:sldId id="404" r:id="rId65"/>
    <p:sldId id="405" r:id="rId66"/>
    <p:sldId id="406" r:id="rId67"/>
    <p:sldId id="407" r:id="rId68"/>
    <p:sldId id="408" r:id="rId69"/>
    <p:sldId id="409" r:id="rId70"/>
    <p:sldId id="410" r:id="rId71"/>
    <p:sldId id="411" r:id="rId72"/>
    <p:sldId id="412" r:id="rId73"/>
    <p:sldId id="413" r:id="rId74"/>
    <p:sldId id="414" r:id="rId75"/>
    <p:sldId id="323" r:id="rId7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7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CA7B8-0169-4192-B28D-AA5C119F0B1A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14889-209B-42D6-94D3-6C8067DDBA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4400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14889-209B-42D6-94D3-6C8067DDBAA3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14889-209B-42D6-94D3-6C8067DDBAA3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609600"/>
            <a:ext cx="6629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819400"/>
            <a:ext cx="8305800" cy="25146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3300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4287455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75185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77417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09417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4154700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023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35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33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35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62559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26290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753538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941403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008313" cy="105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600"/>
            <a:ext cx="5111750" cy="5516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3008313" cy="4449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570848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38200"/>
            <a:ext cx="716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68" y="609600"/>
            <a:ext cx="6629400" cy="1143000"/>
          </a:xfrm>
        </p:spPr>
        <p:txBody>
          <a:bodyPr/>
          <a:lstStyle/>
          <a:p>
            <a:r>
              <a:rPr lang="be-BY" sz="6000" b="1" dirty="0" smtClean="0"/>
              <a:t>ГРАМАТЫКА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143248"/>
            <a:ext cx="8305800" cy="2190752"/>
          </a:xfrm>
        </p:spPr>
        <p:txBody>
          <a:bodyPr/>
          <a:lstStyle/>
          <a:p>
            <a:pPr algn="ctr">
              <a:buNone/>
            </a:pPr>
            <a:r>
              <a:rPr lang="ru-RU" sz="5400" b="1" dirty="0" smtClean="0"/>
              <a:t>Ал</a:t>
            </a:r>
            <a:r>
              <a:rPr lang="be-BY" sz="5400" b="1" dirty="0" smtClean="0"/>
              <a:t>імпіядныя заданні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80179"/>
            <a:ext cx="8215370" cy="5734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4000"/>
              </a:lnSpc>
            </a:pPr>
            <a:r>
              <a:rPr lang="be-BY" sz="4000" dirty="0" smtClean="0">
                <a:solidFill>
                  <a:schemeClr val="bg1"/>
                </a:solidFill>
              </a:rPr>
              <a:t>1) Не пакідайце ж мовы нашай беларускай, каб не ўмёрлі! </a:t>
            </a:r>
            <a:endParaRPr lang="ru-RU" sz="4000" dirty="0" smtClean="0">
              <a:solidFill>
                <a:schemeClr val="bg1"/>
              </a:solidFill>
            </a:endParaRPr>
          </a:p>
          <a:p>
            <a:pPr algn="just">
              <a:lnSpc>
                <a:spcPts val="4000"/>
              </a:lnSpc>
            </a:pPr>
            <a:r>
              <a:rPr lang="be-BY" sz="4000" dirty="0" smtClean="0">
                <a:solidFill>
                  <a:schemeClr val="bg1"/>
                </a:solidFill>
              </a:rPr>
              <a:t>2) Якая справа, такая і слава.</a:t>
            </a:r>
            <a:endParaRPr lang="ru-RU" sz="4000" dirty="0" smtClean="0">
              <a:solidFill>
                <a:schemeClr val="bg1"/>
              </a:solidFill>
            </a:endParaRPr>
          </a:p>
          <a:p>
            <a:pPr algn="just">
              <a:lnSpc>
                <a:spcPts val="4000"/>
              </a:lnSpc>
            </a:pPr>
            <a:r>
              <a:rPr lang="be-BY" sz="4000" dirty="0" smtClean="0">
                <a:solidFill>
                  <a:schemeClr val="bg1"/>
                </a:solidFill>
              </a:rPr>
              <a:t>3) Ніякая навука не дае агню вачам і жывога румянцу шчокам, калі халодная душа дрэмле ў прамоўцы.</a:t>
            </a:r>
            <a:endParaRPr lang="ru-RU" sz="4000" dirty="0" smtClean="0">
              <a:solidFill>
                <a:schemeClr val="bg1"/>
              </a:solidFill>
            </a:endParaRPr>
          </a:p>
          <a:p>
            <a:pPr algn="just">
              <a:lnSpc>
                <a:spcPts val="4000"/>
              </a:lnSpc>
            </a:pPr>
            <a:r>
              <a:rPr lang="be-BY" sz="4000" dirty="0" smtClean="0">
                <a:solidFill>
                  <a:schemeClr val="bg1"/>
                </a:solidFill>
              </a:rPr>
              <a:t>4) Сапраўдным настаўнікам можа быць толькі чалавек, які самаахвярна аддае душэўныя багацці і веды людзям.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81439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4000" dirty="0" smtClean="0">
                <a:solidFill>
                  <a:schemeClr val="bg1"/>
                </a:solidFill>
              </a:rPr>
              <a:t>1) з даданай мэты, злучнік; </a:t>
            </a:r>
          </a:p>
          <a:p>
            <a:pPr algn="just"/>
            <a:r>
              <a:rPr lang="be-BY" sz="4000" dirty="0" smtClean="0">
                <a:solidFill>
                  <a:schemeClr val="bg1"/>
                </a:solidFill>
              </a:rPr>
              <a:t>2) з даданай выказнікавай, злучальнае слова; </a:t>
            </a:r>
          </a:p>
          <a:p>
            <a:pPr algn="just"/>
            <a:r>
              <a:rPr lang="be-BY" sz="4000" dirty="0" smtClean="0">
                <a:solidFill>
                  <a:schemeClr val="bg1"/>
                </a:solidFill>
              </a:rPr>
              <a:t>3) з даданай умовы, злучнік; </a:t>
            </a:r>
          </a:p>
          <a:p>
            <a:pPr algn="just"/>
            <a:r>
              <a:rPr lang="be-BY" sz="4000" dirty="0" smtClean="0">
                <a:solidFill>
                  <a:schemeClr val="bg1"/>
                </a:solidFill>
              </a:rPr>
              <a:t>4) з даданай азначальнай, злучальнае слова.</a:t>
            </a:r>
            <a:endParaRPr lang="ru-RU" sz="4000" dirty="0" smtClean="0">
              <a:solidFill>
                <a:schemeClr val="bg1"/>
              </a:solidFill>
            </a:endParaRPr>
          </a:p>
          <a:p>
            <a:pPr algn="just"/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Z:\newtek\_backgrounds_1.02\Ryan\Power Point Templates2\School Presentation_not_done\Elements\apple_rotatin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4357694"/>
            <a:ext cx="27860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7929618" cy="6143668"/>
          </a:xfrm>
        </p:spPr>
        <p:txBody>
          <a:bodyPr/>
          <a:lstStyle/>
          <a:p>
            <a:pPr algn="ctr"/>
            <a:r>
              <a:rPr lang="be-BY" sz="2800" cap="none" dirty="0" smtClean="0">
                <a:solidFill>
                  <a:srgbClr val="FFFF00"/>
                </a:solidFill>
              </a:rPr>
              <a:t>Заданне 4.</a:t>
            </a:r>
            <a:r>
              <a:rPr lang="be-BY" sz="2800" cap="none" dirty="0" smtClean="0"/>
              <a:t/>
            </a:r>
            <a:br>
              <a:rPr lang="be-BY" sz="2800" cap="none" dirty="0" smtClean="0"/>
            </a:br>
            <a:r>
              <a:rPr lang="be-BY" sz="2800" cap="none" dirty="0" smtClean="0"/>
              <a:t>Ніжэй прыводзіцца арыгінальны тэкст класічнай рускай літаратуры і яго пераклад на беларускую мову. У асобных радках перакладу зроблены пропускі. Пастарайцеся ўзнавіць версію перакладчыка і / або прапанаваць уласную. Пры стварэнні ўласнага варыянта (варыянтаў) дазваляецца поўнасцю змяняць радок, у якім ёсць пропуск, галоўнае — захаваць мастацкую цэласнасць твора.</a:t>
            </a:r>
            <a:r>
              <a:rPr lang="be-BY" sz="2800" b="0" cap="none" dirty="0" smtClean="0"/>
              <a:t> </a:t>
            </a:r>
            <a:br>
              <a:rPr lang="be-BY" sz="2800" b="0" cap="none" dirty="0" smtClean="0"/>
            </a:br>
            <a:r>
              <a:rPr lang="be-BY" sz="2800" i="1" cap="none" dirty="0" smtClean="0"/>
              <a:t>Максімальная колькасць балаў — 6; </a:t>
            </a:r>
            <a:br>
              <a:rPr lang="be-BY" sz="2800" i="1" cap="none" dirty="0" smtClean="0"/>
            </a:br>
            <a:r>
              <a:rPr lang="be-BY" sz="2800" i="1" cap="none" dirty="0" smtClean="0"/>
              <a:t>па 2 балы за кожны адпаведны варыянт.)</a:t>
            </a:r>
            <a:endParaRPr lang="ru-RU" sz="2800" cap="none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214290"/>
          <a:ext cx="8215370" cy="6350000"/>
        </p:xfrm>
        <a:graphic>
          <a:graphicData uri="http://schemas.openxmlformats.org/drawingml/2006/table">
            <a:tbl>
              <a:tblPr/>
              <a:tblGrid>
                <a:gridCol w="4064270"/>
                <a:gridCol w="4151100"/>
              </a:tblGrid>
              <a:tr h="6286544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ru-RU" sz="250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Подруга </a:t>
                      </a:r>
                      <a:r>
                        <a:rPr lang="ru-RU" sz="25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дней моих суровых,</a:t>
                      </a:r>
                    </a:p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Голубка дряхлая моя!</a:t>
                      </a:r>
                    </a:p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Одна в глуши лесов сосновых</a:t>
                      </a:r>
                    </a:p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Давно, давно ты ждёшь меня.</a:t>
                      </a:r>
                    </a:p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Ты под окном своей светлицы</a:t>
                      </a:r>
                    </a:p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Горюешь, будто на часах,</a:t>
                      </a:r>
                    </a:p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 медлят поминутно спицы</a:t>
                      </a:r>
                    </a:p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твоих наморщенных руках.</a:t>
                      </a:r>
                    </a:p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Глядишь в забытые вороты</a:t>
                      </a:r>
                    </a:p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чёрный отдалённый путь:</a:t>
                      </a:r>
                    </a:p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Тоска, предчувствия, заботы</a:t>
                      </a:r>
                    </a:p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Теснят твою всечасно грудь.</a:t>
                      </a:r>
                    </a:p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То чудится тебе...</a:t>
                      </a:r>
                    </a:p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be-BY" sz="2500" b="0" i="0" u="none" strike="noStrike" spc="0" dirty="0">
                          <a:solidFill>
                            <a:schemeClr val="bg1"/>
                          </a:solidFill>
                          <a:latin typeface="Sylfaen"/>
                          <a:ea typeface="Sylfaen"/>
                          <a:cs typeface="Sylfaen"/>
                        </a:rPr>
                        <a:t>А. С. Пушкін.</a:t>
                      </a:r>
                      <a:r>
                        <a:rPr lang="be-BY" sz="2500" b="0" i="1" u="none" strike="noStrike" spc="0" dirty="0">
                          <a:solidFill>
                            <a:schemeClr val="bg1"/>
                          </a:solidFill>
                          <a:latin typeface="Sylfaen"/>
                          <a:ea typeface="Sylfaen"/>
                          <a:cs typeface="Sylfaen"/>
                        </a:rPr>
                        <a:t> «</a:t>
                      </a:r>
                      <a:r>
                        <a:rPr lang="be-BY" sz="25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Няньцы</a:t>
                      </a:r>
                      <a:r>
                        <a:rPr lang="be-BY" sz="2500" b="0" i="1" u="none" strike="noStrike" spc="0" dirty="0">
                          <a:solidFill>
                            <a:schemeClr val="bg1"/>
                          </a:solidFill>
                          <a:latin typeface="Sylfaen"/>
                          <a:ea typeface="Sylfaen"/>
                          <a:cs typeface="Sylfaen"/>
                        </a:rPr>
                        <a:t>».</a:t>
                      </a:r>
                      <a:endParaRPr lang="ru-RU" sz="25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39" marR="638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be-BY" sz="250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be-BY" sz="25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Сяброўка </a:t>
                      </a:r>
                      <a:r>
                        <a:rPr lang="be-BY" sz="25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дзён маіх суровых,</a:t>
                      </a:r>
                      <a:endParaRPr lang="ru-RU" sz="25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be-BY" sz="25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Галубка, ты, нібыта ў сне,</a:t>
                      </a:r>
                      <a:endParaRPr lang="ru-RU" sz="25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be-BY" sz="25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Сярод глушы лясоў сасновых</a:t>
                      </a:r>
                      <a:endParaRPr lang="ru-RU" sz="25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be-BY" sz="25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Даўно счакалася мяне.</a:t>
                      </a:r>
                      <a:endParaRPr lang="ru-RU" sz="25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be-BY" sz="25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Ты пад акном _____________</a:t>
                      </a:r>
                      <a:endParaRPr lang="ru-RU" sz="25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be-BY" sz="25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Вартуеш час, нібыта страх,</a:t>
                      </a:r>
                      <a:endParaRPr lang="ru-RU" sz="25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be-BY" sz="25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Марудзяць кожнае хвіліны</a:t>
                      </a:r>
                      <a:endParaRPr lang="ru-RU" sz="25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be-BY" sz="25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Пруткі ў наморшчаных руках.</a:t>
                      </a:r>
                      <a:endParaRPr lang="ru-RU" sz="25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be-BY" sz="25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 на забытыя вароты</a:t>
                      </a:r>
                      <a:endParaRPr lang="ru-RU" sz="25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be-BY" sz="25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Глядзіш з маркотай у вачах;</a:t>
                      </a:r>
                      <a:endParaRPr lang="ru-RU" sz="25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be-BY" sz="25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_________________________</a:t>
                      </a:r>
                      <a:endParaRPr lang="ru-RU" sz="25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be-BY" sz="25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Кладуцца гнётам у грудзях.</a:t>
                      </a:r>
                      <a:endParaRPr lang="ru-RU" sz="25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be-BY" sz="25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То __________________...</a:t>
                      </a:r>
                      <a:endParaRPr lang="ru-RU" sz="25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be-BY" sz="25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Пер. </a:t>
                      </a:r>
                      <a:r>
                        <a:rPr lang="be-BY" sz="25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Максіма Танка.</a:t>
                      </a:r>
                      <a:endParaRPr lang="ru-RU" sz="25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39" marR="638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 noChangeArrowheads="1"/>
          </p:cNvSpPr>
          <p:nvPr/>
        </p:nvSpPr>
        <p:spPr bwMode="auto">
          <a:xfrm>
            <a:off x="500034" y="357166"/>
            <a:ext cx="8143932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1699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Сяброўка дзён маіх суровых,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11699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Галубка, ты, нібыта ў сне,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11699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Сярод глушы лясоў сасновых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11699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Даўно счакалася мяне.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11699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Ты пад акном </a:t>
            </a:r>
            <a:r>
              <a:rPr kumimoji="0" lang="be-BY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сваёй хаціны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11699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Вартуеш час, нібыта страх,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11699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Марудзяць кожнае хвіліны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11699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Пруткі ў наморшчаных руках.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11699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І на забытыя вароты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11699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Глядзіш з маркотай у вачах;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11699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Сум, прадчуванні і турботы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11699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Кладуцца гнётам у грудзях.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11699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То </a:t>
            </a:r>
            <a:r>
              <a:rPr kumimoji="0" lang="be-BY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мроіцца табе</a:t>
            </a:r>
            <a:r>
              <a:rPr kumimoji="0" lang="be-BY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...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11699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Пер. Максіма Танка.</a:t>
            </a:r>
            <a:endParaRPr kumimoji="0" lang="be-BY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214290"/>
          <a:ext cx="8215370" cy="4445000"/>
        </p:xfrm>
        <a:graphic>
          <a:graphicData uri="http://schemas.openxmlformats.org/drawingml/2006/table">
            <a:tbl>
              <a:tblPr/>
              <a:tblGrid>
                <a:gridCol w="4064270"/>
                <a:gridCol w="4151100"/>
              </a:tblGrid>
              <a:tr h="4143404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ru-RU" sz="2000" b="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На берегу пустынных волн </a:t>
                      </a:r>
                    </a:p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Стоял он, дум великих </a:t>
                      </a:r>
                      <a:r>
                        <a:rPr lang="ru-RU" sz="2000" b="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полн</a:t>
                      </a:r>
                      <a:r>
                        <a:rPr lang="ru-RU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И вдаль глядел. </a:t>
                      </a:r>
                    </a:p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Пред ним широко </a:t>
                      </a:r>
                    </a:p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Река </a:t>
                      </a:r>
                      <a:r>
                        <a:rPr lang="ru-RU" sz="2000" b="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неслася</a:t>
                      </a:r>
                      <a:r>
                        <a:rPr lang="ru-RU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; бедный чёлн </a:t>
                      </a:r>
                    </a:p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По ней стремился одиноко. </a:t>
                      </a:r>
                    </a:p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По мшистым, топким берегам </a:t>
                      </a:r>
                    </a:p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Чернели избы здесь и там, </a:t>
                      </a:r>
                    </a:p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Приют убогого чухонца; </a:t>
                      </a:r>
                    </a:p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u="none" strike="noStrik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И</a:t>
                      </a:r>
                      <a:r>
                        <a:rPr lang="ru-RU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лес, неведомый лучам, </a:t>
                      </a:r>
                    </a:p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В тумане спрятанного солнца </a:t>
                      </a:r>
                    </a:p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Кругом шумел.</a:t>
                      </a:r>
                    </a:p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be-BY" sz="2000" b="0" i="0" u="none" strike="noStrik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А. С. Пушкін. </a:t>
                      </a:r>
                      <a:r>
                        <a:rPr lang="ru-RU" sz="2000" b="0" i="0" u="none" strike="noStrik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be-BY" sz="2000" b="0" i="0" u="none" strike="noStrik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Медны коннік</a:t>
                      </a:r>
                      <a:r>
                        <a:rPr lang="ru-RU" sz="2000" b="0" i="0" u="none" strike="noStrik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r>
                        <a:rPr lang="be-BY" sz="2000" b="0" i="0" u="none" strike="noStrik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ru-RU" sz="2000" b="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39" marR="638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be-BY" sz="2000" b="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be-BY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На беразе пустынных вод </a:t>
                      </a:r>
                      <a:endParaRPr lang="ru-RU" sz="20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be-BY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Стаяў ён, буйных дум палёт</a:t>
                      </a:r>
                      <a:endParaRPr lang="ru-RU" sz="20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be-BY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_____________________. Прад ім шырока</a:t>
                      </a:r>
                      <a:endParaRPr lang="ru-RU" sz="20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be-BY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Плыла рака, па ёй – сярод – </a:t>
                      </a:r>
                      <a:endParaRPr lang="ru-RU" sz="20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be-BY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Плыў бедны човен адзінока. </a:t>
                      </a:r>
                      <a:endParaRPr lang="ru-RU" sz="20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be-BY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Па мшыстых топкіх берагах</a:t>
                      </a:r>
                      <a:endParaRPr lang="ru-RU" sz="20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be-BY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Чарнелі хаты ________________,</a:t>
                      </a:r>
                      <a:endParaRPr lang="ru-RU" sz="20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be-BY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Прытулак ўбогага чухонца;</a:t>
                      </a:r>
                      <a:endParaRPr lang="ru-RU" sz="20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be-BY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 лес, які не __________________</a:t>
                      </a:r>
                      <a:endParaRPr lang="ru-RU" sz="20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be-BY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Туманам схованага сонца, </a:t>
                      </a:r>
                      <a:endParaRPr lang="ru-RU" sz="20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be-BY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Вакол шумеў.</a:t>
                      </a:r>
                      <a:endParaRPr lang="ru-RU" sz="20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be-BY" sz="2000" b="0" i="0" u="none" strike="noStrik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Пераклад Янкі Купалы (1937).</a:t>
                      </a:r>
                      <a:endParaRPr lang="ru-RU" sz="20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839" marR="638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4449" name="Rectangle 1"/>
          <p:cNvSpPr>
            <a:spLocks noChangeArrowheads="1"/>
          </p:cNvSpPr>
          <p:nvPr/>
        </p:nvSpPr>
        <p:spPr bwMode="auto">
          <a:xfrm>
            <a:off x="428596" y="4859736"/>
            <a:ext cx="814393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Уласныя версіі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ylfaen" pitchFamily="18" charset="0"/>
                <a:cs typeface="Times New Roman" pitchFamily="18" charset="0"/>
              </a:rPr>
              <a:t>3-і радок:___________________________________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ylfaen" pitchFamily="18" charset="0"/>
                <a:cs typeface="Times New Roman" pitchFamily="18" charset="0"/>
              </a:rPr>
              <a:t>7-ы радок: __________________________________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ylfaen" pitchFamily="18" charset="0"/>
                <a:cs typeface="Times New Roman" pitchFamily="18" charset="0"/>
              </a:rPr>
              <a:t>9-ы радок: __________________________________</a:t>
            </a:r>
            <a:endParaRPr kumimoji="0" lang="be-BY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1"/>
          <p:cNvSpPr>
            <a:spLocks noChangeArrowheads="1"/>
          </p:cNvSpPr>
          <p:nvPr/>
        </p:nvSpPr>
        <p:spPr bwMode="auto">
          <a:xfrm>
            <a:off x="428596" y="428604"/>
            <a:ext cx="8286808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На беразе пустынных вод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Стаяў ён, буйных дум палёт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3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Лунаў у даль</a:t>
            </a:r>
            <a:r>
              <a:rPr kumimoji="0" lang="be-BY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Прад ім шырока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Плыла рака, па ёй – сярод –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Плыў бедны човен адзінока.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Па мшыстых топкіх берагах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Чарнелі хаты </a:t>
            </a:r>
            <a:r>
              <a:rPr kumimoji="0" lang="be-BY" sz="3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ў хмызняках</a:t>
            </a:r>
            <a:r>
              <a:rPr kumimoji="0" lang="be-BY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Прытулак ўбогага чухонца;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І лес, які не </a:t>
            </a:r>
            <a:r>
              <a:rPr kumimoji="0" lang="be-BY" sz="3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знаў ў вяках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Туманам схованага сонца,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Вакол шумеў.</a:t>
            </a:r>
            <a:endParaRPr kumimoji="0" lang="be-BY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71472" y="214290"/>
          <a:ext cx="8215370" cy="4714908"/>
        </p:xfrm>
        <a:graphic>
          <a:graphicData uri="http://schemas.openxmlformats.org/drawingml/2006/table">
            <a:tbl>
              <a:tblPr/>
              <a:tblGrid>
                <a:gridCol w="4064270"/>
                <a:gridCol w="4151100"/>
              </a:tblGrid>
              <a:tr h="4714908">
                <a:tc>
                  <a:txBody>
                    <a:bodyPr/>
                    <a:lstStyle/>
                    <a:p>
                      <a:r>
                        <a:rPr lang="be-BY" sz="20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Унылая пора! Очей очарованье!</a:t>
                      </a:r>
                      <a:endParaRPr lang="ru-RU" sz="20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be-BY" sz="20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Приятна мне твоя прощальная краса –</a:t>
                      </a:r>
                      <a:endParaRPr lang="ru-RU" sz="20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be-BY" sz="20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Люблю я пышное природы увяданье,</a:t>
                      </a:r>
                      <a:endParaRPr lang="ru-RU" sz="20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be-BY" sz="20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В багрец и золото одетые леса,</a:t>
                      </a:r>
                      <a:endParaRPr lang="ru-RU" sz="20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be-BY" sz="20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В их сенях ветра шум и свежее дыханье,</a:t>
                      </a:r>
                      <a:endParaRPr lang="ru-RU" sz="20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be-BY" sz="20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И мглой волнистою покрыты небеса,</a:t>
                      </a:r>
                      <a:endParaRPr lang="ru-RU" sz="20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be-BY" sz="20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И редкий солнца луч, и первые морозы,</a:t>
                      </a:r>
                      <a:endParaRPr lang="ru-RU" sz="20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be-BY" sz="20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И отдаленные седой зимы угрозы.</a:t>
                      </a:r>
                      <a:endParaRPr lang="ru-RU" sz="20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be-BY" sz="20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А.С. Пушкін. “Восень”.</a:t>
                      </a:r>
                      <a:endParaRPr lang="ru-RU" sz="20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839" marR="638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e-BY" sz="20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_______________ пара! Вачэй замілаванне!</a:t>
                      </a:r>
                      <a:endParaRPr lang="ru-RU" sz="20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be-BY" sz="20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Прыемны сэрцу бляск ________________ красы –</a:t>
                      </a:r>
                      <a:endParaRPr lang="ru-RU" sz="20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be-BY" sz="20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Люблю прыроды я ўрачыстае згасанне,</a:t>
                      </a:r>
                      <a:endParaRPr lang="ru-RU" sz="20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be-BY" sz="20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У чырвань з золатам прыбраныя лясы,</a:t>
                      </a:r>
                      <a:endParaRPr lang="ru-RU" sz="20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be-BY" sz="20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Ў іх засені вятроў шумлівых парыванне, </a:t>
                      </a:r>
                      <a:endParaRPr lang="ru-RU" sz="20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be-BY" sz="20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І сонца рэдкае, і зранку маразы,</a:t>
                      </a:r>
                      <a:endParaRPr lang="ru-RU" sz="20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be-BY" sz="20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І тонкаю смугой акрытыя нябёсы,</a:t>
                      </a:r>
                      <a:endParaRPr lang="ru-RU" sz="20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be-BY" sz="20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І _______________________ сівой зімы пагрозы.</a:t>
                      </a:r>
                      <a:endParaRPr lang="ru-RU" sz="20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be-BY" sz="20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Пераклад Аркадзя Куляшова</a:t>
                      </a:r>
                      <a:endParaRPr lang="ru-RU" sz="20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839" marR="638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4449" name="Rectangle 1"/>
          <p:cNvSpPr>
            <a:spLocks noChangeArrowheads="1"/>
          </p:cNvSpPr>
          <p:nvPr/>
        </p:nvSpPr>
        <p:spPr bwMode="auto">
          <a:xfrm>
            <a:off x="428596" y="4859736"/>
            <a:ext cx="814393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Уласныя версіі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ylfaen" pitchFamily="18" charset="0"/>
                <a:cs typeface="Times New Roman" pitchFamily="18" charset="0"/>
              </a:rPr>
              <a:t>1 радок:___________________________________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ylfaen" pitchFamily="18" charset="0"/>
                <a:cs typeface="Times New Roman" pitchFamily="18" charset="0"/>
              </a:rPr>
              <a:t>2 радок: __________________________________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ylfaen" pitchFamily="18" charset="0"/>
                <a:cs typeface="Times New Roman" pitchFamily="18" charset="0"/>
              </a:rPr>
              <a:t>8 радок: __________________________________</a:t>
            </a:r>
            <a:endParaRPr kumimoji="0" lang="be-BY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1"/>
          <p:cNvSpPr>
            <a:spLocks noChangeArrowheads="1"/>
          </p:cNvSpPr>
          <p:nvPr/>
        </p:nvSpPr>
        <p:spPr bwMode="auto">
          <a:xfrm>
            <a:off x="428596" y="428604"/>
            <a:ext cx="828680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be-BY" sz="3200" i="1" dirty="0" smtClean="0">
                <a:solidFill>
                  <a:schemeClr val="bg1"/>
                </a:solidFill>
              </a:rPr>
              <a:t>Маркотная</a:t>
            </a:r>
            <a:r>
              <a:rPr lang="be-BY" sz="3200" dirty="0" smtClean="0">
                <a:solidFill>
                  <a:schemeClr val="bg1"/>
                </a:solidFill>
              </a:rPr>
              <a:t> пара! Вачэй замілаванне!</a:t>
            </a:r>
            <a:endParaRPr lang="ru-RU" sz="3200" dirty="0" smtClean="0">
              <a:solidFill>
                <a:schemeClr val="bg1"/>
              </a:solidFill>
            </a:endParaRPr>
          </a:p>
          <a:p>
            <a:r>
              <a:rPr lang="be-BY" sz="3200" dirty="0" smtClean="0">
                <a:solidFill>
                  <a:schemeClr val="bg1"/>
                </a:solidFill>
              </a:rPr>
              <a:t>Прыемны сэрцу бляск </a:t>
            </a:r>
            <a:r>
              <a:rPr lang="be-BY" sz="3200" i="1" dirty="0" smtClean="0">
                <a:solidFill>
                  <a:schemeClr val="bg1"/>
                </a:solidFill>
              </a:rPr>
              <a:t>расстайнае</a:t>
            </a:r>
            <a:r>
              <a:rPr lang="be-BY" sz="3200" dirty="0" smtClean="0">
                <a:solidFill>
                  <a:schemeClr val="bg1"/>
                </a:solidFill>
              </a:rPr>
              <a:t> красы –</a:t>
            </a:r>
            <a:endParaRPr lang="ru-RU" sz="3200" dirty="0" smtClean="0">
              <a:solidFill>
                <a:schemeClr val="bg1"/>
              </a:solidFill>
            </a:endParaRPr>
          </a:p>
          <a:p>
            <a:r>
              <a:rPr lang="be-BY" sz="3200" dirty="0" smtClean="0">
                <a:solidFill>
                  <a:schemeClr val="bg1"/>
                </a:solidFill>
              </a:rPr>
              <a:t>Люблю прыроды я ўрачыстае згасанне,</a:t>
            </a:r>
            <a:endParaRPr lang="ru-RU" sz="3200" dirty="0" smtClean="0">
              <a:solidFill>
                <a:schemeClr val="bg1"/>
              </a:solidFill>
            </a:endParaRPr>
          </a:p>
          <a:p>
            <a:r>
              <a:rPr lang="be-BY" sz="3200" dirty="0" smtClean="0">
                <a:solidFill>
                  <a:schemeClr val="bg1"/>
                </a:solidFill>
              </a:rPr>
              <a:t>У чырвань з золатам прыбраныя лясы,</a:t>
            </a:r>
            <a:endParaRPr lang="ru-RU" sz="3200" dirty="0" smtClean="0">
              <a:solidFill>
                <a:schemeClr val="bg1"/>
              </a:solidFill>
            </a:endParaRPr>
          </a:p>
          <a:p>
            <a:r>
              <a:rPr lang="be-BY" sz="3200" dirty="0" smtClean="0">
                <a:solidFill>
                  <a:schemeClr val="bg1"/>
                </a:solidFill>
              </a:rPr>
              <a:t>Ў іх засені вятроў шумлівых парыванне, </a:t>
            </a:r>
            <a:endParaRPr lang="ru-RU" sz="3200" dirty="0" smtClean="0">
              <a:solidFill>
                <a:schemeClr val="bg1"/>
              </a:solidFill>
            </a:endParaRPr>
          </a:p>
          <a:p>
            <a:r>
              <a:rPr lang="be-BY" sz="3200" dirty="0" smtClean="0">
                <a:solidFill>
                  <a:schemeClr val="bg1"/>
                </a:solidFill>
              </a:rPr>
              <a:t>І сонца рэдкае, і зранку маразы,</a:t>
            </a:r>
            <a:endParaRPr lang="ru-RU" sz="3200" dirty="0" smtClean="0">
              <a:solidFill>
                <a:schemeClr val="bg1"/>
              </a:solidFill>
            </a:endParaRPr>
          </a:p>
          <a:p>
            <a:r>
              <a:rPr lang="be-BY" sz="3200" dirty="0" smtClean="0">
                <a:solidFill>
                  <a:schemeClr val="bg1"/>
                </a:solidFill>
              </a:rPr>
              <a:t>І тонкаю смугой акрытыя нябёсы,</a:t>
            </a:r>
            <a:endParaRPr lang="ru-RU" sz="3200" dirty="0" smtClean="0">
              <a:solidFill>
                <a:schemeClr val="bg1"/>
              </a:solidFill>
            </a:endParaRPr>
          </a:p>
          <a:p>
            <a:r>
              <a:rPr lang="be-BY" sz="3200" dirty="0" smtClean="0">
                <a:solidFill>
                  <a:schemeClr val="bg1"/>
                </a:solidFill>
              </a:rPr>
              <a:t>І </a:t>
            </a:r>
            <a:r>
              <a:rPr lang="be-BY" sz="3200" i="1" dirty="0" smtClean="0">
                <a:solidFill>
                  <a:schemeClr val="bg1"/>
                </a:solidFill>
              </a:rPr>
              <a:t>ледзь прыкметныя</a:t>
            </a:r>
            <a:r>
              <a:rPr lang="be-BY" sz="3200" dirty="0" smtClean="0">
                <a:solidFill>
                  <a:schemeClr val="bg1"/>
                </a:solidFill>
              </a:rPr>
              <a:t> сівой зімы пагрозы.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325446"/>
          <a:ext cx="8429684" cy="4318000"/>
        </p:xfrm>
        <a:graphic>
          <a:graphicData uri="http://schemas.openxmlformats.org/drawingml/2006/table">
            <a:tbl>
              <a:tblPr/>
              <a:tblGrid>
                <a:gridCol w="4170294"/>
                <a:gridCol w="4259390"/>
              </a:tblGrid>
              <a:tr h="4214842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be-BY" sz="20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Теперь моя пора: я не люблю весны;</a:t>
                      </a:r>
                      <a:endParaRPr lang="ru-RU" sz="20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be-BY" sz="20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Скучна мне оттпепель; вонь, грязь – </a:t>
                      </a:r>
                      <a:endParaRPr lang="ru-RU" sz="20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be-BY" sz="20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весной я болен;</a:t>
                      </a:r>
                      <a:endParaRPr lang="ru-RU" sz="20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be-BY" sz="20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Кровь бродит; чуства, ум тоскою стеснены.</a:t>
                      </a:r>
                      <a:endParaRPr lang="ru-RU" sz="20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be-BY" sz="20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Суровою зимой я более доволен,</a:t>
                      </a:r>
                      <a:endParaRPr lang="ru-RU" sz="20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be-BY" sz="20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Люблю ее снега; в присутствии луны</a:t>
                      </a:r>
                      <a:endParaRPr lang="ru-RU" sz="20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be-BY" sz="20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Как легкий бег саней с подругой быстр и волен,</a:t>
                      </a:r>
                      <a:endParaRPr lang="ru-RU" sz="20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be-BY" sz="20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Когда под соболем, согрета и свежа,</a:t>
                      </a:r>
                      <a:endParaRPr lang="ru-RU" sz="20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be-BY" sz="20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Она вам руку жмет, пылая и дрожа!</a:t>
                      </a:r>
                      <a:endParaRPr lang="ru-RU" sz="20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be-BY" sz="20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А.С. Пушкін. “Восень”.</a:t>
                      </a:r>
                      <a:endParaRPr lang="ru-RU" sz="20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839" marR="638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be-BY" sz="20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Цяпер мая пара: _____________________ вясной;</a:t>
                      </a:r>
                      <a:endParaRPr lang="ru-RU" sz="20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be-BY" sz="20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Адлігі не люблю; слата – </a:t>
                      </a:r>
                      <a:endParaRPr lang="ru-RU" sz="20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be-BY" sz="20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вясной я хворы;</a:t>
                      </a:r>
                      <a:endParaRPr lang="ru-RU" sz="20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be-BY" sz="20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Бунтуе кроў, пачуцці сціснуты тугой.</a:t>
                      </a:r>
                      <a:endParaRPr lang="ru-RU" sz="20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be-BY" sz="20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Больш ___________________ зімовыя прасторы,</a:t>
                      </a:r>
                      <a:endParaRPr lang="ru-RU" sz="20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be-BY" sz="20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Суровыя снягі; як хораша зімой</a:t>
                      </a:r>
                      <a:endParaRPr lang="ru-RU" sz="20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be-BY" sz="20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Імчаць з сяброўкаю, калі іскрацца зоры,</a:t>
                      </a:r>
                      <a:endParaRPr lang="ru-RU" sz="20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be-BY" sz="20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Калі пад собалем, ________________________,</a:t>
                      </a:r>
                      <a:endParaRPr lang="ru-RU" sz="20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be-BY" sz="20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Яна гарыць, дрыжыць і цісне вам руку!</a:t>
                      </a:r>
                      <a:endParaRPr lang="ru-RU" sz="20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be-BY" sz="20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Пераклад Аркадзя Куляшова</a:t>
                      </a:r>
                      <a:endParaRPr lang="ru-RU" sz="20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839" marR="638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4449" name="Rectangle 1"/>
          <p:cNvSpPr>
            <a:spLocks noChangeArrowheads="1"/>
          </p:cNvSpPr>
          <p:nvPr/>
        </p:nvSpPr>
        <p:spPr bwMode="auto">
          <a:xfrm>
            <a:off x="428596" y="4859736"/>
            <a:ext cx="814393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Уласныя версіі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ylfaen" pitchFamily="18" charset="0"/>
                <a:cs typeface="Times New Roman" pitchFamily="18" charset="0"/>
              </a:rPr>
              <a:t>1 радок:___________________________________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ylfaen" pitchFamily="18" charset="0"/>
                <a:cs typeface="Times New Roman" pitchFamily="18" charset="0"/>
              </a:rPr>
              <a:t>4 радок: __________________________________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ylfaen" pitchFamily="18" charset="0"/>
                <a:cs typeface="Times New Roman" pitchFamily="18" charset="0"/>
              </a:rPr>
              <a:t>7 радок: __________________________________</a:t>
            </a:r>
            <a:endParaRPr kumimoji="0" lang="be-BY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Z:\newtek\_backgrounds_1.02\Ryan\Power Point Templates2\School Presentation_not_done\Elements\apple_rotatin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4357694"/>
            <a:ext cx="27860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7929618" cy="5786478"/>
          </a:xfrm>
        </p:spPr>
        <p:txBody>
          <a:bodyPr/>
          <a:lstStyle/>
          <a:p>
            <a:pPr algn="ctr"/>
            <a:r>
              <a:rPr lang="be-BY" sz="3200" dirty="0" smtClean="0">
                <a:solidFill>
                  <a:srgbClr val="FFFF00"/>
                </a:solidFill>
              </a:rPr>
              <a:t>Заданне 1.</a:t>
            </a:r>
            <a:r>
              <a:rPr lang="be-BY" sz="3200" dirty="0" smtClean="0"/>
              <a:t/>
            </a:r>
            <a:br>
              <a:rPr lang="be-BY" sz="3200" dirty="0" smtClean="0"/>
            </a:br>
            <a:r>
              <a:rPr lang="ru-RU" cap="none" dirty="0" err="1" smtClean="0"/>
              <a:t>Перакладзіце</a:t>
            </a:r>
            <a:r>
              <a:rPr lang="ru-RU" cap="none" dirty="0" smtClean="0"/>
              <a:t> </a:t>
            </a:r>
            <a:r>
              <a:rPr lang="ru-RU" cap="none" dirty="0" err="1" smtClean="0"/>
              <a:t>выказванне</a:t>
            </a:r>
            <a:r>
              <a:rPr lang="ru-RU" cap="none" dirty="0" smtClean="0"/>
              <a:t> </a:t>
            </a:r>
            <a:r>
              <a:rPr lang="ru-RU" cap="none" dirty="0" err="1" smtClean="0"/>
              <a:t>з</a:t>
            </a:r>
            <a:r>
              <a:rPr lang="ru-RU" cap="none" dirty="0" smtClean="0"/>
              <a:t> </a:t>
            </a:r>
            <a:r>
              <a:rPr lang="ru-RU" cap="none" dirty="0" err="1" smtClean="0"/>
              <a:t>Бібліі</a:t>
            </a:r>
            <a:r>
              <a:rPr lang="ru-RU" cap="none" dirty="0" smtClean="0"/>
              <a:t> </a:t>
            </a:r>
            <a:r>
              <a:rPr lang="ru-RU" cap="none" dirty="0" smtClean="0"/>
              <a:t>на </a:t>
            </a:r>
            <a:r>
              <a:rPr lang="ru-RU" cap="none" dirty="0" err="1" smtClean="0"/>
              <a:t>беларускую</a:t>
            </a:r>
            <a:r>
              <a:rPr lang="ru-RU" cap="none" dirty="0" smtClean="0"/>
              <a:t> </a:t>
            </a:r>
            <a:r>
              <a:rPr lang="ru-RU" cap="none" dirty="0" err="1" smtClean="0"/>
              <a:t>мову</a:t>
            </a:r>
            <a:r>
              <a:rPr lang="ru-RU" cap="none" dirty="0" smtClean="0"/>
              <a:t>, </a:t>
            </a:r>
            <a:r>
              <a:rPr lang="ru-RU" cap="none" dirty="0" err="1" smtClean="0"/>
              <a:t>знайдзіце</a:t>
            </a:r>
            <a:r>
              <a:rPr lang="ru-RU" cap="none" dirty="0" smtClean="0"/>
              <a:t> </a:t>
            </a:r>
            <a:r>
              <a:rPr lang="ru-RU" cap="none" dirty="0" err="1" smtClean="0"/>
              <a:t>ў</a:t>
            </a:r>
            <a:r>
              <a:rPr lang="ru-RU" cap="none" dirty="0" smtClean="0"/>
              <a:t> </a:t>
            </a:r>
            <a:r>
              <a:rPr lang="ru-RU" cap="none" dirty="0" err="1" smtClean="0"/>
              <a:t>ім</a:t>
            </a:r>
            <a:r>
              <a:rPr lang="ru-RU" cap="none" dirty="0" smtClean="0"/>
              <a:t> </a:t>
            </a:r>
            <a:r>
              <a:rPr lang="ru-RU" cap="none" dirty="0" err="1" smtClean="0"/>
              <a:t>фразеалагізм</a:t>
            </a:r>
            <a:r>
              <a:rPr lang="ru-RU" cap="none" dirty="0" smtClean="0"/>
              <a:t>, </a:t>
            </a:r>
            <a:r>
              <a:rPr lang="ru-RU" cap="none" dirty="0" err="1" smtClean="0"/>
              <a:t>растлумачце</a:t>
            </a:r>
            <a:r>
              <a:rPr lang="ru-RU" cap="none" dirty="0" smtClean="0"/>
              <a:t> </a:t>
            </a:r>
            <a:r>
              <a:rPr lang="ru-RU" cap="none" dirty="0" err="1" smtClean="0"/>
              <a:t>яго</a:t>
            </a:r>
            <a:r>
              <a:rPr lang="ru-RU" cap="none" dirty="0" smtClean="0"/>
              <a:t>.</a:t>
            </a:r>
            <a:br>
              <a:rPr lang="ru-RU" cap="none" dirty="0" smtClean="0"/>
            </a:br>
            <a:r>
              <a:rPr lang="ru-RU" cap="none" dirty="0" err="1" smtClean="0"/>
              <a:t>Максімальная</a:t>
            </a:r>
            <a:r>
              <a:rPr lang="ru-RU" cap="none" dirty="0" smtClean="0"/>
              <a:t> </a:t>
            </a:r>
            <a:r>
              <a:rPr lang="ru-RU" cap="none" dirty="0" err="1" smtClean="0"/>
              <a:t>колькасць</a:t>
            </a:r>
            <a:r>
              <a:rPr lang="ru-RU" cap="none" dirty="0" smtClean="0"/>
              <a:t> </a:t>
            </a:r>
            <a:r>
              <a:rPr lang="ru-RU" cap="none" dirty="0" err="1" smtClean="0"/>
              <a:t>балаў</a:t>
            </a:r>
            <a:r>
              <a:rPr lang="ru-RU" cap="none" dirty="0" smtClean="0"/>
              <a:t> – 6.</a:t>
            </a:r>
            <a:br>
              <a:rPr lang="ru-RU" cap="none" dirty="0" smtClean="0"/>
            </a:br>
            <a:endParaRPr lang="ru-RU" sz="32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1"/>
          <p:cNvSpPr>
            <a:spLocks noChangeArrowheads="1"/>
          </p:cNvSpPr>
          <p:nvPr/>
        </p:nvSpPr>
        <p:spPr bwMode="auto">
          <a:xfrm>
            <a:off x="571472" y="500042"/>
            <a:ext cx="785818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ylfaen" pitchFamily="18" charset="0"/>
                <a:cs typeface="Times New Roman" pitchFamily="18" charset="0"/>
              </a:rPr>
              <a:t>Цяпер мая пара:</a:t>
            </a:r>
            <a:r>
              <a:rPr kumimoji="0" lang="be-BY" sz="3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ylfaen" pitchFamily="18" charset="0"/>
                <a:cs typeface="Times New Roman" pitchFamily="18" charset="0"/>
              </a:rPr>
              <a:t> </a:t>
            </a:r>
            <a:r>
              <a:rPr kumimoji="0" lang="be-BY" sz="3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ylfaen" pitchFamily="18" charset="0"/>
                <a:cs typeface="Times New Roman" pitchFamily="18" charset="0"/>
              </a:rPr>
              <a:t>мне сумна жыць</a:t>
            </a:r>
            <a:r>
              <a:rPr kumimoji="0" lang="be-BY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ylfaen" pitchFamily="18" charset="0"/>
                <a:cs typeface="Times New Roman" pitchFamily="18" charset="0"/>
              </a:rPr>
              <a:t> вясной;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ylfaen" pitchFamily="18" charset="0"/>
                <a:cs typeface="Times New Roman" pitchFamily="18" charset="0"/>
              </a:rPr>
              <a:t>Адлігі не люблю; слата </a:t>
            </a:r>
            <a:r>
              <a:rPr kumimoji="0" lang="be-BY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/>
                <a:ea typeface="Sylfaen" pitchFamily="18" charset="0"/>
                <a:cs typeface="Times New Roman" pitchFamily="18" charset="0"/>
              </a:rPr>
              <a:t>–</a:t>
            </a:r>
            <a:r>
              <a:rPr kumimoji="0" lang="be-BY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ylfaen" pitchFamily="18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ylfaen" pitchFamily="18" charset="0"/>
                <a:cs typeface="Times New Roman" pitchFamily="18" charset="0"/>
              </a:rPr>
              <a:t>вясной я хворы;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ylfaen" pitchFamily="18" charset="0"/>
                <a:cs typeface="Times New Roman" pitchFamily="18" charset="0"/>
              </a:rPr>
              <a:t>Бунтуе кроў, пачуцці сціснуты тугой.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ylfaen" pitchFamily="18" charset="0"/>
                <a:cs typeface="Times New Roman" pitchFamily="18" charset="0"/>
              </a:rPr>
              <a:t>Больш</a:t>
            </a:r>
            <a:r>
              <a:rPr kumimoji="0" lang="be-BY" sz="3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ylfaen" pitchFamily="18" charset="0"/>
                <a:cs typeface="Times New Roman" pitchFamily="18" charset="0"/>
              </a:rPr>
              <a:t> </a:t>
            </a:r>
            <a:r>
              <a:rPr kumimoji="0" lang="be-BY" sz="3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ylfaen" pitchFamily="18" charset="0"/>
                <a:cs typeface="Times New Roman" pitchFamily="18" charset="0"/>
              </a:rPr>
              <a:t>даспадобы мне</a:t>
            </a:r>
            <a:r>
              <a:rPr kumimoji="0" lang="be-BY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ylfaen" pitchFamily="18" charset="0"/>
                <a:cs typeface="Times New Roman" pitchFamily="18" charset="0"/>
              </a:rPr>
              <a:t> зімовыя прасторы,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ylfaen" pitchFamily="18" charset="0"/>
                <a:cs typeface="Times New Roman" pitchFamily="18" charset="0"/>
              </a:rPr>
              <a:t>Суровыя снягі; як хораша зімой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ylfaen" pitchFamily="18" charset="0"/>
                <a:cs typeface="Times New Roman" pitchFamily="18" charset="0"/>
              </a:rPr>
              <a:t>Імчаць з сяброўкаю, калі іскрацца зоры,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3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ylfaen" pitchFamily="18" charset="0"/>
                <a:cs typeface="Times New Roman" pitchFamily="18" charset="0"/>
              </a:rPr>
              <a:t>Калі пад собалем,</a:t>
            </a:r>
            <a:r>
              <a:rPr kumimoji="0" lang="be-BY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be-BY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сагрэтая ў вазку,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ylfaen" pitchFamily="18" charset="0"/>
                <a:cs typeface="Times New Roman" pitchFamily="18" charset="0"/>
              </a:rPr>
              <a:t>Яна гарыць, дрыжыць і цісне вам руку!</a:t>
            </a:r>
            <a:endParaRPr kumimoji="0" lang="be-BY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Z:\newtek\_backgrounds_1.02\Ryan\Power Point Templates2\School Presentation_not_done\Elements\apple_rotatin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4357694"/>
            <a:ext cx="27860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7929618" cy="6143668"/>
          </a:xfrm>
        </p:spPr>
        <p:txBody>
          <a:bodyPr/>
          <a:lstStyle/>
          <a:p>
            <a:pPr algn="ctr"/>
            <a:r>
              <a:rPr lang="be-BY" sz="2800" cap="none" dirty="0" smtClean="0">
                <a:solidFill>
                  <a:srgbClr val="FFFF00"/>
                </a:solidFill>
              </a:rPr>
              <a:t>Заданне 5.</a:t>
            </a:r>
            <a:r>
              <a:rPr lang="be-BY" sz="2800" cap="none" dirty="0" smtClean="0"/>
              <a:t/>
            </a:r>
            <a:br>
              <a:rPr lang="be-BY" sz="2800" cap="none" dirty="0" smtClean="0"/>
            </a:br>
            <a:r>
              <a:rPr lang="be-BY" cap="none" dirty="0" smtClean="0"/>
              <a:t>Знайдзіце словазлучэнні, у якіх парушаны ўмовы спалучальнасці. Запішыце іх правільна.</a:t>
            </a:r>
            <a:r>
              <a:rPr lang="ru-RU" cap="none" dirty="0" smtClean="0"/>
              <a:t/>
            </a:r>
            <a:br>
              <a:rPr lang="ru-RU" cap="none" dirty="0" smtClean="0"/>
            </a:br>
            <a:r>
              <a:rPr lang="be-BY" sz="2800" b="0" cap="none" dirty="0" smtClean="0"/>
              <a:t/>
            </a:r>
            <a:br>
              <a:rPr lang="be-BY" sz="2800" b="0" cap="none" dirty="0" smtClean="0"/>
            </a:br>
            <a:r>
              <a:rPr lang="be-BY" sz="2800" cap="none" dirty="0" smtClean="0"/>
              <a:t>Максімальная колькасць балаў </a:t>
            </a:r>
            <a:r>
              <a:rPr lang="be-BY" sz="2800" dirty="0" smtClean="0"/>
              <a:t>– 5.</a:t>
            </a:r>
            <a:endParaRPr lang="ru-RU" sz="28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 noChangeArrowheads="1"/>
          </p:cNvSpPr>
          <p:nvPr/>
        </p:nvSpPr>
        <p:spPr bwMode="auto">
          <a:xfrm>
            <a:off x="500034" y="599431"/>
            <a:ext cx="814393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722313" algn="just"/>
            <a:r>
              <a:rPr lang="be-BY" sz="4000" dirty="0" smtClean="0">
                <a:solidFill>
                  <a:schemeClr val="bg1"/>
                </a:solidFill>
              </a:rPr>
              <a:t>Гаспадарчыя справы, прастуджаны сын, гарысты вадапад, генеральная ўборка, пасадзіць дрэўка, рыбацкі пасёлак, адзінкавы лісток, яблычны сад, горны ручай, аптэкарскі кіёск.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 noChangeArrowheads="1"/>
          </p:cNvSpPr>
          <p:nvPr/>
        </p:nvSpPr>
        <p:spPr bwMode="auto">
          <a:xfrm>
            <a:off x="500034" y="357166"/>
            <a:ext cx="8143932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2913" algn="just">
              <a:lnSpc>
                <a:spcPts val="3000"/>
              </a:lnSpc>
            </a:pPr>
            <a:r>
              <a:rPr lang="be-BY" sz="2800" dirty="0" smtClean="0">
                <a:solidFill>
                  <a:schemeClr val="bg1"/>
                </a:solidFill>
              </a:rPr>
              <a:t>Гарысты вадаспад –</a:t>
            </a:r>
            <a:r>
              <a:rPr lang="be-BY" sz="2800" i="1" dirty="0" smtClean="0">
                <a:solidFill>
                  <a:schemeClr val="bg1"/>
                </a:solidFill>
              </a:rPr>
              <a:t> </a:t>
            </a:r>
            <a:r>
              <a:rPr lang="be-BY" sz="2800" b="1" i="1" dirty="0" smtClean="0">
                <a:solidFill>
                  <a:schemeClr val="bg1"/>
                </a:solidFill>
              </a:rPr>
              <a:t>горны вадаспад</a:t>
            </a:r>
            <a:r>
              <a:rPr lang="be-BY" sz="2800" i="1" dirty="0" smtClean="0">
                <a:solidFill>
                  <a:schemeClr val="bg1"/>
                </a:solidFill>
              </a:rPr>
              <a:t>,</a:t>
            </a:r>
            <a:r>
              <a:rPr lang="be-BY" sz="2800" dirty="0" smtClean="0">
                <a:solidFill>
                  <a:schemeClr val="bg1"/>
                </a:solidFill>
              </a:rPr>
              <a:t> пасадзіць дрэўка –</a:t>
            </a:r>
            <a:r>
              <a:rPr lang="be-BY" sz="2800" i="1" dirty="0" smtClean="0">
                <a:solidFill>
                  <a:schemeClr val="bg1"/>
                </a:solidFill>
              </a:rPr>
              <a:t> </a:t>
            </a:r>
            <a:r>
              <a:rPr lang="be-BY" sz="2800" b="1" i="1" dirty="0" smtClean="0">
                <a:solidFill>
                  <a:schemeClr val="bg1"/>
                </a:solidFill>
              </a:rPr>
              <a:t>пасадзіць дрэўца</a:t>
            </a:r>
            <a:r>
              <a:rPr lang="be-BY" sz="2800" i="1" dirty="0" smtClean="0">
                <a:solidFill>
                  <a:schemeClr val="bg1"/>
                </a:solidFill>
              </a:rPr>
              <a:t>,</a:t>
            </a:r>
            <a:r>
              <a:rPr lang="be-BY" sz="2800" dirty="0" smtClean="0">
                <a:solidFill>
                  <a:schemeClr val="bg1"/>
                </a:solidFill>
              </a:rPr>
              <a:t> адзінкавы лісток –</a:t>
            </a:r>
            <a:r>
              <a:rPr lang="be-BY" sz="2800" i="1" dirty="0" smtClean="0">
                <a:solidFill>
                  <a:schemeClr val="bg1"/>
                </a:solidFill>
              </a:rPr>
              <a:t> </a:t>
            </a:r>
            <a:r>
              <a:rPr lang="be-BY" sz="2800" b="1" i="1" dirty="0" smtClean="0">
                <a:solidFill>
                  <a:schemeClr val="bg1"/>
                </a:solidFill>
              </a:rPr>
              <a:t>адзінокі лісток</a:t>
            </a:r>
            <a:r>
              <a:rPr lang="be-BY" sz="2800" i="1" dirty="0" smtClean="0">
                <a:solidFill>
                  <a:schemeClr val="bg1"/>
                </a:solidFill>
              </a:rPr>
              <a:t>,</a:t>
            </a:r>
            <a:r>
              <a:rPr lang="be-BY" sz="2800" dirty="0" smtClean="0">
                <a:solidFill>
                  <a:schemeClr val="bg1"/>
                </a:solidFill>
              </a:rPr>
              <a:t> яблычны сад –</a:t>
            </a:r>
            <a:r>
              <a:rPr lang="be-BY" sz="2800" i="1" dirty="0" smtClean="0">
                <a:solidFill>
                  <a:schemeClr val="bg1"/>
                </a:solidFill>
              </a:rPr>
              <a:t> </a:t>
            </a:r>
            <a:r>
              <a:rPr lang="be-BY" sz="2800" b="1" i="1" dirty="0" smtClean="0">
                <a:solidFill>
                  <a:schemeClr val="bg1"/>
                </a:solidFill>
              </a:rPr>
              <a:t>яблыневы сад</a:t>
            </a:r>
            <a:r>
              <a:rPr lang="be-BY" sz="2800" i="1" dirty="0" smtClean="0">
                <a:solidFill>
                  <a:schemeClr val="bg1"/>
                </a:solidFill>
              </a:rPr>
              <a:t>,</a:t>
            </a:r>
            <a:r>
              <a:rPr lang="be-BY" sz="2800" dirty="0" smtClean="0">
                <a:solidFill>
                  <a:schemeClr val="bg1"/>
                </a:solidFill>
              </a:rPr>
              <a:t> аптэкарскі кіёск –</a:t>
            </a:r>
            <a:r>
              <a:rPr lang="be-BY" sz="2800" i="1" dirty="0" smtClean="0">
                <a:solidFill>
                  <a:schemeClr val="bg1"/>
                </a:solidFill>
              </a:rPr>
              <a:t> </a:t>
            </a:r>
            <a:r>
              <a:rPr lang="be-BY" sz="2800" b="1" i="1" dirty="0" smtClean="0">
                <a:solidFill>
                  <a:schemeClr val="bg1"/>
                </a:solidFill>
              </a:rPr>
              <a:t>аптэчны кіёск</a:t>
            </a:r>
            <a:r>
              <a:rPr lang="be-BY" sz="2800" i="1" dirty="0" smtClean="0">
                <a:solidFill>
                  <a:schemeClr val="bg1"/>
                </a:solidFill>
              </a:rPr>
              <a:t>.</a:t>
            </a:r>
            <a:endParaRPr lang="ru-RU" sz="2800" dirty="0" smtClean="0">
              <a:solidFill>
                <a:schemeClr val="bg1"/>
              </a:solidFill>
            </a:endParaRPr>
          </a:p>
          <a:p>
            <a:pPr indent="442913" algn="just">
              <a:lnSpc>
                <a:spcPts val="3000"/>
              </a:lnSpc>
            </a:pPr>
            <a:r>
              <a:rPr lang="be-BY" sz="2800" dirty="0" smtClean="0">
                <a:solidFill>
                  <a:schemeClr val="bg1"/>
                </a:solidFill>
              </a:rPr>
              <a:t>Каментарый: Пошукі правільнага адказу ў гэтым заданні – добрая падстава ўспомніць такую моўную з’яву, як</a:t>
            </a:r>
            <a:r>
              <a:rPr lang="be-BY" sz="2800" b="1" i="1" dirty="0" smtClean="0">
                <a:solidFill>
                  <a:schemeClr val="bg1"/>
                </a:solidFill>
              </a:rPr>
              <a:t> </a:t>
            </a:r>
            <a:r>
              <a:rPr lang="be-BY" sz="2800" i="1" dirty="0" smtClean="0">
                <a:solidFill>
                  <a:schemeClr val="bg1"/>
                </a:solidFill>
              </a:rPr>
              <a:t>паранімія</a:t>
            </a:r>
            <a:r>
              <a:rPr lang="be-BY" sz="2800" b="1" i="1" dirty="0" smtClean="0">
                <a:solidFill>
                  <a:schemeClr val="bg1"/>
                </a:solidFill>
              </a:rPr>
              <a:t>:</a:t>
            </a:r>
            <a:r>
              <a:rPr lang="be-BY" sz="2800" dirty="0" smtClean="0">
                <a:solidFill>
                  <a:schemeClr val="bg1"/>
                </a:solidFill>
              </a:rPr>
              <a:t> частковае гукавое і марфалагічнае падабенства слоў пры іх сэнсавым адрозненні.</a:t>
            </a:r>
            <a:endParaRPr lang="ru-RU" sz="2800" dirty="0" smtClean="0">
              <a:solidFill>
                <a:schemeClr val="bg1"/>
              </a:solidFill>
            </a:endParaRPr>
          </a:p>
          <a:p>
            <a:pPr indent="442913" algn="just">
              <a:lnSpc>
                <a:spcPts val="3000"/>
              </a:lnSpc>
            </a:pPr>
            <a:r>
              <a:rPr lang="be-BY" sz="2800" dirty="0" smtClean="0">
                <a:solidFill>
                  <a:schemeClr val="bg1"/>
                </a:solidFill>
              </a:rPr>
              <a:t>Прыклады прыведзены ў форме словазлучэнняў, таму дакладнасць словаўжывання правяраецца праз аналіз спалучальнасных магчымасцей слоў і агульнага намінатыўнага значэння словазлучэння ў цэлым.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Z:\newtek\_backgrounds_1.02\Ryan\Power Point Templates2\School Presentation_not_done\Elements\apple_rotatin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4357694"/>
            <a:ext cx="27860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7929618" cy="6143668"/>
          </a:xfrm>
        </p:spPr>
        <p:txBody>
          <a:bodyPr/>
          <a:lstStyle/>
          <a:p>
            <a:pPr algn="ctr"/>
            <a:r>
              <a:rPr lang="be-BY" sz="2800" cap="none" dirty="0" smtClean="0">
                <a:solidFill>
                  <a:srgbClr val="FFFF00"/>
                </a:solidFill>
              </a:rPr>
              <a:t>Заданне 6.</a:t>
            </a:r>
            <a:r>
              <a:rPr lang="be-BY" sz="2800" cap="none" dirty="0" smtClean="0"/>
              <a:t/>
            </a:r>
            <a:br>
              <a:rPr lang="be-BY" sz="2800" cap="none" dirty="0" smtClean="0"/>
            </a:br>
            <a:r>
              <a:rPr lang="be-BY" cap="none" dirty="0" smtClean="0"/>
              <a:t>Падбярыце і запішыце да словазлучэнняў эквівалентныя складаныя прыметнікі ці назоўнікі.</a:t>
            </a:r>
            <a:r>
              <a:rPr lang="ru-RU" cap="none" dirty="0" smtClean="0"/>
              <a:t/>
            </a:r>
            <a:br>
              <a:rPr lang="ru-RU" cap="none" dirty="0" smtClean="0"/>
            </a:br>
            <a:r>
              <a:rPr lang="be-BY" sz="2800" b="0" cap="none" dirty="0" smtClean="0"/>
              <a:t/>
            </a:r>
            <a:br>
              <a:rPr lang="be-BY" sz="2800" b="0" cap="none" dirty="0" smtClean="0"/>
            </a:br>
            <a:r>
              <a:rPr lang="be-BY" sz="2800" cap="none" dirty="0" smtClean="0"/>
              <a:t>Максімальная колькасць балаў </a:t>
            </a:r>
            <a:r>
              <a:rPr lang="be-BY" sz="2800" dirty="0" smtClean="0"/>
              <a:t>– 4.</a:t>
            </a:r>
            <a:endParaRPr lang="ru-RU" sz="28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428604"/>
          <a:ext cx="8143932" cy="5852160"/>
        </p:xfrm>
        <a:graphic>
          <a:graphicData uri="http://schemas.openxmlformats.org/drawingml/2006/table">
            <a:tbl>
              <a:tblPr/>
              <a:tblGrid>
                <a:gridCol w="4143404"/>
                <a:gridCol w="4000528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4800">
                          <a:solidFill>
                            <a:schemeClr val="bg1"/>
                          </a:solidFill>
                          <a:latin typeface="Times New Roman"/>
                          <a:ea typeface="Tahoma"/>
                          <a:cs typeface="Times New Roman"/>
                        </a:rPr>
                        <a:t>падобны да мышы</a:t>
                      </a:r>
                      <a:endParaRPr lang="ru-RU" sz="4800">
                        <a:solidFill>
                          <a:schemeClr val="bg1"/>
                        </a:solidFill>
                        <a:latin typeface="Tahoma"/>
                        <a:ea typeface="Tahom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be-BY" sz="4800">
                        <a:solidFill>
                          <a:schemeClr val="bg1"/>
                        </a:solidFill>
                        <a:latin typeface="Times New Roman"/>
                        <a:ea typeface="Tahom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4800">
                          <a:solidFill>
                            <a:schemeClr val="bg1"/>
                          </a:solidFill>
                          <a:latin typeface="Times New Roman"/>
                          <a:ea typeface="Tahoma"/>
                          <a:cs typeface="Times New Roman"/>
                        </a:rPr>
                        <a:t>падобны да навукі</a:t>
                      </a:r>
                      <a:endParaRPr lang="ru-RU" sz="4800">
                        <a:solidFill>
                          <a:schemeClr val="bg1"/>
                        </a:solidFill>
                        <a:latin typeface="Tahoma"/>
                        <a:ea typeface="Tahom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4800">
                        <a:solidFill>
                          <a:schemeClr val="bg1"/>
                        </a:solidFill>
                        <a:latin typeface="Tahoma"/>
                        <a:ea typeface="Tahom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4800">
                          <a:solidFill>
                            <a:schemeClr val="bg1"/>
                          </a:solidFill>
                          <a:latin typeface="Times New Roman"/>
                          <a:ea typeface="Tahoma"/>
                          <a:cs typeface="Times New Roman"/>
                        </a:rPr>
                        <a:t>навука і асветніцтва</a:t>
                      </a:r>
                      <a:endParaRPr lang="ru-RU" sz="4800">
                        <a:solidFill>
                          <a:schemeClr val="bg1"/>
                        </a:solidFill>
                        <a:latin typeface="Tahoma"/>
                        <a:ea typeface="Tahom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be-BY" sz="4800">
                        <a:solidFill>
                          <a:schemeClr val="bg1"/>
                        </a:solidFill>
                        <a:latin typeface="Times New Roman"/>
                        <a:ea typeface="Tahom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4800">
                          <a:solidFill>
                            <a:schemeClr val="bg1"/>
                          </a:solidFill>
                          <a:latin typeface="Times New Roman"/>
                          <a:ea typeface="Tahoma"/>
                          <a:cs typeface="Times New Roman"/>
                        </a:rPr>
                        <a:t>40 рублёў</a:t>
                      </a:r>
                      <a:endParaRPr lang="ru-RU" sz="4800">
                        <a:solidFill>
                          <a:schemeClr val="bg1"/>
                        </a:solidFill>
                        <a:latin typeface="Tahoma"/>
                        <a:ea typeface="Tahom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be-BY" sz="4800">
                        <a:solidFill>
                          <a:schemeClr val="bg1"/>
                        </a:solidFill>
                        <a:latin typeface="Times New Roman"/>
                        <a:ea typeface="Tahom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4800">
                          <a:solidFill>
                            <a:schemeClr val="bg1"/>
                          </a:solidFill>
                          <a:latin typeface="Times New Roman"/>
                          <a:ea typeface="Tahoma"/>
                          <a:cs typeface="Times New Roman"/>
                        </a:rPr>
                        <a:t>смуглае цела</a:t>
                      </a:r>
                      <a:endParaRPr lang="ru-RU" sz="4800">
                        <a:solidFill>
                          <a:schemeClr val="bg1"/>
                        </a:solidFill>
                        <a:latin typeface="Tahoma"/>
                        <a:ea typeface="Tahom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be-BY" sz="4800" dirty="0">
                        <a:solidFill>
                          <a:schemeClr val="bg1"/>
                        </a:solidFill>
                        <a:latin typeface="Times New Roman"/>
                        <a:ea typeface="Tahom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428604"/>
          <a:ext cx="8143932" cy="5852160"/>
        </p:xfrm>
        <a:graphic>
          <a:graphicData uri="http://schemas.openxmlformats.org/drawingml/2006/table">
            <a:tbl>
              <a:tblPr/>
              <a:tblGrid>
                <a:gridCol w="4143404"/>
                <a:gridCol w="4000528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4800" dirty="0">
                          <a:solidFill>
                            <a:schemeClr val="bg1"/>
                          </a:solidFill>
                          <a:latin typeface="Times New Roman"/>
                          <a:ea typeface="Tahoma"/>
                          <a:cs typeface="Times New Roman"/>
                        </a:rPr>
                        <a:t>падобны да мышы</a:t>
                      </a:r>
                      <a:endParaRPr lang="ru-RU" sz="4800" dirty="0">
                        <a:solidFill>
                          <a:schemeClr val="bg1"/>
                        </a:solidFill>
                        <a:latin typeface="Tahoma"/>
                        <a:ea typeface="Tahom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4000" i="1" dirty="0">
                          <a:solidFill>
                            <a:schemeClr val="bg1"/>
                          </a:solidFill>
                          <a:latin typeface="Times New Roman"/>
                          <a:ea typeface="Tahoma"/>
                          <a:cs typeface="Times New Roman"/>
                        </a:rPr>
                        <a:t>мышападобны</a:t>
                      </a:r>
                      <a:endParaRPr lang="ru-RU" sz="4000" dirty="0">
                        <a:solidFill>
                          <a:schemeClr val="bg1"/>
                        </a:solidFill>
                        <a:latin typeface="Tahoma"/>
                        <a:ea typeface="Tahom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4800">
                          <a:solidFill>
                            <a:schemeClr val="bg1"/>
                          </a:solidFill>
                          <a:latin typeface="Times New Roman"/>
                          <a:ea typeface="Tahoma"/>
                          <a:cs typeface="Times New Roman"/>
                        </a:rPr>
                        <a:t>падобны да навукі</a:t>
                      </a:r>
                      <a:endParaRPr lang="ru-RU" sz="4800">
                        <a:solidFill>
                          <a:schemeClr val="bg1"/>
                        </a:solidFill>
                        <a:latin typeface="Tahoma"/>
                        <a:ea typeface="Tahom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4000" i="1">
                          <a:solidFill>
                            <a:schemeClr val="bg1"/>
                          </a:solidFill>
                          <a:latin typeface="Times New Roman"/>
                          <a:ea typeface="Tahoma"/>
                          <a:cs typeface="Times New Roman"/>
                        </a:rPr>
                        <a:t>навукападобны</a:t>
                      </a:r>
                      <a:endParaRPr lang="ru-RU" sz="4000">
                        <a:solidFill>
                          <a:schemeClr val="bg1"/>
                        </a:solidFill>
                        <a:latin typeface="Tahoma"/>
                        <a:ea typeface="Tahom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4800">
                          <a:solidFill>
                            <a:schemeClr val="bg1"/>
                          </a:solidFill>
                          <a:latin typeface="Times New Roman"/>
                          <a:ea typeface="Tahoma"/>
                          <a:cs typeface="Times New Roman"/>
                        </a:rPr>
                        <a:t>навука і асветніцтва</a:t>
                      </a:r>
                      <a:endParaRPr lang="ru-RU" sz="4800">
                        <a:solidFill>
                          <a:schemeClr val="bg1"/>
                        </a:solidFill>
                        <a:latin typeface="Tahoma"/>
                        <a:ea typeface="Tahom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4000" i="1">
                          <a:solidFill>
                            <a:schemeClr val="bg1"/>
                          </a:solidFill>
                          <a:latin typeface="Times New Roman"/>
                          <a:ea typeface="Tahoma"/>
                          <a:cs typeface="Times New Roman"/>
                        </a:rPr>
                        <a:t>навукова-асветніцкі</a:t>
                      </a:r>
                      <a:endParaRPr lang="ru-RU" sz="4000">
                        <a:solidFill>
                          <a:schemeClr val="bg1"/>
                        </a:solidFill>
                        <a:latin typeface="Tahoma"/>
                        <a:ea typeface="Tahom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4800">
                          <a:solidFill>
                            <a:schemeClr val="bg1"/>
                          </a:solidFill>
                          <a:latin typeface="Times New Roman"/>
                          <a:ea typeface="Tahoma"/>
                          <a:cs typeface="Times New Roman"/>
                        </a:rPr>
                        <a:t>40 рублёў</a:t>
                      </a:r>
                      <a:endParaRPr lang="ru-RU" sz="4800">
                        <a:solidFill>
                          <a:schemeClr val="bg1"/>
                        </a:solidFill>
                        <a:latin typeface="Tahoma"/>
                        <a:ea typeface="Tahom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4000" i="1">
                          <a:solidFill>
                            <a:schemeClr val="bg1"/>
                          </a:solidFill>
                          <a:latin typeface="Times New Roman"/>
                          <a:ea typeface="Tahoma"/>
                          <a:cs typeface="Times New Roman"/>
                        </a:rPr>
                        <a:t>саракарублёвы</a:t>
                      </a:r>
                      <a:endParaRPr lang="ru-RU" sz="4000">
                        <a:solidFill>
                          <a:schemeClr val="bg1"/>
                        </a:solidFill>
                        <a:latin typeface="Tahoma"/>
                        <a:ea typeface="Tahom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4800">
                          <a:solidFill>
                            <a:schemeClr val="bg1"/>
                          </a:solidFill>
                          <a:latin typeface="Times New Roman"/>
                          <a:ea typeface="Tahoma"/>
                          <a:cs typeface="Times New Roman"/>
                        </a:rPr>
                        <a:t>смуглае цела</a:t>
                      </a:r>
                      <a:endParaRPr lang="ru-RU" sz="4800">
                        <a:solidFill>
                          <a:schemeClr val="bg1"/>
                        </a:solidFill>
                        <a:latin typeface="Tahoma"/>
                        <a:ea typeface="Tahom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4000" i="1" dirty="0">
                          <a:solidFill>
                            <a:schemeClr val="bg1"/>
                          </a:solidFill>
                          <a:latin typeface="Times New Roman"/>
                          <a:ea typeface="Tahoma"/>
                          <a:cs typeface="Times New Roman"/>
                        </a:rPr>
                        <a:t>смуглацелы</a:t>
                      </a:r>
                      <a:endParaRPr lang="ru-RU" sz="4000" dirty="0">
                        <a:solidFill>
                          <a:schemeClr val="bg1"/>
                        </a:solidFill>
                        <a:latin typeface="Tahoma"/>
                        <a:ea typeface="Tahom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Z:\newtek\_backgrounds_1.02\Ryan\Power Point Templates2\School Presentation_not_done\Elements\apple_rotatin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4357694"/>
            <a:ext cx="27860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7929618" cy="6143668"/>
          </a:xfrm>
        </p:spPr>
        <p:txBody>
          <a:bodyPr/>
          <a:lstStyle/>
          <a:p>
            <a:pPr algn="ctr"/>
            <a:r>
              <a:rPr lang="be-BY" sz="2800" cap="none" dirty="0" smtClean="0">
                <a:solidFill>
                  <a:srgbClr val="FFFF00"/>
                </a:solidFill>
              </a:rPr>
              <a:t>Заданне 7.</a:t>
            </a:r>
            <a:r>
              <a:rPr lang="be-BY" sz="2800" cap="none" dirty="0" smtClean="0"/>
              <a:t/>
            </a:r>
            <a:br>
              <a:rPr lang="be-BY" sz="2800" cap="none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cap="none" dirty="0" err="1" smtClean="0"/>
              <a:t>Вызначце</a:t>
            </a:r>
            <a:r>
              <a:rPr lang="ru-RU" cap="none" dirty="0" smtClean="0"/>
              <a:t>, </a:t>
            </a:r>
            <a:r>
              <a:rPr lang="ru-RU" cap="none" dirty="0" err="1" smtClean="0"/>
              <a:t>якой</a:t>
            </a:r>
            <a:r>
              <a:rPr lang="ru-RU" cap="none" dirty="0" smtClean="0"/>
              <a:t> </a:t>
            </a:r>
            <a:r>
              <a:rPr lang="be-BY" cap="none" dirty="0" smtClean="0"/>
              <a:t>часцінай </a:t>
            </a:r>
            <a:r>
              <a:rPr lang="ru-RU" cap="none" dirty="0" err="1" smtClean="0"/>
              <a:t>мовы</a:t>
            </a:r>
            <a:r>
              <a:rPr lang="ru-RU" cap="none" dirty="0" smtClean="0"/>
              <a:t> </a:t>
            </a:r>
            <a:r>
              <a:rPr lang="be-BY" cap="none" dirty="0" smtClean="0"/>
              <a:t>з'яўляюцца </a:t>
            </a:r>
            <a:r>
              <a:rPr lang="ru-RU" cap="none" dirty="0" err="1" smtClean="0"/>
              <a:t>падкрэсленыя</a:t>
            </a:r>
            <a:r>
              <a:rPr lang="ru-RU" cap="none" dirty="0" smtClean="0"/>
              <a:t> </a:t>
            </a:r>
            <a:r>
              <a:rPr lang="ru-RU" cap="none" dirty="0" err="1" smtClean="0"/>
              <a:t>словы</a:t>
            </a:r>
            <a:r>
              <a:rPr lang="be-BY" cap="none" dirty="0" smtClean="0"/>
              <a:t>.</a:t>
            </a:r>
            <a:r>
              <a:rPr lang="ru-RU" cap="none" dirty="0" smtClean="0"/>
              <a:t/>
            </a:r>
            <a:br>
              <a:rPr lang="ru-RU" cap="none" dirty="0" smtClean="0"/>
            </a:br>
            <a:r>
              <a:rPr lang="be-BY" sz="2800" b="0" cap="none" dirty="0" smtClean="0"/>
              <a:t/>
            </a:r>
            <a:br>
              <a:rPr lang="be-BY" sz="2800" b="0" cap="none" dirty="0" smtClean="0"/>
            </a:br>
            <a:r>
              <a:rPr lang="be-BY" sz="2800" cap="none" dirty="0" smtClean="0"/>
              <a:t>Максімальная колькасць балаў </a:t>
            </a:r>
            <a:r>
              <a:rPr lang="be-BY" sz="2800" dirty="0" smtClean="0"/>
              <a:t>– 4.</a:t>
            </a:r>
            <a:endParaRPr lang="ru-RU" sz="28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8596" y="357166"/>
            <a:ext cx="821537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3600" u="sng" dirty="0" smtClean="0">
                <a:solidFill>
                  <a:schemeClr val="bg1"/>
                </a:solidFill>
              </a:rPr>
              <a:t>Ужо </a:t>
            </a:r>
            <a:r>
              <a:rPr lang="be-BY" sz="3600" dirty="0" smtClean="0">
                <a:solidFill>
                  <a:schemeClr val="bg1"/>
                </a:solidFill>
              </a:rPr>
              <a:t>ў дзвярах ён азірнуўся. </a:t>
            </a:r>
            <a:r>
              <a:rPr lang="be-BY" sz="3600" u="sng" dirty="0" smtClean="0">
                <a:solidFill>
                  <a:schemeClr val="bg1"/>
                </a:solidFill>
              </a:rPr>
              <a:t>Паблізу</a:t>
            </a:r>
            <a:r>
              <a:rPr lang="be-BY" sz="3600" dirty="0" smtClean="0">
                <a:solidFill>
                  <a:schemeClr val="bg1"/>
                </a:solidFill>
              </a:rPr>
              <a:t> тоўпіліся людзі. </a:t>
            </a:r>
            <a:r>
              <a:rPr lang="be-BY" sz="3600" u="sng" dirty="0" smtClean="0">
                <a:solidFill>
                  <a:schemeClr val="bg1"/>
                </a:solidFill>
              </a:rPr>
              <a:t>Пасля</a:t>
            </a:r>
            <a:r>
              <a:rPr lang="be-BY" sz="3600" dirty="0" smtClean="0">
                <a:solidFill>
                  <a:schemeClr val="bg1"/>
                </a:solidFill>
              </a:rPr>
              <a:t> дажджу </a:t>
            </a:r>
            <a:r>
              <a:rPr lang="ru-RU" sz="3600" dirty="0" smtClean="0">
                <a:solidFill>
                  <a:schemeClr val="bg1"/>
                </a:solidFill>
              </a:rPr>
              <a:t>добра </a:t>
            </a:r>
            <a:r>
              <a:rPr lang="be-BY" sz="3600" dirty="0" smtClean="0">
                <a:solidFill>
                  <a:schemeClr val="bg1"/>
                </a:solidFill>
              </a:rPr>
              <a:t>растуць грыбы. </a:t>
            </a:r>
            <a:r>
              <a:rPr lang="ru-RU" sz="3600" dirty="0" smtClean="0">
                <a:solidFill>
                  <a:schemeClr val="bg1"/>
                </a:solidFill>
              </a:rPr>
              <a:t>Стары </a:t>
            </a:r>
            <a:r>
              <a:rPr lang="be-BY" sz="3600" u="sng" dirty="0" smtClean="0">
                <a:solidFill>
                  <a:schemeClr val="bg1"/>
                </a:solidFill>
              </a:rPr>
              <a:t>ледзь</a:t>
            </a:r>
            <a:r>
              <a:rPr lang="be-BY" sz="3600" dirty="0" smtClean="0">
                <a:solidFill>
                  <a:schemeClr val="bg1"/>
                </a:solidFill>
              </a:rPr>
              <a:t> ішоў. </a:t>
            </a:r>
            <a:r>
              <a:rPr lang="be-BY" sz="3600" u="sng" dirty="0" smtClean="0">
                <a:solidFill>
                  <a:schemeClr val="bg1"/>
                </a:solidFill>
              </a:rPr>
              <a:t>Роўна</a:t>
            </a:r>
            <a:r>
              <a:rPr lang="be-BY" sz="3600" dirty="0" smtClean="0">
                <a:solidFill>
                  <a:schemeClr val="bg1"/>
                </a:solidFill>
              </a:rPr>
              <a:t> ў поўнач адбіў гадзіннік. Яму хацелася сустрэцца з бацькам </a:t>
            </a:r>
            <a:r>
              <a:rPr lang="be-BY" sz="3600" u="sng" dirty="0" smtClean="0">
                <a:solidFill>
                  <a:schemeClr val="bg1"/>
                </a:solidFill>
              </a:rPr>
              <a:t>яшчэ.</a:t>
            </a:r>
            <a:r>
              <a:rPr lang="be-BY" sz="3600" dirty="0" smtClean="0">
                <a:solidFill>
                  <a:schemeClr val="bg1"/>
                </a:solidFill>
              </a:rPr>
              <a:t> </a:t>
            </a:r>
            <a:r>
              <a:rPr lang="be-BY" sz="3600" u="sng" dirty="0" smtClean="0">
                <a:solidFill>
                  <a:schemeClr val="bg1"/>
                </a:solidFill>
              </a:rPr>
              <a:t>Як</a:t>
            </a:r>
            <a:r>
              <a:rPr lang="be-BY" sz="3600" dirty="0" smtClean="0">
                <a:solidFill>
                  <a:schemeClr val="bg1"/>
                </a:solidFill>
              </a:rPr>
              <a:t> зробіш шпакоўню, чакай гасцей з выраю. Ён пайшоў </a:t>
            </a:r>
            <a:r>
              <a:rPr lang="be-BY" sz="3600" u="sng" dirty="0" smtClean="0">
                <a:solidFill>
                  <a:schemeClr val="bg1"/>
                </a:solidFill>
              </a:rPr>
              <a:t>насустрач</a:t>
            </a:r>
            <a:r>
              <a:rPr lang="be-BY" sz="3600" dirty="0" smtClean="0">
                <a:solidFill>
                  <a:schemeClr val="bg1"/>
                </a:solidFill>
              </a:rPr>
              <a:t> мне. На ўсёй </a:t>
            </a:r>
            <a:r>
              <a:rPr lang="be-BY" sz="3600" u="sng" dirty="0" smtClean="0">
                <a:solidFill>
                  <a:schemeClr val="bg1"/>
                </a:solidFill>
              </a:rPr>
              <a:t>чыста</a:t>
            </a:r>
            <a:r>
              <a:rPr lang="be-BY" sz="3600" dirty="0" smtClean="0">
                <a:solidFill>
                  <a:schemeClr val="bg1"/>
                </a:solidFill>
              </a:rPr>
              <a:t> вуліцы былі людзі. Што </a:t>
            </a:r>
            <a:r>
              <a:rPr lang="be-BY" sz="3600" u="sng" dirty="0" smtClean="0">
                <a:solidFill>
                  <a:schemeClr val="bg1"/>
                </a:solidFill>
              </a:rPr>
              <a:t>там</a:t>
            </a:r>
            <a:r>
              <a:rPr lang="be-BY" sz="3600" dirty="0" smtClean="0">
                <a:solidFill>
                  <a:schemeClr val="bg1"/>
                </a:solidFill>
              </a:rPr>
              <a:t> ні кажы. а вясны ўсе чакаюць.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285728"/>
            <a:ext cx="82868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4000" dirty="0" smtClean="0">
                <a:solidFill>
                  <a:schemeClr val="bg1"/>
                </a:solidFill>
              </a:rPr>
              <a:t>1)часціца; 2)прыслоўе; 3)прыназоўнік; 4)прыслоўе; 5)часціца; 6)прыслоўе; 7)злучнік; 8)прыназоўнік; 9)часціца; 10)часціца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28604"/>
            <a:ext cx="814393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2313" algn="just"/>
            <a:r>
              <a:rPr lang="ru-RU" sz="4400" dirty="0" smtClean="0">
                <a:solidFill>
                  <a:schemeClr val="bg1"/>
                </a:solidFill>
              </a:rPr>
              <a:t>Если кто не примет вас и не послушает слов ваших, то, выходя из дома или города того, отрясите прах от ног ваших (</a:t>
            </a:r>
            <a:r>
              <a:rPr lang="ru-RU" sz="4400" dirty="0" err="1" smtClean="0">
                <a:solidFill>
                  <a:schemeClr val="bg1"/>
                </a:solidFill>
              </a:rPr>
              <a:t>Матф</a:t>
            </a:r>
            <a:r>
              <a:rPr lang="ru-RU" sz="4400" dirty="0" smtClean="0">
                <a:solidFill>
                  <a:schemeClr val="bg1"/>
                </a:solidFill>
              </a:rPr>
              <a:t>., 10, 14).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Z:\newtek\_backgrounds_1.02\Ryan\Power Point Templates2\School Presentation_not_done\Elements\apple_rotatin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4357694"/>
            <a:ext cx="27860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7929618" cy="6143668"/>
          </a:xfrm>
        </p:spPr>
        <p:txBody>
          <a:bodyPr/>
          <a:lstStyle/>
          <a:p>
            <a:pPr algn="ctr"/>
            <a:r>
              <a:rPr lang="be-BY" sz="2800" cap="none" dirty="0" smtClean="0">
                <a:solidFill>
                  <a:srgbClr val="FFFF00"/>
                </a:solidFill>
              </a:rPr>
              <a:t>Заданне 8.</a:t>
            </a:r>
            <a:r>
              <a:rPr lang="be-BY" sz="2800" cap="none" dirty="0" smtClean="0"/>
              <a:t/>
            </a:r>
            <a:br>
              <a:rPr lang="be-BY" sz="2800" cap="none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be-BY" dirty="0" smtClean="0"/>
              <a:t> </a:t>
            </a:r>
            <a:r>
              <a:rPr lang="ru-RU" dirty="0" err="1" smtClean="0"/>
              <a:t>Замяніце</a:t>
            </a:r>
            <a:r>
              <a:rPr lang="ru-RU" dirty="0" smtClean="0"/>
              <a:t> </a:t>
            </a:r>
            <a:r>
              <a:rPr lang="ru-RU" dirty="0" err="1" smtClean="0"/>
              <a:t>ў</a:t>
            </a:r>
            <a:r>
              <a:rPr lang="ru-RU" dirty="0" smtClean="0"/>
              <a:t> </a:t>
            </a:r>
            <a:r>
              <a:rPr lang="ru-RU" dirty="0" err="1" smtClean="0"/>
              <a:t>словазлучэннях</a:t>
            </a:r>
            <a:r>
              <a:rPr lang="ru-RU" dirty="0" smtClean="0"/>
              <a:t> </a:t>
            </a:r>
            <a:r>
              <a:rPr lang="ru-RU" dirty="0" err="1" smtClean="0"/>
              <a:t>назоўнікі</a:t>
            </a:r>
            <a:r>
              <a:rPr lang="ru-RU" dirty="0" smtClean="0"/>
              <a:t> </a:t>
            </a:r>
            <a:r>
              <a:rPr lang="ru-RU" dirty="0" err="1" smtClean="0"/>
              <a:t>роднага</a:t>
            </a:r>
            <a:r>
              <a:rPr lang="ru-RU" dirty="0" smtClean="0"/>
              <a:t> склону </a:t>
            </a:r>
            <a:r>
              <a:rPr lang="ru-RU" dirty="0" err="1" smtClean="0"/>
              <a:t>прыметнікамі</a:t>
            </a:r>
            <a:r>
              <a:rPr lang="be-BY" dirty="0" smtClean="0"/>
              <a:t>. </a:t>
            </a:r>
            <a:r>
              <a:rPr lang="ru-RU" cap="none" dirty="0" smtClean="0"/>
              <a:t/>
            </a:r>
            <a:br>
              <a:rPr lang="ru-RU" cap="none" dirty="0" smtClean="0"/>
            </a:br>
            <a:r>
              <a:rPr lang="be-BY" sz="2800" b="0" cap="none" dirty="0" smtClean="0"/>
              <a:t/>
            </a:r>
            <a:br>
              <a:rPr lang="be-BY" sz="2800" b="0" cap="none" dirty="0" smtClean="0"/>
            </a:br>
            <a:r>
              <a:rPr lang="be-BY" sz="2800" cap="none" dirty="0" smtClean="0"/>
              <a:t>Максімальная колькасць балаў </a:t>
            </a:r>
            <a:r>
              <a:rPr lang="be-BY" sz="2800" dirty="0" smtClean="0"/>
              <a:t>– 4.</a:t>
            </a:r>
            <a:endParaRPr lang="ru-RU" sz="28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28596" y="714356"/>
            <a:ext cx="821537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723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4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Вуліцы Брэста, аповесць Коласа, дах з саломы, хустка сястры, кажух дзядулі, суд таварышаў, адказ Лёнькі, чалавек без імені, нара лісы, вочы Аленкі.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8215370" cy="4314836"/>
          </a:xfrm>
        </p:spPr>
        <p:txBody>
          <a:bodyPr/>
          <a:lstStyle/>
          <a:p>
            <a:pPr algn="just">
              <a:buNone/>
            </a:pPr>
            <a:r>
              <a:rPr lang="be-BY" sz="4000" i="1" dirty="0" smtClean="0"/>
              <a:t>Брэсцкія вуліцы, Коласава аповесць, саламяны дах, сестрына хустка, дзядулеў кажух, таварыскі суд, Лёнькаў адказ, безыменны чалавек, лісіная нара, Аленчыны вочы.</a:t>
            </a:r>
            <a:endParaRPr lang="ru-RU" sz="40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Z:\newtek\_backgrounds_1.02\Ryan\Power Point Templates2\School Presentation_not_done\Elements\apple_rotatin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4357694"/>
            <a:ext cx="27860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7929618" cy="6143668"/>
          </a:xfrm>
        </p:spPr>
        <p:txBody>
          <a:bodyPr/>
          <a:lstStyle/>
          <a:p>
            <a:pPr algn="ctr"/>
            <a:r>
              <a:rPr lang="be-BY" sz="2800" cap="none" dirty="0" smtClean="0">
                <a:solidFill>
                  <a:srgbClr val="FFFF00"/>
                </a:solidFill>
              </a:rPr>
              <a:t>Заданне 9.</a:t>
            </a:r>
            <a:r>
              <a:rPr lang="be-BY" sz="2800" cap="none" dirty="0" smtClean="0"/>
              <a:t/>
            </a:r>
            <a:br>
              <a:rPr lang="be-BY" sz="2800" cap="none" dirty="0" smtClean="0"/>
            </a:br>
            <a:r>
              <a:rPr lang="be-BY" sz="2800" cap="none" dirty="0" smtClean="0"/>
              <a:t/>
            </a:r>
            <a:br>
              <a:rPr lang="be-BY" sz="2800" cap="none" dirty="0" smtClean="0"/>
            </a:br>
            <a:r>
              <a:rPr lang="be-BY" sz="3200" dirty="0" smtClean="0"/>
              <a:t>Перакладзіце рускамоўныя словазлучэнні на беларускую мову такім чынам, каб дзеясловы ў беларускамоўных адпаведніках не паўтараліся. Запішыце.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be-BY" dirty="0" smtClean="0"/>
              <a:t>. </a:t>
            </a:r>
            <a:r>
              <a:rPr lang="ru-RU" cap="none" dirty="0" smtClean="0"/>
              <a:t/>
            </a:r>
            <a:br>
              <a:rPr lang="ru-RU" cap="none" dirty="0" smtClean="0"/>
            </a:br>
            <a:r>
              <a:rPr lang="be-BY" sz="2800" b="0" cap="none" dirty="0" smtClean="0"/>
              <a:t/>
            </a:r>
            <a:br>
              <a:rPr lang="be-BY" sz="2800" b="0" cap="none" dirty="0" smtClean="0"/>
            </a:br>
            <a:r>
              <a:rPr lang="be-BY" sz="2800" cap="none" dirty="0" smtClean="0"/>
              <a:t>Максімальная колькасць балаў </a:t>
            </a:r>
            <a:r>
              <a:rPr lang="be-BY" sz="2800" dirty="0" smtClean="0"/>
              <a:t>– 5.</a:t>
            </a:r>
            <a:endParaRPr lang="ru-RU" sz="28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357166"/>
          <a:ext cx="8072494" cy="61436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36247"/>
                <a:gridCol w="4036247"/>
              </a:tblGrid>
              <a:tr h="12287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3600" b="1" dirty="0">
                          <a:solidFill>
                            <a:schemeClr val="bg1"/>
                          </a:solidFill>
                        </a:rPr>
                        <a:t>устроить встречу</a:t>
                      </a:r>
                      <a:endParaRPr lang="ru-RU" sz="3600" b="1" dirty="0">
                        <a:solidFill>
                          <a:schemeClr val="bg1"/>
                        </a:solidFill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87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3600" b="1" dirty="0">
                          <a:solidFill>
                            <a:schemeClr val="bg1"/>
                          </a:solidFill>
                        </a:rPr>
                        <a:t>устроить свадьбу</a:t>
                      </a:r>
                      <a:endParaRPr lang="ru-RU" sz="36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87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3600" b="1" dirty="0">
                          <a:solidFill>
                            <a:schemeClr val="bg1"/>
                          </a:solidFill>
                        </a:rPr>
                        <a:t>устроить скандал</a:t>
                      </a:r>
                      <a:endParaRPr lang="ru-RU" sz="36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87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3600" b="1" dirty="0">
                          <a:solidFill>
                            <a:schemeClr val="bg1"/>
                          </a:solidFill>
                        </a:rPr>
                        <a:t>устроить семейную жизнь</a:t>
                      </a:r>
                      <a:endParaRPr lang="ru-RU" sz="36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87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3600" b="1" dirty="0">
                          <a:solidFill>
                            <a:schemeClr val="bg1"/>
                          </a:solidFill>
                        </a:rPr>
                        <a:t>устроить комнату</a:t>
                      </a:r>
                      <a:endParaRPr lang="ru-RU" sz="36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357166"/>
          <a:ext cx="8072494" cy="61664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36247"/>
                <a:gridCol w="4036247"/>
              </a:tblGrid>
              <a:tr h="12287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3600" b="1" dirty="0">
                          <a:solidFill>
                            <a:schemeClr val="bg1"/>
                          </a:solidFill>
                        </a:rPr>
                        <a:t>устроить встречу</a:t>
                      </a:r>
                      <a:endParaRPr lang="ru-RU" sz="3600" b="1" dirty="0">
                        <a:solidFill>
                          <a:schemeClr val="bg1"/>
                        </a:solidFill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3600" b="1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арганізаваць (наладзіць) сустрэчу</a:t>
                      </a:r>
                      <a:endParaRPr lang="ru-RU" sz="36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8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3600" b="1" dirty="0">
                          <a:solidFill>
                            <a:schemeClr val="bg1"/>
                          </a:solidFill>
                        </a:rPr>
                        <a:t>устроить свадьбу</a:t>
                      </a:r>
                      <a:endParaRPr lang="ru-RU" sz="36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3600" b="1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справіць вяселле</a:t>
                      </a:r>
                      <a:endParaRPr lang="ru-RU" sz="36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8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3600" b="1" dirty="0">
                          <a:solidFill>
                            <a:schemeClr val="bg1"/>
                          </a:solidFill>
                        </a:rPr>
                        <a:t>устроить скандал</a:t>
                      </a:r>
                      <a:endParaRPr lang="ru-RU" sz="36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3600" b="1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учыніць скандал</a:t>
                      </a:r>
                      <a:endParaRPr lang="ru-RU" sz="36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73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3600" b="1" dirty="0">
                          <a:solidFill>
                            <a:schemeClr val="bg1"/>
                          </a:solidFill>
                        </a:rPr>
                        <a:t>устроить семейную жизнь</a:t>
                      </a:r>
                      <a:endParaRPr lang="ru-RU" sz="36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3600" b="1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наладзіць сямейнае жыццё</a:t>
                      </a:r>
                      <a:endParaRPr lang="ru-RU" sz="36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87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3600" b="1" dirty="0">
                          <a:solidFill>
                            <a:schemeClr val="bg1"/>
                          </a:solidFill>
                        </a:rPr>
                        <a:t>устроить комнату</a:t>
                      </a:r>
                      <a:endParaRPr lang="ru-RU" sz="36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3600" b="1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упарадкаваць пакой</a:t>
                      </a:r>
                      <a:endParaRPr lang="ru-RU" sz="36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Z:\newtek\_backgrounds_1.02\Ryan\Power Point Templates2\School Presentation_not_done\Elements\apple_rotatin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4357694"/>
            <a:ext cx="27860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7929618" cy="6143668"/>
          </a:xfrm>
        </p:spPr>
        <p:txBody>
          <a:bodyPr/>
          <a:lstStyle/>
          <a:p>
            <a:pPr algn="ctr"/>
            <a:r>
              <a:rPr lang="be-BY" sz="2800" cap="none" dirty="0" smtClean="0">
                <a:solidFill>
                  <a:srgbClr val="FFFF00"/>
                </a:solidFill>
              </a:rPr>
              <a:t>Заданне 10.</a:t>
            </a:r>
            <a:r>
              <a:rPr lang="be-BY" sz="2800" cap="none" dirty="0" smtClean="0"/>
              <a:t/>
            </a:r>
            <a:br>
              <a:rPr lang="be-BY" sz="2800" cap="none" dirty="0" smtClean="0"/>
            </a:br>
            <a:r>
              <a:rPr lang="be-BY" sz="2800" cap="none" dirty="0" smtClean="0"/>
              <a:t/>
            </a:r>
            <a:br>
              <a:rPr lang="be-BY" sz="2800" cap="none" dirty="0" smtClean="0"/>
            </a:br>
            <a:r>
              <a:rPr lang="be-BY" sz="3200" dirty="0" smtClean="0"/>
              <a:t>Трансфармуйце (перабудуйце) словазлучэнні, якія складаюцца з трох слоў, у адпаведныя па сэнсе словазлучэнні з двух слоў.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be-BY" dirty="0" smtClean="0"/>
              <a:t> </a:t>
            </a:r>
            <a:r>
              <a:rPr lang="ru-RU" cap="none" dirty="0" smtClean="0"/>
              <a:t/>
            </a:r>
            <a:br>
              <a:rPr lang="ru-RU" cap="none" dirty="0" smtClean="0"/>
            </a:br>
            <a:r>
              <a:rPr lang="be-BY" sz="2800" b="0" cap="none" dirty="0" smtClean="0"/>
              <a:t/>
            </a:r>
            <a:br>
              <a:rPr lang="be-BY" sz="2800" b="0" cap="none" dirty="0" smtClean="0"/>
            </a:br>
            <a:r>
              <a:rPr lang="be-BY" sz="2800" cap="none" dirty="0" smtClean="0"/>
              <a:t>Максімальная колькасць балаў </a:t>
            </a:r>
            <a:r>
              <a:rPr lang="be-BY" sz="2800" dirty="0" smtClean="0"/>
              <a:t>– 4.</a:t>
            </a:r>
            <a:endParaRPr lang="ru-RU" sz="28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357166"/>
          <a:ext cx="8072494" cy="66332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72098"/>
                <a:gridCol w="3000396"/>
              </a:tblGrid>
              <a:tr h="642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3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Помнік старажытнага паходжання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9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Дзіця сямі месяцаў</a:t>
                      </a:r>
                      <a:endParaRPr lang="ru-RU" sz="32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87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З’ява загадкавай прычыны</a:t>
                      </a:r>
                      <a:endParaRPr lang="ru-RU" sz="32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Прадукцыя добрай якасці</a:t>
                      </a:r>
                      <a:endParaRPr lang="ru-RU" sz="32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1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Чалавек высокага росту</a:t>
                      </a:r>
                      <a:endParaRPr lang="ru-RU" sz="32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1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Алмаз двух граней</a:t>
                      </a:r>
                      <a:endParaRPr lang="ru-RU" sz="32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4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Бэлька пяці метраў</a:t>
                      </a:r>
                      <a:endParaRPr lang="ru-RU" sz="32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87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3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Аўтамабіль чырвонага колеру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357166"/>
          <a:ext cx="8286808" cy="64103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00075"/>
                <a:gridCol w="3886733"/>
              </a:tblGrid>
              <a:tr h="642942">
                <a:tc>
                  <a:txBody>
                    <a:bodyPr/>
                    <a:lstStyle/>
                    <a:p>
                      <a:pPr>
                        <a:lnSpc>
                          <a:spcPts val="3400"/>
                        </a:lnSpc>
                        <a:spcAft>
                          <a:spcPts val="0"/>
                        </a:spcAft>
                      </a:pPr>
                      <a:r>
                        <a:rPr lang="be-BY" sz="3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Помнік старажытнага паходжання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400"/>
                        </a:lnSpc>
                        <a:spcAft>
                          <a:spcPts val="0"/>
                        </a:spcAft>
                      </a:pPr>
                      <a:r>
                        <a:rPr lang="be-BY" sz="3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Старажытны помнік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284">
                <a:tc>
                  <a:txBody>
                    <a:bodyPr/>
                    <a:lstStyle/>
                    <a:p>
                      <a:pPr>
                        <a:lnSpc>
                          <a:spcPts val="3400"/>
                        </a:lnSpc>
                        <a:spcAft>
                          <a:spcPts val="0"/>
                        </a:spcAft>
                      </a:pPr>
                      <a:r>
                        <a:rPr lang="be-BY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Дзіця сямі месяцаў</a:t>
                      </a:r>
                      <a:endParaRPr lang="ru-RU" sz="32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400"/>
                        </a:lnSpc>
                        <a:spcAft>
                          <a:spcPts val="0"/>
                        </a:spcAft>
                      </a:pPr>
                      <a:r>
                        <a:rPr lang="be-BY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Сямімесячнае дзіця</a:t>
                      </a:r>
                      <a:endParaRPr lang="ru-RU" sz="32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378">
                <a:tc>
                  <a:txBody>
                    <a:bodyPr/>
                    <a:lstStyle/>
                    <a:p>
                      <a:pPr>
                        <a:lnSpc>
                          <a:spcPts val="3400"/>
                        </a:lnSpc>
                        <a:spcAft>
                          <a:spcPts val="0"/>
                        </a:spcAft>
                      </a:pPr>
                      <a:r>
                        <a:rPr lang="be-BY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З’ява загадкавай прычыны</a:t>
                      </a:r>
                      <a:endParaRPr lang="ru-RU" sz="32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400"/>
                        </a:lnSpc>
                        <a:spcAft>
                          <a:spcPts val="0"/>
                        </a:spcAft>
                      </a:pPr>
                      <a:r>
                        <a:rPr lang="be-BY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Загадкавая з’ява</a:t>
                      </a:r>
                      <a:endParaRPr lang="ru-RU" sz="32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824">
                <a:tc>
                  <a:txBody>
                    <a:bodyPr/>
                    <a:lstStyle/>
                    <a:p>
                      <a:pPr>
                        <a:lnSpc>
                          <a:spcPts val="3400"/>
                        </a:lnSpc>
                        <a:spcAft>
                          <a:spcPts val="0"/>
                        </a:spcAft>
                      </a:pPr>
                      <a:r>
                        <a:rPr lang="be-BY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Прадукцыя добрай якасці</a:t>
                      </a:r>
                      <a:endParaRPr lang="ru-RU" sz="32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400"/>
                        </a:lnSpc>
                        <a:spcAft>
                          <a:spcPts val="0"/>
                        </a:spcAft>
                      </a:pPr>
                      <a:r>
                        <a:rPr lang="be-BY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Дабраякасная прадукцыя</a:t>
                      </a:r>
                      <a:endParaRPr lang="ru-RU" sz="32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124">
                <a:tc>
                  <a:txBody>
                    <a:bodyPr/>
                    <a:lstStyle/>
                    <a:p>
                      <a:pPr>
                        <a:lnSpc>
                          <a:spcPts val="3400"/>
                        </a:lnSpc>
                        <a:spcAft>
                          <a:spcPts val="0"/>
                        </a:spcAft>
                      </a:pPr>
                      <a:r>
                        <a:rPr lang="be-BY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Чалавек высокага росту</a:t>
                      </a:r>
                      <a:endParaRPr lang="ru-RU" sz="32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400"/>
                        </a:lnSpc>
                        <a:spcAft>
                          <a:spcPts val="0"/>
                        </a:spcAft>
                      </a:pPr>
                      <a:r>
                        <a:rPr lang="be-BY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Высокі чалавек</a:t>
                      </a:r>
                      <a:endParaRPr lang="ru-RU" sz="32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110">
                <a:tc>
                  <a:txBody>
                    <a:bodyPr/>
                    <a:lstStyle/>
                    <a:p>
                      <a:pPr>
                        <a:lnSpc>
                          <a:spcPts val="3400"/>
                        </a:lnSpc>
                        <a:spcAft>
                          <a:spcPts val="0"/>
                        </a:spcAft>
                      </a:pPr>
                      <a:r>
                        <a:rPr lang="be-BY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Алмаз двух граней</a:t>
                      </a:r>
                      <a:endParaRPr lang="ru-RU" sz="32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400"/>
                        </a:lnSpc>
                        <a:spcAft>
                          <a:spcPts val="0"/>
                        </a:spcAft>
                      </a:pPr>
                      <a:r>
                        <a:rPr lang="be-BY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Двухгранны алмаз</a:t>
                      </a:r>
                      <a:endParaRPr lang="ru-RU" sz="32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410">
                <a:tc>
                  <a:txBody>
                    <a:bodyPr/>
                    <a:lstStyle/>
                    <a:p>
                      <a:pPr>
                        <a:lnSpc>
                          <a:spcPts val="3400"/>
                        </a:lnSpc>
                        <a:spcAft>
                          <a:spcPts val="0"/>
                        </a:spcAft>
                      </a:pPr>
                      <a:r>
                        <a:rPr lang="be-BY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Бэлька пяці метраў</a:t>
                      </a:r>
                      <a:endParaRPr lang="ru-RU" sz="32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400"/>
                        </a:lnSpc>
                        <a:spcAft>
                          <a:spcPts val="0"/>
                        </a:spcAft>
                      </a:pPr>
                      <a:r>
                        <a:rPr lang="be-BY" sz="32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Пяціметровая бэлька</a:t>
                      </a:r>
                      <a:endParaRPr lang="ru-RU" sz="32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8734">
                <a:tc>
                  <a:txBody>
                    <a:bodyPr/>
                    <a:lstStyle/>
                    <a:p>
                      <a:pPr>
                        <a:lnSpc>
                          <a:spcPts val="3400"/>
                        </a:lnSpc>
                        <a:spcAft>
                          <a:spcPts val="0"/>
                        </a:spcAft>
                      </a:pPr>
                      <a:r>
                        <a:rPr lang="be-BY" sz="3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Аўтамабіль чырвонага колеру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400"/>
                        </a:lnSpc>
                        <a:spcAft>
                          <a:spcPts val="0"/>
                        </a:spcAft>
                      </a:pPr>
                      <a:r>
                        <a:rPr lang="be-BY" sz="3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Чырвоны аўтамабіль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Z:\newtek\_backgrounds_1.02\Ryan\Power Point Templates2\School Presentation_not_done\Elements\apple_rotatin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4357694"/>
            <a:ext cx="27860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7929618" cy="6143668"/>
          </a:xfrm>
        </p:spPr>
        <p:txBody>
          <a:bodyPr/>
          <a:lstStyle/>
          <a:p>
            <a:pPr algn="ctr"/>
            <a:r>
              <a:rPr lang="be-BY" sz="2800" cap="none" dirty="0" smtClean="0">
                <a:solidFill>
                  <a:srgbClr val="FFFF00"/>
                </a:solidFill>
              </a:rPr>
              <a:t>Заданне 11.</a:t>
            </a:r>
            <a:r>
              <a:rPr lang="be-BY" sz="2800" cap="none" dirty="0" smtClean="0"/>
              <a:t/>
            </a:r>
            <a:br>
              <a:rPr lang="be-BY" sz="2800" cap="none" dirty="0" smtClean="0"/>
            </a:br>
            <a:r>
              <a:rPr lang="be-BY" sz="2800" cap="none" dirty="0" smtClean="0"/>
              <a:t/>
            </a:r>
            <a:br>
              <a:rPr lang="be-BY" sz="2800" cap="none" dirty="0" smtClean="0"/>
            </a:br>
            <a:r>
              <a:rPr lang="be-BY" sz="3200" dirty="0" smtClean="0"/>
              <a:t>ВЫЗНАЧЦЕ ТЫП СКАЗА. ПАСТАЎЦЕ Ў ДУЖКАХ АДПАВЕДНУЮ ЛІЧБУ: 1 – СКАЗ ДВУХСАСТАЎНЫ, ПОЎНЫ; 2 – СКАЗ ДВУХСАСТАЎНЫ, НЯПОЎНЫ; 3 – СКАЗ АДНАСАСТАЎНЫ.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be-BY" dirty="0" smtClean="0"/>
              <a:t> </a:t>
            </a:r>
            <a:r>
              <a:rPr lang="ru-RU" cap="none" dirty="0" smtClean="0"/>
              <a:t/>
            </a:r>
            <a:br>
              <a:rPr lang="ru-RU" cap="none" dirty="0" smtClean="0"/>
            </a:br>
            <a:r>
              <a:rPr lang="be-BY" sz="2800" b="0" cap="none" dirty="0" smtClean="0"/>
              <a:t/>
            </a:r>
            <a:br>
              <a:rPr lang="be-BY" sz="2800" b="0" cap="none" dirty="0" smtClean="0"/>
            </a:br>
            <a:r>
              <a:rPr lang="be-BY" sz="2800" cap="none" dirty="0" smtClean="0"/>
              <a:t>Максімальная колькасць балаў </a:t>
            </a:r>
            <a:r>
              <a:rPr lang="be-BY" sz="2800" dirty="0" smtClean="0"/>
              <a:t>– 5.</a:t>
            </a:r>
            <a:endParaRPr lang="ru-RU" sz="28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8143932" cy="5927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>
              <a:lnSpc>
                <a:spcPts val="3500"/>
              </a:lnSpc>
            </a:pPr>
            <a:r>
              <a:rPr lang="ru-RU" sz="3600" dirty="0" smtClean="0">
                <a:solidFill>
                  <a:schemeClr val="bg1"/>
                </a:solidFill>
              </a:rPr>
              <a:t>1. А </a:t>
            </a:r>
            <a:r>
              <a:rPr lang="ru-RU" sz="3600" dirty="0" err="1" smtClean="0">
                <a:solidFill>
                  <a:schemeClr val="bg1"/>
                </a:solidFill>
              </a:rPr>
              <a:t>калі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хто</a:t>
            </a:r>
            <a:r>
              <a:rPr lang="ru-RU" sz="3600" dirty="0" smtClean="0">
                <a:solidFill>
                  <a:schemeClr val="bg1"/>
                </a:solidFill>
              </a:rPr>
              <a:t> не </a:t>
            </a:r>
            <a:r>
              <a:rPr lang="ru-RU" sz="3600" dirty="0" err="1" smtClean="0">
                <a:solidFill>
                  <a:schemeClr val="bg1"/>
                </a:solidFill>
              </a:rPr>
              <a:t>прыме</a:t>
            </a:r>
            <a:r>
              <a:rPr lang="ru-RU" sz="3600" dirty="0" smtClean="0">
                <a:solidFill>
                  <a:schemeClr val="bg1"/>
                </a:solidFill>
              </a:rPr>
              <a:t> вас </a:t>
            </a:r>
            <a:r>
              <a:rPr lang="ru-RU" sz="3600" dirty="0" err="1" smtClean="0">
                <a:solidFill>
                  <a:schemeClr val="bg1"/>
                </a:solidFill>
              </a:rPr>
              <a:t>і</a:t>
            </a:r>
            <a:r>
              <a:rPr lang="ru-RU" sz="3600" dirty="0" smtClean="0">
                <a:solidFill>
                  <a:schemeClr val="bg1"/>
                </a:solidFill>
              </a:rPr>
              <a:t> не </a:t>
            </a:r>
            <a:r>
              <a:rPr lang="ru-RU" sz="3600" dirty="0" err="1" smtClean="0">
                <a:solidFill>
                  <a:schemeClr val="bg1"/>
                </a:solidFill>
              </a:rPr>
              <a:t>паслухаецца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слоў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вашых</a:t>
            </a:r>
            <a:r>
              <a:rPr lang="ru-RU" sz="3600" dirty="0" smtClean="0">
                <a:solidFill>
                  <a:schemeClr val="bg1"/>
                </a:solidFill>
              </a:rPr>
              <a:t>, </a:t>
            </a:r>
            <a:r>
              <a:rPr lang="ru-RU" sz="3600" dirty="0" err="1" smtClean="0">
                <a:solidFill>
                  <a:schemeClr val="bg1"/>
                </a:solidFill>
              </a:rPr>
              <a:t>дык</a:t>
            </a:r>
            <a:r>
              <a:rPr lang="ru-RU" sz="3600" dirty="0" smtClean="0">
                <a:solidFill>
                  <a:schemeClr val="bg1"/>
                </a:solidFill>
              </a:rPr>
              <a:t>, </a:t>
            </a:r>
            <a:r>
              <a:rPr lang="ru-RU" sz="3600" dirty="0" err="1" smtClean="0">
                <a:solidFill>
                  <a:schemeClr val="bg1"/>
                </a:solidFill>
              </a:rPr>
              <a:t>выходзячы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з</a:t>
            </a:r>
            <a:r>
              <a:rPr lang="ru-RU" sz="3600" dirty="0" smtClean="0">
                <a:solidFill>
                  <a:schemeClr val="bg1"/>
                </a:solidFill>
              </a:rPr>
              <a:t> дому, </a:t>
            </a:r>
            <a:r>
              <a:rPr lang="ru-RU" sz="3600" dirty="0" err="1" smtClean="0">
                <a:solidFill>
                  <a:schemeClr val="bg1"/>
                </a:solidFill>
              </a:rPr>
              <a:t>альбо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з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горада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таго</a:t>
            </a:r>
            <a:r>
              <a:rPr lang="ru-RU" sz="3600" dirty="0" smtClean="0">
                <a:solidFill>
                  <a:schemeClr val="bg1"/>
                </a:solidFill>
              </a:rPr>
              <a:t>, </a:t>
            </a:r>
            <a:r>
              <a:rPr lang="ru-RU" sz="3600" dirty="0" err="1" smtClean="0">
                <a:solidFill>
                  <a:schemeClr val="bg1"/>
                </a:solidFill>
              </a:rPr>
              <a:t>абтрасіце</a:t>
            </a:r>
            <a:r>
              <a:rPr lang="ru-RU" sz="3600" dirty="0" smtClean="0">
                <a:solidFill>
                  <a:schemeClr val="bg1"/>
                </a:solidFill>
              </a:rPr>
              <a:t> пыл </a:t>
            </a:r>
            <a:r>
              <a:rPr lang="ru-RU" sz="3600" dirty="0" err="1" smtClean="0">
                <a:solidFill>
                  <a:schemeClr val="bg1"/>
                </a:solidFill>
              </a:rPr>
              <a:t>з</a:t>
            </a:r>
            <a:r>
              <a:rPr lang="ru-RU" sz="3600" dirty="0" smtClean="0">
                <a:solidFill>
                  <a:schemeClr val="bg1"/>
                </a:solidFill>
              </a:rPr>
              <a:t> ног </a:t>
            </a:r>
            <a:r>
              <a:rPr lang="ru-RU" sz="3600" dirty="0" err="1" smtClean="0">
                <a:solidFill>
                  <a:schemeClr val="bg1"/>
                </a:solidFill>
              </a:rPr>
              <a:t>вашых</a:t>
            </a:r>
            <a:r>
              <a:rPr lang="ru-RU" sz="3600" dirty="0" smtClean="0">
                <a:solidFill>
                  <a:schemeClr val="bg1"/>
                </a:solidFill>
              </a:rPr>
              <a:t> (Святое </a:t>
            </a:r>
            <a:r>
              <a:rPr lang="ru-RU" sz="3600" dirty="0" err="1" smtClean="0">
                <a:solidFill>
                  <a:schemeClr val="bg1"/>
                </a:solidFill>
              </a:rPr>
              <a:t>Дабравесце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паводле</a:t>
            </a:r>
            <a:r>
              <a:rPr lang="ru-RU" sz="3600" dirty="0" smtClean="0">
                <a:solidFill>
                  <a:schemeClr val="bg1"/>
                </a:solidFill>
              </a:rPr>
              <a:t> Матфея, 10, 14: </a:t>
            </a:r>
            <a:r>
              <a:rPr lang="ru-RU" sz="3600" dirty="0" err="1" smtClean="0">
                <a:solidFill>
                  <a:schemeClr val="bg1"/>
                </a:solidFill>
              </a:rPr>
              <a:t>пераклад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Біблейскай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камісіі</a:t>
            </a:r>
            <a:r>
              <a:rPr lang="ru-RU" sz="3600" dirty="0" smtClean="0">
                <a:solidFill>
                  <a:schemeClr val="bg1"/>
                </a:solidFill>
              </a:rPr>
              <a:t> БПЦ МП).</a:t>
            </a:r>
          </a:p>
          <a:p>
            <a:pPr indent="354013" algn="just">
              <a:lnSpc>
                <a:spcPts val="3500"/>
              </a:lnSpc>
            </a:pPr>
            <a:r>
              <a:rPr lang="ru-RU" sz="3600" dirty="0" smtClean="0">
                <a:solidFill>
                  <a:schemeClr val="bg1"/>
                </a:solidFill>
              </a:rPr>
              <a:t> 2. А </a:t>
            </a:r>
            <a:r>
              <a:rPr lang="ru-RU" sz="3600" dirty="0" err="1" smtClean="0">
                <a:solidFill>
                  <a:schemeClr val="bg1"/>
                </a:solidFill>
              </a:rPr>
              <a:t>калі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хто</a:t>
            </a:r>
            <a:r>
              <a:rPr lang="ru-RU" sz="3600" dirty="0" smtClean="0">
                <a:solidFill>
                  <a:schemeClr val="bg1"/>
                </a:solidFill>
              </a:rPr>
              <a:t> не </a:t>
            </a:r>
            <a:r>
              <a:rPr lang="ru-RU" sz="3600" dirty="0" err="1" smtClean="0">
                <a:solidFill>
                  <a:schemeClr val="bg1"/>
                </a:solidFill>
              </a:rPr>
              <a:t>прыме</a:t>
            </a:r>
            <a:r>
              <a:rPr lang="ru-RU" sz="3600" dirty="0" smtClean="0">
                <a:solidFill>
                  <a:schemeClr val="bg1"/>
                </a:solidFill>
              </a:rPr>
              <a:t> вас </a:t>
            </a:r>
            <a:r>
              <a:rPr lang="ru-RU" sz="3600" dirty="0" err="1" smtClean="0">
                <a:solidFill>
                  <a:schemeClr val="bg1"/>
                </a:solidFill>
              </a:rPr>
              <a:t>і</a:t>
            </a:r>
            <a:r>
              <a:rPr lang="ru-RU" sz="3600" dirty="0" smtClean="0">
                <a:solidFill>
                  <a:schemeClr val="bg1"/>
                </a:solidFill>
              </a:rPr>
              <a:t> не </a:t>
            </a:r>
            <a:r>
              <a:rPr lang="ru-RU" sz="3600" dirty="0" err="1" smtClean="0">
                <a:solidFill>
                  <a:schemeClr val="bg1"/>
                </a:solidFill>
              </a:rPr>
              <a:t>паслухаецца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слоў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вашых</a:t>
            </a:r>
            <a:r>
              <a:rPr lang="ru-RU" sz="3600" dirty="0" smtClean="0">
                <a:solidFill>
                  <a:schemeClr val="bg1"/>
                </a:solidFill>
              </a:rPr>
              <a:t>, </a:t>
            </a:r>
            <a:r>
              <a:rPr lang="ru-RU" sz="3600" dirty="0" err="1" smtClean="0">
                <a:solidFill>
                  <a:schemeClr val="bg1"/>
                </a:solidFill>
              </a:rPr>
              <a:t>дык</a:t>
            </a:r>
            <a:r>
              <a:rPr lang="ru-RU" sz="3600" dirty="0" smtClean="0">
                <a:solidFill>
                  <a:schemeClr val="bg1"/>
                </a:solidFill>
              </a:rPr>
              <a:t>, </a:t>
            </a:r>
            <a:r>
              <a:rPr lang="ru-RU" sz="3600" dirty="0" err="1" smtClean="0">
                <a:solidFill>
                  <a:schemeClr val="bg1"/>
                </a:solidFill>
              </a:rPr>
              <a:t>выходзячы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з</a:t>
            </a:r>
            <a:r>
              <a:rPr lang="ru-RU" sz="3600" dirty="0" smtClean="0">
                <a:solidFill>
                  <a:schemeClr val="bg1"/>
                </a:solidFill>
              </a:rPr>
              <a:t> дома, </a:t>
            </a:r>
            <a:r>
              <a:rPr lang="ru-RU" sz="3600" dirty="0" err="1" smtClean="0">
                <a:solidFill>
                  <a:schemeClr val="bg1"/>
                </a:solidFill>
              </a:rPr>
              <a:t>альбо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з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горада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таго</a:t>
            </a:r>
            <a:r>
              <a:rPr lang="ru-RU" sz="3600" dirty="0" smtClean="0">
                <a:solidFill>
                  <a:schemeClr val="bg1"/>
                </a:solidFill>
              </a:rPr>
              <a:t>, </a:t>
            </a:r>
            <a:r>
              <a:rPr lang="ru-RU" sz="3600" dirty="0" err="1" smtClean="0">
                <a:solidFill>
                  <a:schemeClr val="bg1"/>
                </a:solidFill>
              </a:rPr>
              <a:t>абцярушэце</a:t>
            </a:r>
            <a:r>
              <a:rPr lang="ru-RU" sz="3600" dirty="0" smtClean="0">
                <a:solidFill>
                  <a:schemeClr val="bg1"/>
                </a:solidFill>
              </a:rPr>
              <a:t> пыл </a:t>
            </a:r>
            <a:r>
              <a:rPr lang="ru-RU" sz="3600" dirty="0" err="1" smtClean="0">
                <a:solidFill>
                  <a:schemeClr val="bg1"/>
                </a:solidFill>
              </a:rPr>
              <a:t>з</a:t>
            </a:r>
            <a:r>
              <a:rPr lang="ru-RU" sz="3600" dirty="0" smtClean="0">
                <a:solidFill>
                  <a:schemeClr val="bg1"/>
                </a:solidFill>
              </a:rPr>
              <a:t> ног </a:t>
            </a:r>
            <a:r>
              <a:rPr lang="ru-RU" sz="3600" dirty="0" err="1" smtClean="0">
                <a:solidFill>
                  <a:schemeClr val="bg1"/>
                </a:solidFill>
              </a:rPr>
              <a:t>вашых</a:t>
            </a:r>
            <a:r>
              <a:rPr lang="ru-RU" sz="3600" dirty="0" smtClean="0">
                <a:solidFill>
                  <a:schemeClr val="bg1"/>
                </a:solidFill>
              </a:rPr>
              <a:t> (</a:t>
            </a:r>
            <a:r>
              <a:rPr lang="ru-RU" sz="3600" dirty="0" err="1" smtClean="0">
                <a:solidFill>
                  <a:schemeClr val="bg1"/>
                </a:solidFill>
              </a:rPr>
              <a:t>Паводле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Мацвея</a:t>
            </a:r>
            <a:r>
              <a:rPr lang="ru-RU" sz="3600" dirty="0" smtClean="0">
                <a:solidFill>
                  <a:schemeClr val="bg1"/>
                </a:solidFill>
              </a:rPr>
              <a:t>, 10, 14: </a:t>
            </a:r>
            <a:r>
              <a:rPr lang="ru-RU" sz="3600" dirty="0" err="1" smtClean="0">
                <a:solidFill>
                  <a:schemeClr val="bg1"/>
                </a:solidFill>
              </a:rPr>
              <a:t>пераклад</a:t>
            </a:r>
            <a:r>
              <a:rPr lang="ru-RU" sz="3600" dirty="0" smtClean="0">
                <a:solidFill>
                  <a:schemeClr val="bg1"/>
                </a:solidFill>
              </a:rPr>
              <a:t> В. </a:t>
            </a:r>
            <a:r>
              <a:rPr lang="ru-RU" sz="3600" dirty="0" err="1" smtClean="0">
                <a:solidFill>
                  <a:schemeClr val="bg1"/>
                </a:solidFill>
              </a:rPr>
              <a:t>Сёмухі</a:t>
            </a:r>
            <a:r>
              <a:rPr lang="ru-RU" sz="3600" dirty="0" smtClean="0">
                <a:solidFill>
                  <a:schemeClr val="bg1"/>
                </a:solidFill>
              </a:rPr>
              <a:t>).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57159" y="284877"/>
            <a:ext cx="835824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be-BY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Але гэта не ўзрушыла яго. ______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be-BY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ноч падкінула сняжку. ______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be-BY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ў зубах яго шчупак. ______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be-BY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Дзверы зноў адчыніліся. ______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be-BY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выйшла наадварот. ______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be-BY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Там лес. ______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be-BY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Беларусі бульбу называюць другім хлебам. ______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be-BY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Сёння сход аматараў рэдкай кнігі. ______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be-BY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Будзьце ласкавы, перадайце мне тую газету. ______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be-BY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Вечар быў цёмны.  ______</a:t>
            </a:r>
            <a:endParaRPr kumimoji="0" lang="be-BY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500035" y="500042"/>
            <a:ext cx="800105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be-BY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Але гэта не ўзрушыла яго.  (1)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be-BY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ноч падкінула сняжку. (3)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be-BY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ў зубах яго шчупак. (2)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be-BY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Дзверы зноў адчыніліся. (1)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be-BY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выйшла наадварот. (3)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be-BY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Там лес. (2)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be-BY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Беларусі бульбу называюць другім хлебам. (3)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be-BY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Сёння сход аматараў рэдкай кнігі. (2)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be-BY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Будзьце ласкавы, перадайце мне тую газету. (3)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be-BY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Вечар быў цёмны.  (1)</a:t>
            </a:r>
            <a:endParaRPr kumimoji="0" lang="be-BY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Z:\newtek\_backgrounds_1.02\Ryan\Power Point Templates2\School Presentation_not_done\Elements\apple_rotatin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4357694"/>
            <a:ext cx="27860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7929618" cy="6143668"/>
          </a:xfrm>
        </p:spPr>
        <p:txBody>
          <a:bodyPr/>
          <a:lstStyle/>
          <a:p>
            <a:pPr algn="ctr"/>
            <a:r>
              <a:rPr lang="be-BY" sz="2800" cap="none" dirty="0" smtClean="0">
                <a:solidFill>
                  <a:srgbClr val="FFFF00"/>
                </a:solidFill>
              </a:rPr>
              <a:t>Заданне 12.</a:t>
            </a:r>
            <a:r>
              <a:rPr lang="be-BY" sz="2800" cap="none" dirty="0" smtClean="0"/>
              <a:t/>
            </a:r>
            <a:br>
              <a:rPr lang="be-BY" sz="2800" cap="none" dirty="0" smtClean="0"/>
            </a:br>
            <a:r>
              <a:rPr lang="be-BY" sz="2800" cap="none" dirty="0" smtClean="0"/>
              <a:t/>
            </a:r>
            <a:br>
              <a:rPr lang="be-BY" sz="2800" cap="none" dirty="0" smtClean="0"/>
            </a:br>
            <a:r>
              <a:rPr lang="be-BY" sz="3200" dirty="0" smtClean="0"/>
              <a:t>АФОРМІЦЕ ТЭКСТ У АДПАВЕДНАСЦІ З АРФАГРАФІЧНЫМІ І ПУНКТУАЦЫЙНЫМІ НОРМАМІ.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be-BY" dirty="0" smtClean="0"/>
              <a:t> </a:t>
            </a:r>
            <a:r>
              <a:rPr lang="ru-RU" cap="none" dirty="0" smtClean="0"/>
              <a:t/>
            </a:r>
            <a:br>
              <a:rPr lang="ru-RU" cap="none" dirty="0" smtClean="0"/>
            </a:br>
            <a:r>
              <a:rPr lang="be-BY" sz="2800" b="0" cap="none" dirty="0" smtClean="0"/>
              <a:t/>
            </a:r>
            <a:br>
              <a:rPr lang="be-BY" sz="2800" b="0" cap="none" dirty="0" smtClean="0"/>
            </a:br>
            <a:r>
              <a:rPr lang="be-BY" sz="2800" cap="none" dirty="0" smtClean="0"/>
              <a:t>Максімальная колькасць балаў </a:t>
            </a:r>
            <a:r>
              <a:rPr lang="be-BY" sz="2800" dirty="0" smtClean="0"/>
              <a:t>– 6.</a:t>
            </a:r>
            <a:br>
              <a:rPr lang="be-BY" sz="2800" dirty="0" smtClean="0"/>
            </a:br>
            <a:r>
              <a:rPr lang="be-BY" sz="2800" i="1" cap="none" dirty="0" smtClean="0"/>
              <a:t>За кожную памылку здымаецца 0, 5 бала.</a:t>
            </a:r>
            <a:r>
              <a:rPr lang="ru-RU" sz="2800" cap="none" dirty="0" smtClean="0"/>
              <a:t/>
            </a:r>
            <a:br>
              <a:rPr lang="ru-RU" sz="2800" cap="none" dirty="0" smtClean="0"/>
            </a:br>
            <a:endParaRPr lang="ru-RU" sz="28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57159" y="284877"/>
            <a:ext cx="8358246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60000" algn="just"/>
            <a:r>
              <a:rPr lang="be-BY" sz="2000" dirty="0" smtClean="0">
                <a:solidFill>
                  <a:schemeClr val="bg1"/>
                </a:solidFill>
              </a:rPr>
              <a:t>Вось гісторыя твая Беларусь. Па земл... тваіх праходзілі з агнём і мячом т…ўтонскія рыцары мангола-татарскія орды шведы Карла ХІІ  палкі Напал...она. Разбуралі і нішчылі цябе свае ж князькі і магнаты  а…аючы твае гарады і сёлы ў пасаг ці прагульваючы ў карты а пасля а...ваёўваючы і дзелячы іх зноў паміж сабою. Не пыталі ў цябе у народа твайго, з кім ён хоча быць, а палілі спусташалі знішчалі аж да таго, што ад гарадоў і сёл тваіх не заставалася і знаку. Гэта ж напэўна  толькі пасля карэ…ага вынішчэння, калі ад паселішчаў заставаліся адны пап…лішчы, можна было на месц... колішніх могілак рабіць базарную плошчу не баючыся грах... перад Богам а на касцях людзей засаджваць сады. А колькі па земл... тваіх пра..шло вялікіх і малых войнаў калі крамсалі і ...рвалі цела тваё на кавалкі. І кожны прышлец стараўся скарыць цябе. Колькі ж сыноў тваіх загубле...а з пахаваннем і без пахавання невядома кім і калі колькі  …церлася іх слядоў. </a:t>
            </a:r>
            <a:endParaRPr lang="ru-RU" sz="2000" dirty="0" smtClean="0">
              <a:solidFill>
                <a:schemeClr val="bg1"/>
              </a:solidFill>
            </a:endParaRPr>
          </a:p>
          <a:p>
            <a:pPr indent="360000" algn="just"/>
            <a:r>
              <a:rPr lang="be-BY" sz="2000" dirty="0" smtClean="0">
                <a:solidFill>
                  <a:schemeClr val="bg1"/>
                </a:solidFill>
              </a:rPr>
              <a:t>І я люблю цябе маці мая. І …хіляю галаву перад усімі тваімі пап...лішчамі курганамі магіламі. І тымі, старадаўнімі, і ўчарашнімі, што асталіся як пам...ць найлюцейшага змагання з самай страшнай пачварай чорнай свастыкай. Гэтыя ахвяры святыя. Лепшыя людзі твае прынялі смерць каб жыць нам далей Бацькаўшчына!  </a:t>
            </a:r>
            <a:r>
              <a:rPr lang="be-BY" sz="2000" i="1" dirty="0" smtClean="0">
                <a:solidFill>
                  <a:schemeClr val="bg1"/>
                </a:solidFill>
              </a:rPr>
              <a:t>(Паводле Я. Скрыгана)</a:t>
            </a:r>
            <a:endParaRPr lang="ru-RU" sz="2000" dirty="0" smtClean="0">
              <a:solidFill>
                <a:schemeClr val="bg1"/>
              </a:solidFill>
            </a:endParaRPr>
          </a:p>
          <a:p>
            <a:pPr marL="514350" marR="0" lvl="0" indent="360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be-BY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428596" y="252970"/>
            <a:ext cx="8215369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-360000" algn="just" fontAlgn="base">
              <a:spcBef>
                <a:spcPct val="0"/>
              </a:spcBef>
              <a:spcAft>
                <a:spcPct val="0"/>
              </a:spcAft>
            </a:pPr>
            <a:r>
              <a:rPr lang="be-BY" sz="2000" dirty="0" smtClean="0">
                <a:solidFill>
                  <a:schemeClr val="bg1"/>
                </a:solidFill>
              </a:rPr>
              <a:t>Вось гісторыя твая, Беларусь. Па землях тваіх праходзілі з агнём і мячом тэўтонскія рыцары, мангола-татарскія орды, шведы Карла ХІІ,  палкі Напалеона. Разбуралі і нішчылі цябе свае ж князькі і магнаты,  аддаючы твае гарады і сёлы ў пасаг ці прагульваючы ў карты, а пасля адваёўваючы і дзелячы іх зноў паміж сабою. Не пыталі ў цябе, у народа твайго, з кім ён хоча быць, а палілі, спусташалі, знішчалі аж да таго, што ад гарадоў і сёл тваіх не заставалася і знаку. Гэта ж, напэўна,  толькі пасля карэннага вынішчэння, калі ад паселішчаў аставаліся адны папялішчы, можна было на месцы колішніх могілак рабіць базарную плошчу, не баючыся граху перад Богам, а на касцях людзей засаджваць сады. А колькі па землях тваіх прайшло вялікіх і малых войнаў, калі крамсалі і рвалі цела тваё на кавалкі. І кожны прышлец стараўся скарыць цябе. Колькі ж сыноў тваіх загублена з пахаваннем і без пахавання, невядома кім і калі, колькі сцерлася іх слядоў.І я люблю цябе, маці мая. І схіляю галаву перад усімі тваімі папялішчамі, курганамі, магіламі. І тымі, старадаўнімі, і ўчарашнімі, што асталіся як памяць найлюцейшагазмагання з самай страшнай пачварай - чорнай свастыкай. Гэтыя ахвяры святыя. Лепшыя людзі твае прынялі смерць, каб жыць нам далей, Бацькаўшчына!  </a:t>
            </a:r>
            <a:endParaRPr kumimoji="0" lang="be-BY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Z:\newtek\_backgrounds_1.02\Ryan\Power Point Templates2\School Presentation_not_done\Elements\apple_rotatin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4357694"/>
            <a:ext cx="27860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7929618" cy="6143668"/>
          </a:xfrm>
        </p:spPr>
        <p:txBody>
          <a:bodyPr/>
          <a:lstStyle/>
          <a:p>
            <a:pPr algn="ctr"/>
            <a:r>
              <a:rPr lang="be-BY" sz="2800" cap="none" dirty="0" smtClean="0">
                <a:solidFill>
                  <a:srgbClr val="FFFF00"/>
                </a:solidFill>
              </a:rPr>
              <a:t>Заданне 13.</a:t>
            </a:r>
            <a:r>
              <a:rPr lang="be-BY" sz="2800" cap="none" dirty="0" smtClean="0"/>
              <a:t/>
            </a:r>
            <a:br>
              <a:rPr lang="be-BY" sz="2800" cap="none" dirty="0" smtClean="0"/>
            </a:br>
            <a:r>
              <a:rPr lang="be-BY" sz="2800" cap="none" dirty="0" smtClean="0"/>
              <a:t/>
            </a:r>
            <a:br>
              <a:rPr lang="be-BY" sz="2800" cap="none" dirty="0" smtClean="0"/>
            </a:br>
            <a:r>
              <a:rPr lang="ru-RU" sz="3200" dirty="0" err="1" smtClean="0"/>
              <a:t>Выпраўце</a:t>
            </a:r>
            <a:r>
              <a:rPr lang="ru-RU" sz="3200" dirty="0" smtClean="0"/>
              <a:t> </a:t>
            </a:r>
            <a:r>
              <a:rPr lang="ru-RU" sz="3200" dirty="0" err="1" smtClean="0"/>
              <a:t>памылкі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моўныя</a:t>
            </a:r>
            <a:r>
              <a:rPr lang="ru-RU" sz="3200" dirty="0" smtClean="0"/>
              <a:t> </a:t>
            </a:r>
            <a:r>
              <a:rPr lang="ru-RU" sz="3200" dirty="0" err="1" smtClean="0"/>
              <a:t>недахопы</a:t>
            </a:r>
            <a:r>
              <a:rPr lang="be-BY" sz="3200" dirty="0" smtClean="0"/>
              <a:t>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be-BY" sz="2800" b="0" cap="none" dirty="0" smtClean="0"/>
              <a:t/>
            </a:r>
            <a:br>
              <a:rPr lang="be-BY" sz="2800" b="0" cap="none" dirty="0" smtClean="0"/>
            </a:br>
            <a:r>
              <a:rPr lang="be-BY" sz="2800" cap="none" dirty="0" smtClean="0"/>
              <a:t>Максімальная колькасць балаў </a:t>
            </a:r>
            <a:r>
              <a:rPr lang="be-BY" sz="2800" dirty="0" smtClean="0"/>
              <a:t>– 3.</a:t>
            </a:r>
            <a:br>
              <a:rPr lang="be-BY" sz="2800" dirty="0" smtClean="0"/>
            </a:br>
            <a:endParaRPr lang="ru-RU" sz="28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428596" y="252970"/>
            <a:ext cx="8215369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/>
            <a:r>
              <a:rPr lang="be-BY" sz="4000" i="1" dirty="0" smtClean="0">
                <a:solidFill>
                  <a:schemeClr val="bg1"/>
                </a:solidFill>
              </a:rPr>
              <a:t>Да мяне падбег пажылы кот.</a:t>
            </a:r>
            <a:endParaRPr lang="ru-RU" sz="4000" dirty="0" smtClean="0">
              <a:solidFill>
                <a:schemeClr val="bg1"/>
              </a:solidFill>
            </a:endParaRPr>
          </a:p>
          <a:p>
            <a:pPr lvl="1" algn="just"/>
            <a:r>
              <a:rPr lang="be-BY" sz="4000" i="1" dirty="0" smtClean="0">
                <a:solidFill>
                  <a:schemeClr val="bg1"/>
                </a:solidFill>
              </a:rPr>
              <a:t>У магазін прывезлі сукенкі са штабелю.</a:t>
            </a:r>
            <a:endParaRPr lang="ru-RU" sz="4000" dirty="0" smtClean="0">
              <a:solidFill>
                <a:schemeClr val="bg1"/>
              </a:solidFill>
            </a:endParaRPr>
          </a:p>
          <a:p>
            <a:pPr lvl="1" algn="just"/>
            <a:r>
              <a:rPr lang="be-BY" sz="4000" i="1" dirty="0" smtClean="0">
                <a:solidFill>
                  <a:schemeClr val="bg1"/>
                </a:solidFill>
              </a:rPr>
              <a:t>У дзядуліным двары шмат цікавага.</a:t>
            </a:r>
            <a:endParaRPr lang="ru-RU" sz="4000" dirty="0" smtClean="0">
              <a:solidFill>
                <a:schemeClr val="bg1"/>
              </a:solidFill>
            </a:endParaRPr>
          </a:p>
          <a:p>
            <a:pPr lvl="1" algn="just"/>
            <a:r>
              <a:rPr lang="be-BY" sz="4000" i="1" dirty="0" smtClean="0">
                <a:solidFill>
                  <a:schemeClr val="bg1"/>
                </a:solidFill>
              </a:rPr>
              <a:t>Мы весела святкавалі дзень перамогі.</a:t>
            </a:r>
            <a:endParaRPr lang="ru-RU" sz="4000" dirty="0" smtClean="0">
              <a:solidFill>
                <a:schemeClr val="bg1"/>
              </a:solidFill>
            </a:endParaRPr>
          </a:p>
          <a:p>
            <a:pPr lvl="1" algn="just"/>
            <a:r>
              <a:rPr lang="be-BY" sz="4000" i="1" dirty="0" smtClean="0">
                <a:solidFill>
                  <a:schemeClr val="bg1"/>
                </a:solidFill>
              </a:rPr>
              <a:t>Трымай пры сябе свае грошы.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57159" y="284877"/>
            <a:ext cx="8143931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be-BY" sz="3600" i="1" dirty="0" smtClean="0">
                <a:solidFill>
                  <a:schemeClr val="bg1"/>
                </a:solidFill>
              </a:rPr>
              <a:t>Да мяне падбег </a:t>
            </a:r>
            <a:r>
              <a:rPr lang="be-BY" sz="3600" b="1" i="1" dirty="0" smtClean="0">
                <a:solidFill>
                  <a:schemeClr val="bg1"/>
                </a:solidFill>
              </a:rPr>
              <a:t>стары </a:t>
            </a:r>
            <a:r>
              <a:rPr lang="be-BY" sz="3600" i="1" dirty="0" smtClean="0">
                <a:solidFill>
                  <a:schemeClr val="bg1"/>
                </a:solidFill>
              </a:rPr>
              <a:t>кот.</a:t>
            </a:r>
            <a:endParaRPr lang="ru-RU" sz="3600" dirty="0" smtClean="0">
              <a:solidFill>
                <a:schemeClr val="bg1"/>
              </a:solidFill>
            </a:endParaRPr>
          </a:p>
          <a:p>
            <a:pPr algn="just"/>
            <a:r>
              <a:rPr lang="be-BY" sz="3600" i="1" dirty="0" smtClean="0">
                <a:solidFill>
                  <a:schemeClr val="bg1"/>
                </a:solidFill>
              </a:rPr>
              <a:t>У магазін прывезлі сукенкі са </a:t>
            </a:r>
            <a:r>
              <a:rPr lang="be-BY" sz="3600" b="1" i="1" dirty="0" smtClean="0">
                <a:solidFill>
                  <a:schemeClr val="bg1"/>
                </a:solidFill>
              </a:rPr>
              <a:t>штапелю.</a:t>
            </a:r>
            <a:endParaRPr lang="ru-RU" sz="3600" dirty="0" smtClean="0">
              <a:solidFill>
                <a:schemeClr val="bg1"/>
              </a:solidFill>
            </a:endParaRPr>
          </a:p>
          <a:p>
            <a:pPr algn="just"/>
            <a:r>
              <a:rPr lang="be-BY" sz="3600" b="1" i="1" dirty="0" smtClean="0">
                <a:solidFill>
                  <a:schemeClr val="bg1"/>
                </a:solidFill>
              </a:rPr>
              <a:t>У дзядулевым</a:t>
            </a:r>
            <a:r>
              <a:rPr lang="be-BY" sz="3600" i="1" dirty="0" smtClean="0">
                <a:solidFill>
                  <a:schemeClr val="bg1"/>
                </a:solidFill>
              </a:rPr>
              <a:t> двары шмат цікавага.</a:t>
            </a:r>
            <a:endParaRPr lang="ru-RU" sz="3600" dirty="0" smtClean="0">
              <a:solidFill>
                <a:schemeClr val="bg1"/>
              </a:solidFill>
            </a:endParaRPr>
          </a:p>
          <a:p>
            <a:pPr algn="just"/>
            <a:r>
              <a:rPr lang="be-BY" sz="3600" i="1" dirty="0" smtClean="0">
                <a:solidFill>
                  <a:schemeClr val="bg1"/>
                </a:solidFill>
              </a:rPr>
              <a:t>Мы весела святкавалі </a:t>
            </a:r>
            <a:r>
              <a:rPr lang="be-BY" sz="3600" b="1" i="1" dirty="0" smtClean="0">
                <a:solidFill>
                  <a:schemeClr val="bg1"/>
                </a:solidFill>
              </a:rPr>
              <a:t>Дзень Перамогі</a:t>
            </a:r>
            <a:r>
              <a:rPr lang="be-BY" sz="3600" i="1" dirty="0" smtClean="0">
                <a:solidFill>
                  <a:schemeClr val="bg1"/>
                </a:solidFill>
              </a:rPr>
              <a:t>.</a:t>
            </a:r>
            <a:endParaRPr lang="ru-RU" sz="3600" dirty="0" smtClean="0">
              <a:solidFill>
                <a:schemeClr val="bg1"/>
              </a:solidFill>
            </a:endParaRPr>
          </a:p>
          <a:p>
            <a:pPr algn="just"/>
            <a:r>
              <a:rPr lang="be-BY" sz="3600" i="1" dirty="0" smtClean="0">
                <a:solidFill>
                  <a:schemeClr val="bg1"/>
                </a:solidFill>
              </a:rPr>
              <a:t>Трымай пра </a:t>
            </a:r>
            <a:r>
              <a:rPr lang="be-BY" sz="3600" b="1" i="1" dirty="0" smtClean="0">
                <a:solidFill>
                  <a:schemeClr val="bg1"/>
                </a:solidFill>
              </a:rPr>
              <a:t>сабе</a:t>
            </a:r>
            <a:r>
              <a:rPr lang="be-BY" sz="3600" i="1" dirty="0" smtClean="0">
                <a:solidFill>
                  <a:schemeClr val="bg1"/>
                </a:solidFill>
              </a:rPr>
              <a:t> свае грошы.</a:t>
            </a:r>
            <a:endParaRPr lang="ru-RU" sz="3600" dirty="0" smtClean="0">
              <a:solidFill>
                <a:schemeClr val="bg1"/>
              </a:solidFill>
            </a:endParaRPr>
          </a:p>
          <a:p>
            <a:pPr marL="514350" marR="0" lvl="0" indent="360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be-BY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Z:\newtek\_backgrounds_1.02\Ryan\Power Point Templates2\School Presentation_not_done\Elements\apple_rotatin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4357694"/>
            <a:ext cx="27860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7929618" cy="6143668"/>
          </a:xfrm>
        </p:spPr>
        <p:txBody>
          <a:bodyPr/>
          <a:lstStyle/>
          <a:p>
            <a:pPr algn="ctr"/>
            <a:r>
              <a:rPr lang="be-BY" sz="2800" cap="none" dirty="0" smtClean="0">
                <a:solidFill>
                  <a:srgbClr val="FFFF00"/>
                </a:solidFill>
              </a:rPr>
              <a:t>Заданне 14.</a:t>
            </a:r>
            <a:r>
              <a:rPr lang="be-BY" sz="2800" cap="none" dirty="0" smtClean="0"/>
              <a:t/>
            </a:r>
            <a:br>
              <a:rPr lang="be-BY" sz="2800" cap="none" dirty="0" smtClean="0"/>
            </a:br>
            <a:r>
              <a:rPr lang="be-BY" sz="2800" cap="none" dirty="0" smtClean="0"/>
              <a:t/>
            </a:r>
            <a:br>
              <a:rPr lang="be-BY" sz="2800" cap="none" dirty="0" smtClean="0"/>
            </a:br>
            <a:r>
              <a:rPr lang="be-BY" sz="3200" dirty="0" smtClean="0"/>
              <a:t>Запішыце словазлучэнні па-беларуску, выкарыстоўваючы разнастайныя лексічныя сродкі для перадачы дзеяслова</a:t>
            </a:r>
            <a:r>
              <a:rPr lang="be-BY" sz="3200" b="0" i="1" dirty="0" smtClean="0"/>
              <a:t> про</a:t>
            </a:r>
            <a:r>
              <a:rPr lang="ru-RU" sz="3200" b="0" i="1" dirty="0" smtClean="0"/>
              <a:t>и</a:t>
            </a:r>
            <a:r>
              <a:rPr lang="be-BY" sz="3200" b="0" i="1" dirty="0" smtClean="0"/>
              <a:t>звод</a:t>
            </a:r>
            <a:r>
              <a:rPr lang="ru-RU" sz="3200" b="0" i="1" dirty="0" smtClean="0"/>
              <a:t>и</a:t>
            </a:r>
            <a:r>
              <a:rPr lang="be-BY" sz="3200" b="0" i="1" dirty="0" smtClean="0"/>
              <a:t>ть.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be-BY" sz="2800" b="0" cap="none" dirty="0" smtClean="0"/>
              <a:t/>
            </a:r>
            <a:br>
              <a:rPr lang="be-BY" sz="2800" b="0" cap="none" dirty="0" smtClean="0"/>
            </a:br>
            <a:r>
              <a:rPr lang="be-BY" sz="2800" cap="none" dirty="0" smtClean="0"/>
              <a:t>Максімальная колькасць балаў </a:t>
            </a:r>
            <a:r>
              <a:rPr lang="be-BY" sz="2800" dirty="0" smtClean="0"/>
              <a:t>– 5.</a:t>
            </a:r>
            <a:br>
              <a:rPr lang="be-BY" sz="2800" dirty="0" smtClean="0"/>
            </a:br>
            <a:endParaRPr lang="ru-RU" sz="28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428596" y="252970"/>
            <a:ext cx="8215369" cy="5518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be-BY" sz="4000" dirty="0" smtClean="0">
                <a:solidFill>
                  <a:schemeClr val="bg1"/>
                </a:solidFill>
              </a:rPr>
              <a:t>1) Про</a:t>
            </a:r>
            <a:r>
              <a:rPr lang="ru-RU" sz="4000" dirty="0" smtClean="0">
                <a:solidFill>
                  <a:schemeClr val="bg1"/>
                </a:solidFill>
              </a:rPr>
              <a:t>и</a:t>
            </a:r>
            <a:r>
              <a:rPr lang="be-BY" sz="4000" dirty="0" smtClean="0">
                <a:solidFill>
                  <a:schemeClr val="bg1"/>
                </a:solidFill>
              </a:rPr>
              <a:t>звод</a:t>
            </a:r>
            <a:r>
              <a:rPr lang="ru-RU" sz="4000" dirty="0" smtClean="0">
                <a:solidFill>
                  <a:schemeClr val="bg1"/>
                </a:solidFill>
              </a:rPr>
              <a:t>и</a:t>
            </a:r>
            <a:r>
              <a:rPr lang="be-BY" sz="4000" dirty="0" smtClean="0">
                <a:solidFill>
                  <a:schemeClr val="bg1"/>
                </a:solidFill>
              </a:rPr>
              <a:t>ть опыт </a:t>
            </a:r>
            <a:r>
              <a:rPr lang="ru-RU" sz="4000" dirty="0" smtClean="0">
                <a:solidFill>
                  <a:schemeClr val="bg1"/>
                </a:solidFill>
              </a:rPr>
              <a:t>–</a:t>
            </a:r>
            <a:r>
              <a:rPr lang="be-BY" sz="4000" dirty="0" smtClean="0">
                <a:solidFill>
                  <a:schemeClr val="bg1"/>
                </a:solidFill>
              </a:rPr>
              <a:t> ..., </a:t>
            </a:r>
          </a:p>
          <a:p>
            <a:pPr>
              <a:lnSpc>
                <a:spcPct val="150000"/>
              </a:lnSpc>
            </a:pPr>
            <a:r>
              <a:rPr lang="be-BY" sz="4000" dirty="0" smtClean="0">
                <a:solidFill>
                  <a:schemeClr val="bg1"/>
                </a:solidFill>
              </a:rPr>
              <a:t>2) про</a:t>
            </a:r>
            <a:r>
              <a:rPr lang="ru-RU" sz="4000" dirty="0" smtClean="0">
                <a:solidFill>
                  <a:schemeClr val="bg1"/>
                </a:solidFill>
              </a:rPr>
              <a:t>и</a:t>
            </a:r>
            <a:r>
              <a:rPr lang="be-BY" sz="4000" dirty="0" smtClean="0">
                <a:solidFill>
                  <a:schemeClr val="bg1"/>
                </a:solidFill>
              </a:rPr>
              <a:t>звод</a:t>
            </a:r>
            <a:r>
              <a:rPr lang="ru-RU" sz="4000" dirty="0" smtClean="0">
                <a:solidFill>
                  <a:schemeClr val="bg1"/>
                </a:solidFill>
              </a:rPr>
              <a:t>и</a:t>
            </a:r>
            <a:r>
              <a:rPr lang="be-BY" sz="4000" dirty="0" smtClean="0">
                <a:solidFill>
                  <a:schemeClr val="bg1"/>
                </a:solidFill>
              </a:rPr>
              <a:t>ть ремонт </a:t>
            </a:r>
            <a:r>
              <a:rPr lang="ru-RU" sz="4000" dirty="0" smtClean="0">
                <a:solidFill>
                  <a:schemeClr val="bg1"/>
                </a:solidFill>
              </a:rPr>
              <a:t>–</a:t>
            </a:r>
            <a:r>
              <a:rPr lang="be-BY" sz="4000" dirty="0" smtClean="0">
                <a:solidFill>
                  <a:schemeClr val="bg1"/>
                </a:solidFill>
              </a:rPr>
              <a:t> ..., </a:t>
            </a:r>
          </a:p>
          <a:p>
            <a:pPr>
              <a:lnSpc>
                <a:spcPct val="150000"/>
              </a:lnSpc>
            </a:pPr>
            <a:r>
              <a:rPr lang="be-BY" sz="4000" dirty="0" smtClean="0">
                <a:solidFill>
                  <a:schemeClr val="bg1"/>
                </a:solidFill>
              </a:rPr>
              <a:t>3) про</a:t>
            </a:r>
            <a:r>
              <a:rPr lang="ru-RU" sz="4000" dirty="0" smtClean="0">
                <a:solidFill>
                  <a:schemeClr val="bg1"/>
                </a:solidFill>
              </a:rPr>
              <a:t>и</a:t>
            </a:r>
            <a:r>
              <a:rPr lang="be-BY" sz="4000" dirty="0" smtClean="0">
                <a:solidFill>
                  <a:schemeClr val="bg1"/>
                </a:solidFill>
              </a:rPr>
              <a:t>звод</a:t>
            </a:r>
            <a:r>
              <a:rPr lang="ru-RU" sz="4000" dirty="0" smtClean="0">
                <a:solidFill>
                  <a:schemeClr val="bg1"/>
                </a:solidFill>
              </a:rPr>
              <a:t>и</a:t>
            </a:r>
            <a:r>
              <a:rPr lang="be-BY" sz="4000" dirty="0" smtClean="0">
                <a:solidFill>
                  <a:schemeClr val="bg1"/>
                </a:solidFill>
              </a:rPr>
              <a:t>ть переполох </a:t>
            </a:r>
            <a:r>
              <a:rPr lang="ru-RU" sz="4000" dirty="0" smtClean="0">
                <a:solidFill>
                  <a:schemeClr val="bg1"/>
                </a:solidFill>
              </a:rPr>
              <a:t>–</a:t>
            </a:r>
            <a:r>
              <a:rPr lang="be-BY" sz="4000" dirty="0" smtClean="0">
                <a:solidFill>
                  <a:schemeClr val="bg1"/>
                </a:solidFill>
              </a:rPr>
              <a:t> ..., </a:t>
            </a:r>
          </a:p>
          <a:p>
            <a:pPr>
              <a:lnSpc>
                <a:spcPct val="150000"/>
              </a:lnSpc>
            </a:pPr>
            <a:r>
              <a:rPr lang="be-BY" sz="4000" dirty="0" smtClean="0">
                <a:solidFill>
                  <a:schemeClr val="bg1"/>
                </a:solidFill>
              </a:rPr>
              <a:t>4) про</a:t>
            </a:r>
            <a:r>
              <a:rPr lang="ru-RU" sz="4000" dirty="0" smtClean="0">
                <a:solidFill>
                  <a:schemeClr val="bg1"/>
                </a:solidFill>
              </a:rPr>
              <a:t>и</a:t>
            </a:r>
            <a:r>
              <a:rPr lang="be-BY" sz="4000" dirty="0" smtClean="0">
                <a:solidFill>
                  <a:schemeClr val="bg1"/>
                </a:solidFill>
              </a:rPr>
              <a:t>звод</a:t>
            </a:r>
            <a:r>
              <a:rPr lang="ru-RU" sz="4000" dirty="0" smtClean="0">
                <a:solidFill>
                  <a:schemeClr val="bg1"/>
                </a:solidFill>
              </a:rPr>
              <a:t>и</a:t>
            </a:r>
            <a:r>
              <a:rPr lang="be-BY" sz="4000" dirty="0" smtClean="0">
                <a:solidFill>
                  <a:schemeClr val="bg1"/>
                </a:solidFill>
              </a:rPr>
              <a:t>ть продук</a:t>
            </a:r>
            <a:r>
              <a:rPr lang="ru-RU" sz="4000" dirty="0" err="1" smtClean="0">
                <a:solidFill>
                  <a:schemeClr val="bg1"/>
                </a:solidFill>
              </a:rPr>
              <a:t>ци</a:t>
            </a:r>
            <a:r>
              <a:rPr lang="be-BY" sz="4000" dirty="0" smtClean="0">
                <a:solidFill>
                  <a:schemeClr val="bg1"/>
                </a:solidFill>
              </a:rPr>
              <a:t>ю </a:t>
            </a:r>
            <a:r>
              <a:rPr lang="ru-RU" sz="4000" dirty="0" smtClean="0">
                <a:solidFill>
                  <a:schemeClr val="bg1"/>
                </a:solidFill>
              </a:rPr>
              <a:t>–</a:t>
            </a:r>
            <a:r>
              <a:rPr lang="be-BY" sz="4000" dirty="0" smtClean="0">
                <a:solidFill>
                  <a:schemeClr val="bg1"/>
                </a:solidFill>
              </a:rPr>
              <a:t> ..., </a:t>
            </a:r>
          </a:p>
          <a:p>
            <a:pPr>
              <a:lnSpc>
                <a:spcPct val="150000"/>
              </a:lnSpc>
            </a:pPr>
            <a:r>
              <a:rPr lang="be-BY" sz="4000" dirty="0" smtClean="0">
                <a:solidFill>
                  <a:schemeClr val="bg1"/>
                </a:solidFill>
              </a:rPr>
              <a:t>5) про</a:t>
            </a:r>
            <a:r>
              <a:rPr lang="ru-RU" sz="4000" dirty="0" smtClean="0">
                <a:solidFill>
                  <a:schemeClr val="bg1"/>
                </a:solidFill>
              </a:rPr>
              <a:t>и</a:t>
            </a:r>
            <a:r>
              <a:rPr lang="be-BY" sz="4000" dirty="0" smtClean="0">
                <a:solidFill>
                  <a:schemeClr val="bg1"/>
                </a:solidFill>
              </a:rPr>
              <a:t>звод</a:t>
            </a:r>
            <a:r>
              <a:rPr lang="ru-RU" sz="4000" dirty="0" smtClean="0">
                <a:solidFill>
                  <a:schemeClr val="bg1"/>
                </a:solidFill>
              </a:rPr>
              <a:t>и</a:t>
            </a:r>
            <a:r>
              <a:rPr lang="be-BY" sz="4000" dirty="0" smtClean="0">
                <a:solidFill>
                  <a:schemeClr val="bg1"/>
                </a:solidFill>
              </a:rPr>
              <a:t>ть в лейтенанты </a:t>
            </a:r>
            <a:r>
              <a:rPr lang="ru-RU" sz="4000" dirty="0" smtClean="0">
                <a:solidFill>
                  <a:schemeClr val="bg1"/>
                </a:solidFill>
              </a:rPr>
              <a:t>–</a:t>
            </a:r>
            <a:r>
              <a:rPr lang="be-BY" sz="4000" dirty="0" smtClean="0">
                <a:solidFill>
                  <a:schemeClr val="bg1"/>
                </a:solidFill>
              </a:rPr>
              <a:t> ....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81439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solidFill>
                  <a:schemeClr val="bg1"/>
                </a:solidFill>
              </a:rPr>
              <a:t>ФРАЗЕАЛАГІЗМ І ЯГО ЗНАЧЭННЕ:</a:t>
            </a:r>
          </a:p>
          <a:p>
            <a:pPr algn="just"/>
            <a:r>
              <a:rPr lang="ru-RU" sz="3600" dirty="0" err="1" smtClean="0">
                <a:solidFill>
                  <a:schemeClr val="bg1"/>
                </a:solidFill>
              </a:rPr>
              <a:t>Абтрэсці</a:t>
            </a:r>
            <a:r>
              <a:rPr lang="ru-RU" sz="3600" dirty="0" smtClean="0">
                <a:solidFill>
                  <a:schemeClr val="bg1"/>
                </a:solidFill>
              </a:rPr>
              <a:t> прах (пыл) </a:t>
            </a:r>
            <a:r>
              <a:rPr lang="ru-RU" sz="3600" dirty="0" err="1" smtClean="0">
                <a:solidFill>
                  <a:schemeClr val="bg1"/>
                </a:solidFill>
              </a:rPr>
              <a:t>з</a:t>
            </a:r>
            <a:r>
              <a:rPr lang="ru-RU" sz="3600" dirty="0" smtClean="0">
                <a:solidFill>
                  <a:schemeClr val="bg1"/>
                </a:solidFill>
              </a:rPr>
              <a:t> &lt;ад&gt; ног &lt;</a:t>
            </a:r>
            <a:r>
              <a:rPr lang="ru-RU" sz="3600" dirty="0" err="1" smtClean="0">
                <a:solidFill>
                  <a:schemeClr val="bg1"/>
                </a:solidFill>
              </a:rPr>
              <a:t>сваіх</a:t>
            </a:r>
            <a:r>
              <a:rPr lang="ru-RU" sz="3600" dirty="0" smtClean="0">
                <a:solidFill>
                  <a:schemeClr val="bg1"/>
                </a:solidFill>
              </a:rPr>
              <a:t>, </a:t>
            </a:r>
            <a:r>
              <a:rPr lang="ru-RU" sz="3600" dirty="0" err="1" smtClean="0">
                <a:solidFill>
                  <a:schemeClr val="bg1"/>
                </a:solidFill>
              </a:rPr>
              <a:t>нашых</a:t>
            </a:r>
            <a:r>
              <a:rPr lang="ru-RU" sz="3600" dirty="0" smtClean="0">
                <a:solidFill>
                  <a:schemeClr val="bg1"/>
                </a:solidFill>
              </a:rPr>
              <a:t>&gt; – </a:t>
            </a:r>
            <a:r>
              <a:rPr lang="ru-RU" sz="3600" dirty="0" err="1" smtClean="0">
                <a:solidFill>
                  <a:schemeClr val="bg1"/>
                </a:solidFill>
              </a:rPr>
              <a:t>канчаткова</a:t>
            </a:r>
            <a:r>
              <a:rPr lang="ru-RU" sz="3600" dirty="0" smtClean="0">
                <a:solidFill>
                  <a:schemeClr val="bg1"/>
                </a:solidFill>
              </a:rPr>
              <a:t>, </a:t>
            </a:r>
            <a:r>
              <a:rPr lang="ru-RU" sz="3600" dirty="0" err="1" smtClean="0">
                <a:solidFill>
                  <a:schemeClr val="bg1"/>
                </a:solidFill>
              </a:rPr>
              <a:t>назаўсёды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парваць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з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кім-небудзь</a:t>
            </a:r>
            <a:r>
              <a:rPr lang="ru-RU" sz="3600" dirty="0" smtClean="0">
                <a:solidFill>
                  <a:schemeClr val="bg1"/>
                </a:solidFill>
              </a:rPr>
              <a:t>, </a:t>
            </a:r>
            <a:r>
              <a:rPr lang="ru-RU" sz="3600" dirty="0" err="1" smtClean="0">
                <a:solidFill>
                  <a:schemeClr val="bg1"/>
                </a:solidFill>
              </a:rPr>
              <a:t>чым-небудзь</a:t>
            </a:r>
            <a:r>
              <a:rPr lang="ru-RU" sz="3600" dirty="0" smtClean="0">
                <a:solidFill>
                  <a:schemeClr val="bg1"/>
                </a:solidFill>
              </a:rPr>
              <a:t>; </a:t>
            </a:r>
            <a:r>
              <a:rPr lang="ru-RU" sz="3600" dirty="0" err="1" smtClean="0">
                <a:solidFill>
                  <a:schemeClr val="bg1"/>
                </a:solidFill>
              </a:rPr>
              <a:t>адрачыся</a:t>
            </a:r>
            <a:r>
              <a:rPr lang="ru-RU" sz="3600" dirty="0" smtClean="0">
                <a:solidFill>
                  <a:schemeClr val="bg1"/>
                </a:solidFill>
              </a:rPr>
              <a:t> ад </a:t>
            </a:r>
            <a:r>
              <a:rPr lang="ru-RU" sz="3600" dirty="0" err="1" smtClean="0">
                <a:solidFill>
                  <a:schemeClr val="bg1"/>
                </a:solidFill>
              </a:rPr>
              <a:t>каго</a:t>
            </a:r>
            <a:r>
              <a:rPr lang="ru-RU" sz="3600" dirty="0" smtClean="0">
                <a:solidFill>
                  <a:schemeClr val="bg1"/>
                </a:solidFill>
              </a:rPr>
              <a:t>-, </a:t>
            </a:r>
            <a:r>
              <a:rPr lang="ru-RU" sz="3600" dirty="0" err="1" smtClean="0">
                <a:solidFill>
                  <a:schemeClr val="bg1"/>
                </a:solidFill>
              </a:rPr>
              <a:t>чаго-небудзь</a:t>
            </a:r>
            <a:r>
              <a:rPr lang="ru-RU" sz="3600" dirty="0" smtClean="0">
                <a:solidFill>
                  <a:schemeClr val="bg1"/>
                </a:solidFill>
              </a:rPr>
              <a:t>.</a:t>
            </a:r>
          </a:p>
          <a:p>
            <a:pPr indent="722313" algn="just"/>
            <a:r>
              <a:rPr lang="ru-RU" sz="3600" dirty="0" err="1" smtClean="0">
                <a:solidFill>
                  <a:schemeClr val="bg1"/>
                </a:solidFill>
              </a:rPr>
              <a:t>Заўвага</a:t>
            </a:r>
            <a:r>
              <a:rPr lang="ru-RU" sz="3600" dirty="0" smtClean="0">
                <a:solidFill>
                  <a:schemeClr val="bg1"/>
                </a:solidFill>
              </a:rPr>
              <a:t>! </a:t>
            </a:r>
            <a:r>
              <a:rPr lang="ru-RU" sz="3600" dirty="0" err="1" smtClean="0">
                <a:solidFill>
                  <a:schemeClr val="bg1"/>
                </a:solidFill>
              </a:rPr>
              <a:t>Пераклад</a:t>
            </a:r>
            <a:r>
              <a:rPr lang="ru-RU" sz="3600" dirty="0" smtClean="0">
                <a:solidFill>
                  <a:schemeClr val="bg1"/>
                </a:solidFill>
              </a:rPr>
              <a:t> – 3 балы; </a:t>
            </a:r>
            <a:r>
              <a:rPr lang="ru-RU" sz="3600" dirty="0" err="1" smtClean="0">
                <a:solidFill>
                  <a:schemeClr val="bg1"/>
                </a:solidFill>
              </a:rPr>
              <a:t>вызначэнне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фразеалагізма</a:t>
            </a:r>
            <a:r>
              <a:rPr lang="ru-RU" sz="3600" dirty="0" smtClean="0">
                <a:solidFill>
                  <a:schemeClr val="bg1"/>
                </a:solidFill>
              </a:rPr>
              <a:t> – 1 бал; </a:t>
            </a:r>
            <a:r>
              <a:rPr lang="ru-RU" sz="3600" dirty="0" err="1" smtClean="0">
                <a:solidFill>
                  <a:schemeClr val="bg1"/>
                </a:solidFill>
              </a:rPr>
              <a:t>тлумачэнне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значэння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фразеалагізма</a:t>
            </a:r>
            <a:r>
              <a:rPr lang="ru-RU" sz="3600" dirty="0" smtClean="0">
                <a:solidFill>
                  <a:schemeClr val="bg1"/>
                </a:solidFill>
              </a:rPr>
              <a:t> – 2 балы.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57159" y="284877"/>
            <a:ext cx="8358245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534988" algn="just"/>
            <a:r>
              <a:rPr lang="ru-RU" sz="3200" dirty="0" smtClean="0">
                <a:solidFill>
                  <a:schemeClr val="bg1"/>
                </a:solidFill>
              </a:rPr>
              <a:t>1) </a:t>
            </a:r>
            <a:r>
              <a:rPr lang="ru-RU" sz="3200" dirty="0" err="1" smtClean="0">
                <a:solidFill>
                  <a:schemeClr val="bg1"/>
                </a:solidFill>
              </a:rPr>
              <a:t>Производ</a:t>
            </a:r>
            <a:r>
              <a:rPr lang="be-BY" sz="3200" dirty="0" smtClean="0">
                <a:solidFill>
                  <a:schemeClr val="bg1"/>
                </a:solidFill>
              </a:rPr>
              <a:t>и</a:t>
            </a:r>
            <a:r>
              <a:rPr lang="ru-RU" sz="3200" dirty="0" err="1" smtClean="0">
                <a:solidFill>
                  <a:schemeClr val="bg1"/>
                </a:solidFill>
              </a:rPr>
              <a:t>ть</a:t>
            </a:r>
            <a:r>
              <a:rPr lang="ru-RU" sz="3200" dirty="0" smtClean="0">
                <a:solidFill>
                  <a:schemeClr val="bg1"/>
                </a:solidFill>
              </a:rPr>
              <a:t> опыт </a:t>
            </a:r>
            <a:r>
              <a:rPr lang="be-BY" sz="3200" dirty="0" smtClean="0">
                <a:solidFill>
                  <a:schemeClr val="bg1"/>
                </a:solidFill>
              </a:rPr>
              <a:t>–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праводзіць</a:t>
            </a:r>
            <a:r>
              <a:rPr lang="ru-RU" sz="3200" dirty="0" smtClean="0">
                <a:solidFill>
                  <a:schemeClr val="bg1"/>
                </a:solidFill>
              </a:rPr>
              <a:t> (</a:t>
            </a:r>
            <a:r>
              <a:rPr lang="ru-RU" sz="3200" dirty="0" err="1" smtClean="0">
                <a:solidFill>
                  <a:schemeClr val="bg1"/>
                </a:solidFill>
              </a:rPr>
              <a:t>выконваць</a:t>
            </a:r>
            <a:r>
              <a:rPr lang="ru-RU" sz="3200" dirty="0" smtClean="0">
                <a:solidFill>
                  <a:schemeClr val="bg1"/>
                </a:solidFill>
              </a:rPr>
              <a:t>) </a:t>
            </a:r>
            <a:r>
              <a:rPr lang="ru-RU" sz="3200" dirty="0" err="1" smtClean="0">
                <a:solidFill>
                  <a:schemeClr val="bg1"/>
                </a:solidFill>
              </a:rPr>
              <a:t>дослед</a:t>
            </a:r>
            <a:r>
              <a:rPr lang="ru-RU" sz="3200" dirty="0" smtClean="0">
                <a:solidFill>
                  <a:schemeClr val="bg1"/>
                </a:solidFill>
              </a:rPr>
              <a:t>, 2) про</a:t>
            </a:r>
            <a:r>
              <a:rPr lang="be-BY" sz="3200" dirty="0" smtClean="0">
                <a:solidFill>
                  <a:schemeClr val="bg1"/>
                </a:solidFill>
              </a:rPr>
              <a:t>и</a:t>
            </a:r>
            <a:r>
              <a:rPr lang="ru-RU" sz="3200" dirty="0" err="1" smtClean="0">
                <a:solidFill>
                  <a:schemeClr val="bg1"/>
                </a:solidFill>
              </a:rPr>
              <a:t>звод</a:t>
            </a:r>
            <a:r>
              <a:rPr lang="be-BY" sz="3200" dirty="0" smtClean="0">
                <a:solidFill>
                  <a:schemeClr val="bg1"/>
                </a:solidFill>
              </a:rPr>
              <a:t>и</a:t>
            </a:r>
            <a:r>
              <a:rPr lang="ru-RU" sz="3200" dirty="0" err="1" smtClean="0">
                <a:solidFill>
                  <a:schemeClr val="bg1"/>
                </a:solidFill>
              </a:rPr>
              <a:t>ть</a:t>
            </a:r>
            <a:r>
              <a:rPr lang="ru-RU" sz="3200" dirty="0" smtClean="0">
                <a:solidFill>
                  <a:schemeClr val="bg1"/>
                </a:solidFill>
              </a:rPr>
              <a:t> ремонт </a:t>
            </a:r>
            <a:r>
              <a:rPr lang="be-BY" sz="3200" dirty="0" smtClean="0">
                <a:solidFill>
                  <a:schemeClr val="bg1"/>
                </a:solidFill>
              </a:rPr>
              <a:t>–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выконваць</a:t>
            </a:r>
            <a:r>
              <a:rPr lang="ru-RU" sz="3200" dirty="0" smtClean="0">
                <a:solidFill>
                  <a:schemeClr val="bg1"/>
                </a:solidFill>
              </a:rPr>
              <a:t> (</a:t>
            </a:r>
            <a:r>
              <a:rPr lang="ru-RU" sz="3200" dirty="0" err="1" smtClean="0">
                <a:solidFill>
                  <a:schemeClr val="bg1"/>
                </a:solidFill>
              </a:rPr>
              <a:t>рабіць</a:t>
            </a:r>
            <a:r>
              <a:rPr lang="ru-RU" sz="3200" dirty="0" smtClean="0">
                <a:solidFill>
                  <a:schemeClr val="bg1"/>
                </a:solidFill>
              </a:rPr>
              <a:t>) </a:t>
            </a:r>
            <a:r>
              <a:rPr lang="ru-RU" sz="3200" dirty="0" err="1" smtClean="0">
                <a:solidFill>
                  <a:schemeClr val="bg1"/>
                </a:solidFill>
              </a:rPr>
              <a:t>рамонт</a:t>
            </a:r>
            <a:r>
              <a:rPr lang="ru-RU" sz="3200" dirty="0" smtClean="0">
                <a:solidFill>
                  <a:schemeClr val="bg1"/>
                </a:solidFill>
              </a:rPr>
              <a:t>, 3) про</a:t>
            </a:r>
            <a:r>
              <a:rPr lang="be-BY" sz="3200" dirty="0" smtClean="0">
                <a:solidFill>
                  <a:schemeClr val="bg1"/>
                </a:solidFill>
              </a:rPr>
              <a:t>и</a:t>
            </a:r>
            <a:r>
              <a:rPr lang="ru-RU" sz="3200" dirty="0" err="1" smtClean="0">
                <a:solidFill>
                  <a:schemeClr val="bg1"/>
                </a:solidFill>
              </a:rPr>
              <a:t>звод</a:t>
            </a:r>
            <a:r>
              <a:rPr lang="be-BY" sz="3200" dirty="0" smtClean="0">
                <a:solidFill>
                  <a:schemeClr val="bg1"/>
                </a:solidFill>
              </a:rPr>
              <a:t>и</a:t>
            </a:r>
            <a:r>
              <a:rPr lang="ru-RU" sz="3200" dirty="0" err="1" smtClean="0">
                <a:solidFill>
                  <a:schemeClr val="bg1"/>
                </a:solidFill>
              </a:rPr>
              <a:t>ть</a:t>
            </a:r>
            <a:r>
              <a:rPr lang="ru-RU" sz="3200" dirty="0" smtClean="0">
                <a:solidFill>
                  <a:schemeClr val="bg1"/>
                </a:solidFill>
              </a:rPr>
              <a:t> переполох </a:t>
            </a:r>
            <a:r>
              <a:rPr lang="be-BY" sz="3200" dirty="0" smtClean="0">
                <a:solidFill>
                  <a:schemeClr val="bg1"/>
                </a:solidFill>
              </a:rPr>
              <a:t>–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выклікаць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перапалох</a:t>
            </a:r>
            <a:r>
              <a:rPr lang="ru-RU" sz="3200" dirty="0" smtClean="0">
                <a:solidFill>
                  <a:schemeClr val="bg1"/>
                </a:solidFill>
              </a:rPr>
              <a:t>, 4) про</a:t>
            </a:r>
            <a:r>
              <a:rPr lang="be-BY" sz="3200" dirty="0" smtClean="0">
                <a:solidFill>
                  <a:schemeClr val="bg1"/>
                </a:solidFill>
              </a:rPr>
              <a:t>и</a:t>
            </a:r>
            <a:r>
              <a:rPr lang="ru-RU" sz="3200" dirty="0" err="1" smtClean="0">
                <a:solidFill>
                  <a:schemeClr val="bg1"/>
                </a:solidFill>
              </a:rPr>
              <a:t>звод</a:t>
            </a:r>
            <a:r>
              <a:rPr lang="be-BY" sz="3200" dirty="0" smtClean="0">
                <a:solidFill>
                  <a:schemeClr val="bg1"/>
                </a:solidFill>
              </a:rPr>
              <a:t>и</a:t>
            </a:r>
            <a:r>
              <a:rPr lang="ru-RU" sz="3200" dirty="0" err="1" smtClean="0">
                <a:solidFill>
                  <a:schemeClr val="bg1"/>
                </a:solidFill>
              </a:rPr>
              <a:t>ть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продукц</a:t>
            </a:r>
            <a:r>
              <a:rPr lang="be-BY" sz="3200" dirty="0" smtClean="0">
                <a:solidFill>
                  <a:schemeClr val="bg1"/>
                </a:solidFill>
              </a:rPr>
              <a:t>и</a:t>
            </a:r>
            <a:r>
              <a:rPr lang="ru-RU" sz="3200" dirty="0" err="1" smtClean="0">
                <a:solidFill>
                  <a:schemeClr val="bg1"/>
                </a:solidFill>
              </a:rPr>
              <a:t>ю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be-BY" sz="3200" dirty="0" smtClean="0">
                <a:solidFill>
                  <a:schemeClr val="bg1"/>
                </a:solidFill>
              </a:rPr>
              <a:t>–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вырабляць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прадукцыю</a:t>
            </a:r>
            <a:r>
              <a:rPr lang="ru-RU" sz="3200" dirty="0" smtClean="0">
                <a:solidFill>
                  <a:schemeClr val="bg1"/>
                </a:solidFill>
              </a:rPr>
              <a:t>, 5) производить в лейтенанты – </a:t>
            </a:r>
            <a:r>
              <a:rPr lang="ru-RU" sz="3200" dirty="0" err="1" smtClean="0">
                <a:solidFill>
                  <a:schemeClr val="bg1"/>
                </a:solidFill>
              </a:rPr>
              <a:t>узводзіць</a:t>
            </a:r>
            <a:r>
              <a:rPr lang="ru-RU" sz="3200" dirty="0" smtClean="0">
                <a:solidFill>
                  <a:schemeClr val="bg1"/>
                </a:solidFill>
              </a:rPr>
              <a:t> у </a:t>
            </a:r>
            <a:r>
              <a:rPr lang="ru-RU" sz="3200" dirty="0" err="1" smtClean="0">
                <a:solidFill>
                  <a:schemeClr val="bg1"/>
                </a:solidFill>
              </a:rPr>
              <a:t>чын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лейтэнанта</a:t>
            </a:r>
            <a:r>
              <a:rPr lang="ru-RU" sz="3200" dirty="0" smtClean="0">
                <a:solidFill>
                  <a:schemeClr val="bg1"/>
                </a:solidFill>
              </a:rPr>
              <a:t> (</a:t>
            </a:r>
            <a:r>
              <a:rPr lang="ru-RU" sz="3200" dirty="0" err="1" smtClean="0">
                <a:solidFill>
                  <a:schemeClr val="bg1"/>
                </a:solidFill>
              </a:rPr>
              <a:t>надаваць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чын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лейтэнанта</a:t>
            </a:r>
            <a:r>
              <a:rPr lang="ru-RU" sz="3200" dirty="0" smtClean="0">
                <a:solidFill>
                  <a:schemeClr val="bg1"/>
                </a:solidFill>
              </a:rPr>
              <a:t>).</a:t>
            </a:r>
          </a:p>
          <a:p>
            <a:pPr indent="534988" algn="just"/>
            <a:r>
              <a:rPr lang="ru-RU" sz="3200" b="1" dirty="0" err="1" smtClean="0">
                <a:solidFill>
                  <a:schemeClr val="bg1"/>
                </a:solidFill>
              </a:rPr>
              <a:t>Каментарый</a:t>
            </a:r>
            <a:r>
              <a:rPr lang="be-BY" sz="3200" b="1" dirty="0" smtClean="0">
                <a:solidFill>
                  <a:schemeClr val="bg1"/>
                </a:solidFill>
              </a:rPr>
              <a:t>: </a:t>
            </a:r>
            <a:r>
              <a:rPr lang="ru-RU" sz="3200" dirty="0" err="1" smtClean="0">
                <a:solidFill>
                  <a:schemeClr val="bg1"/>
                </a:solidFill>
              </a:rPr>
              <a:t>Пры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перакладзе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неабходна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ўлічваць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адпаведнасць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спалучальнасных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магчымасцей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слоў</a:t>
            </a:r>
            <a:r>
              <a:rPr lang="ru-RU" sz="3200" dirty="0" smtClean="0">
                <a:solidFill>
                  <a:schemeClr val="bg1"/>
                </a:solidFill>
              </a:rPr>
              <a:t> у </a:t>
            </a:r>
            <a:r>
              <a:rPr lang="ru-RU" sz="3200" dirty="0" err="1" smtClean="0">
                <a:solidFill>
                  <a:schemeClr val="bg1"/>
                </a:solidFill>
              </a:rPr>
              <a:t>словазлучэнні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і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лексіка-семантычную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разнастайнасць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адпаведных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дзеясловаў</a:t>
            </a: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kumimoji="0" lang="be-BY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Z:\newtek\_backgrounds_1.02\Ryan\Power Point Templates2\School Presentation_not_done\Elements\apple_rotatin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4357694"/>
            <a:ext cx="27860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7929618" cy="6143668"/>
          </a:xfrm>
        </p:spPr>
        <p:txBody>
          <a:bodyPr/>
          <a:lstStyle/>
          <a:p>
            <a:pPr algn="ctr"/>
            <a:r>
              <a:rPr lang="be-BY" sz="3600" cap="none" dirty="0" smtClean="0">
                <a:solidFill>
                  <a:srgbClr val="FFFF00"/>
                </a:solidFill>
              </a:rPr>
              <a:t>Заданне 15.</a:t>
            </a:r>
            <a:r>
              <a:rPr lang="be-BY" sz="2800" cap="none" dirty="0" smtClean="0"/>
              <a:t/>
            </a:r>
            <a:br>
              <a:rPr lang="be-BY" sz="2800" cap="none" dirty="0" smtClean="0"/>
            </a:br>
            <a:r>
              <a:rPr lang="be-BY" sz="2800" cap="none" dirty="0" smtClean="0"/>
              <a:t/>
            </a:r>
            <a:br>
              <a:rPr lang="be-BY" sz="2800" cap="none" dirty="0" smtClean="0"/>
            </a:br>
            <a:r>
              <a:rPr lang="be-BY" sz="3200" dirty="0" smtClean="0"/>
              <a:t>Запішыце па-беларуску</a:t>
            </a:r>
            <a:r>
              <a:rPr lang="ru-RU" sz="3200" dirty="0" smtClean="0"/>
              <a:t>.</a:t>
            </a:r>
            <a:br>
              <a:rPr lang="ru-RU" sz="3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be-BY" sz="2800" b="0" cap="none" dirty="0" smtClean="0"/>
              <a:t/>
            </a:r>
            <a:br>
              <a:rPr lang="be-BY" sz="2800" b="0" cap="none" dirty="0" smtClean="0"/>
            </a:br>
            <a:r>
              <a:rPr lang="be-BY" sz="2800" cap="none" dirty="0" smtClean="0"/>
              <a:t>Максімальная колькасць балаў </a:t>
            </a:r>
            <a:r>
              <a:rPr lang="be-BY" sz="2800" dirty="0" smtClean="0"/>
              <a:t>– 3.</a:t>
            </a:r>
            <a:br>
              <a:rPr lang="be-BY" sz="2800" dirty="0" smtClean="0"/>
            </a:br>
            <a:endParaRPr lang="ru-RU" sz="28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428596" y="252970"/>
            <a:ext cx="8215369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3200" dirty="0" smtClean="0">
                <a:solidFill>
                  <a:schemeClr val="bg1"/>
                </a:solidFill>
              </a:rPr>
              <a:t>Исследование процесса речи - ___________________________________.</a:t>
            </a:r>
          </a:p>
          <a:p>
            <a:pPr lvl="0"/>
            <a:r>
              <a:rPr lang="ru-RU" sz="3200" dirty="0" smtClean="0">
                <a:solidFill>
                  <a:schemeClr val="bg1"/>
                </a:solidFill>
              </a:rPr>
              <a:t>Пламенная речь - ___________________________________.</a:t>
            </a:r>
          </a:p>
          <a:p>
            <a:pPr lvl="0"/>
            <a:r>
              <a:rPr lang="ru-RU" sz="3200" dirty="0" smtClean="0">
                <a:solidFill>
                  <a:schemeClr val="bg1"/>
                </a:solidFill>
              </a:rPr>
              <a:t>Завел речь о…- ___________________________________.</a:t>
            </a:r>
          </a:p>
          <a:p>
            <a:pPr lvl="0"/>
            <a:r>
              <a:rPr lang="ru-RU" sz="3200" dirty="0" smtClean="0">
                <a:solidFill>
                  <a:schemeClr val="bg1"/>
                </a:solidFill>
              </a:rPr>
              <a:t>У парня непонятная речь - ___________________________________.</a:t>
            </a:r>
          </a:p>
          <a:p>
            <a:pPr lvl="0"/>
            <a:r>
              <a:rPr lang="ru-RU" sz="3200" dirty="0" smtClean="0">
                <a:solidFill>
                  <a:schemeClr val="bg1"/>
                </a:solidFill>
              </a:rPr>
              <a:t>Об этом не было и речи - ___________________________________.</a:t>
            </a:r>
          </a:p>
          <a:p>
            <a:pPr lvl="0"/>
            <a:r>
              <a:rPr lang="ru-RU" sz="3200" dirty="0" smtClean="0">
                <a:solidFill>
                  <a:schemeClr val="bg1"/>
                </a:solidFill>
              </a:rPr>
              <a:t>Прямая (косвенная) речь - ___________________________________.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57159" y="284877"/>
            <a:ext cx="8358245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ru-RU" sz="3200" dirty="0" smtClean="0">
                <a:solidFill>
                  <a:schemeClr val="bg1"/>
                </a:solidFill>
              </a:rPr>
              <a:t>Исследование процесса речи – </a:t>
            </a:r>
            <a:r>
              <a:rPr lang="ru-RU" sz="3200" dirty="0" err="1" smtClean="0">
                <a:solidFill>
                  <a:schemeClr val="bg1"/>
                </a:solidFill>
              </a:rPr>
              <a:t>даследаванне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працэсу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маўлення</a:t>
            </a:r>
            <a:r>
              <a:rPr lang="ru-RU" sz="3200" dirty="0" smtClean="0">
                <a:solidFill>
                  <a:schemeClr val="bg1"/>
                </a:solidFill>
              </a:rPr>
              <a:t>.</a:t>
            </a:r>
          </a:p>
          <a:p>
            <a:pPr lvl="0" algn="just"/>
            <a:r>
              <a:rPr lang="ru-RU" sz="3200" dirty="0" smtClean="0">
                <a:solidFill>
                  <a:schemeClr val="bg1"/>
                </a:solidFill>
              </a:rPr>
              <a:t>Пламенная речь – </a:t>
            </a:r>
            <a:r>
              <a:rPr lang="ru-RU" sz="3200" dirty="0" err="1" smtClean="0">
                <a:solidFill>
                  <a:schemeClr val="bg1"/>
                </a:solidFill>
              </a:rPr>
              <a:t>палымянае</a:t>
            </a:r>
            <a:r>
              <a:rPr lang="ru-RU" sz="3200" dirty="0" smtClean="0">
                <a:solidFill>
                  <a:schemeClr val="bg1"/>
                </a:solidFill>
              </a:rPr>
              <a:t> слова (</a:t>
            </a:r>
            <a:r>
              <a:rPr lang="ru-RU" sz="3200" dirty="0" err="1" smtClean="0">
                <a:solidFill>
                  <a:schemeClr val="bg1"/>
                </a:solidFill>
              </a:rPr>
              <a:t>прамова</a:t>
            </a:r>
            <a:r>
              <a:rPr lang="ru-RU" sz="3200" dirty="0" smtClean="0">
                <a:solidFill>
                  <a:schemeClr val="bg1"/>
                </a:solidFill>
              </a:rPr>
              <a:t>).</a:t>
            </a:r>
          </a:p>
          <a:p>
            <a:pPr lvl="0" algn="just"/>
            <a:r>
              <a:rPr lang="ru-RU" sz="3200" dirty="0" smtClean="0">
                <a:solidFill>
                  <a:schemeClr val="bg1"/>
                </a:solidFill>
              </a:rPr>
              <a:t>Завел речь о… - </a:t>
            </a:r>
            <a:r>
              <a:rPr lang="ru-RU" sz="3200" dirty="0" err="1" smtClean="0">
                <a:solidFill>
                  <a:schemeClr val="bg1"/>
                </a:solidFill>
              </a:rPr>
              <a:t>пачаў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размову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пра</a:t>
            </a:r>
            <a:r>
              <a:rPr lang="ru-RU" sz="3200" dirty="0" smtClean="0">
                <a:solidFill>
                  <a:schemeClr val="bg1"/>
                </a:solidFill>
              </a:rPr>
              <a:t>….</a:t>
            </a:r>
          </a:p>
          <a:p>
            <a:pPr lvl="0" algn="just"/>
            <a:r>
              <a:rPr lang="ru-RU" sz="3200" dirty="0" smtClean="0">
                <a:solidFill>
                  <a:schemeClr val="bg1"/>
                </a:solidFill>
              </a:rPr>
              <a:t>У парня непонятная речь – у хлопца </a:t>
            </a:r>
            <a:r>
              <a:rPr lang="ru-RU" sz="3200" dirty="0" err="1" smtClean="0">
                <a:solidFill>
                  <a:schemeClr val="bg1"/>
                </a:solidFill>
              </a:rPr>
              <a:t>невыразнае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вымаўленне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rgbClr val="FFFF00"/>
                </a:solidFill>
              </a:rPr>
              <a:t>(</a:t>
            </a:r>
            <a:r>
              <a:rPr lang="ru-RU" sz="3200" dirty="0" err="1" smtClean="0">
                <a:solidFill>
                  <a:srgbClr val="FFFF00"/>
                </a:solidFill>
              </a:rPr>
              <a:t>незразумелае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</a:rPr>
              <a:t>мащленне</a:t>
            </a:r>
            <a:r>
              <a:rPr lang="ru-RU" sz="3200" dirty="0" smtClean="0">
                <a:solidFill>
                  <a:srgbClr val="FFFF00"/>
                </a:solidFill>
              </a:rPr>
              <a:t>).</a:t>
            </a:r>
          </a:p>
          <a:p>
            <a:pPr lvl="0" algn="just"/>
            <a:r>
              <a:rPr lang="ru-RU" sz="3200" dirty="0" smtClean="0">
                <a:solidFill>
                  <a:schemeClr val="bg1"/>
                </a:solidFill>
              </a:rPr>
              <a:t>Об этом не было и речи – </a:t>
            </a:r>
            <a:r>
              <a:rPr lang="ru-RU" sz="3200" dirty="0" err="1" smtClean="0">
                <a:solidFill>
                  <a:schemeClr val="bg1"/>
                </a:solidFill>
              </a:rPr>
              <a:t>пра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гэта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і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гаворкі</a:t>
            </a:r>
            <a:r>
              <a:rPr lang="ru-RU" sz="3200" dirty="0" smtClean="0">
                <a:solidFill>
                  <a:schemeClr val="bg1"/>
                </a:solidFill>
              </a:rPr>
              <a:t> не было.</a:t>
            </a:r>
          </a:p>
          <a:p>
            <a:pPr lvl="0" algn="just"/>
            <a:r>
              <a:rPr lang="ru-RU" sz="3200" dirty="0" smtClean="0">
                <a:solidFill>
                  <a:schemeClr val="bg1"/>
                </a:solidFill>
              </a:rPr>
              <a:t>Прямая (косвенная) речь – простая (</a:t>
            </a:r>
            <a:r>
              <a:rPr lang="ru-RU" sz="3200" dirty="0" err="1" smtClean="0">
                <a:solidFill>
                  <a:schemeClr val="bg1"/>
                </a:solidFill>
              </a:rPr>
              <a:t>ускосная</a:t>
            </a:r>
            <a:r>
              <a:rPr lang="ru-RU" sz="3200" dirty="0" smtClean="0">
                <a:solidFill>
                  <a:schemeClr val="bg1"/>
                </a:solidFill>
              </a:rPr>
              <a:t>) </a:t>
            </a:r>
            <a:r>
              <a:rPr lang="ru-RU" sz="3200" dirty="0" err="1" smtClean="0">
                <a:solidFill>
                  <a:schemeClr val="bg1"/>
                </a:solidFill>
              </a:rPr>
              <a:t>мова</a:t>
            </a:r>
            <a:endParaRPr lang="ru-RU" sz="3200" dirty="0" smtClean="0">
              <a:solidFill>
                <a:schemeClr val="bg1"/>
              </a:solidFill>
            </a:endParaRPr>
          </a:p>
          <a:p>
            <a:pPr algn="just"/>
            <a:endParaRPr kumimoji="0" lang="be-BY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Z:\newtek\_backgrounds_1.02\Ryan\Power Point Templates2\School Presentation_not_done\Elements\apple_rotatin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4357694"/>
            <a:ext cx="27860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7929618" cy="6143668"/>
          </a:xfrm>
        </p:spPr>
        <p:txBody>
          <a:bodyPr/>
          <a:lstStyle/>
          <a:p>
            <a:pPr algn="ctr"/>
            <a:r>
              <a:rPr lang="be-BY" sz="3600" cap="none" dirty="0" smtClean="0">
                <a:solidFill>
                  <a:srgbClr val="FFFF00"/>
                </a:solidFill>
              </a:rPr>
              <a:t>Заданне 16.</a:t>
            </a:r>
            <a:r>
              <a:rPr lang="be-BY" sz="2800" cap="none" dirty="0" smtClean="0"/>
              <a:t/>
            </a:r>
            <a:br>
              <a:rPr lang="be-BY" sz="2800" cap="none" dirty="0" smtClean="0"/>
            </a:br>
            <a:r>
              <a:rPr lang="be-BY" sz="2800" cap="none" dirty="0" smtClean="0"/>
              <a:t/>
            </a:r>
            <a:br>
              <a:rPr lang="be-BY" sz="2800" cap="none" dirty="0" smtClean="0"/>
            </a:br>
            <a:r>
              <a:rPr lang="be-BY" sz="3200" dirty="0" smtClean="0"/>
              <a:t>Прачытайце сказы. Запішыце: 1) якія адносіны звязваюць паміж сабой іх простыя часткі; 2) чым выражаюцца гэтыя адносіны ў вусным маўленні; 3) што дапамагае выразіць гэтыя адносіны ў пісьмовым маўленні?</a:t>
            </a:r>
            <a:r>
              <a:rPr lang="ru-RU" sz="3200" dirty="0" smtClean="0"/>
              <a:t>.</a:t>
            </a:r>
            <a:br>
              <a:rPr lang="ru-RU" sz="3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be-BY" sz="2800" cap="none" dirty="0" smtClean="0"/>
              <a:t>Максімальная колькасць балаў </a:t>
            </a:r>
            <a:r>
              <a:rPr lang="be-BY" sz="2800" dirty="0" smtClean="0"/>
              <a:t>– 3.</a:t>
            </a:r>
            <a:br>
              <a:rPr lang="be-BY" sz="2800" dirty="0" smtClean="0"/>
            </a:br>
            <a:endParaRPr lang="ru-RU" sz="28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428597" y="1357298"/>
            <a:ext cx="821536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be-BY" sz="4000" b="1" dirty="0" smtClean="0">
                <a:solidFill>
                  <a:schemeClr val="bg1"/>
                </a:solidFill>
              </a:rPr>
              <a:t>У жніўні школа не працуе: дзеці на канікулах.</a:t>
            </a:r>
            <a:endParaRPr lang="ru-RU" sz="4000" b="1" dirty="0" smtClean="0">
              <a:solidFill>
                <a:schemeClr val="bg1"/>
              </a:solidFill>
            </a:endParaRPr>
          </a:p>
          <a:p>
            <a:pPr lvl="0"/>
            <a:r>
              <a:rPr lang="be-BY" sz="4000" b="1" dirty="0" smtClean="0">
                <a:solidFill>
                  <a:schemeClr val="bg1"/>
                </a:solidFill>
              </a:rPr>
              <a:t>Дзеці на канікулах – у жніўні школа не працуе.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57159" y="214290"/>
            <a:ext cx="8358245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be-BY" sz="3200" dirty="0" smtClean="0">
                <a:solidFill>
                  <a:schemeClr val="bg1"/>
                </a:solidFill>
              </a:rPr>
              <a:t>У жніўні школа не працуе: дзеці на канікулах.</a:t>
            </a:r>
            <a:endParaRPr lang="ru-RU" sz="3200" dirty="0" smtClean="0">
              <a:solidFill>
                <a:schemeClr val="bg1"/>
              </a:solidFill>
            </a:endParaRPr>
          </a:p>
          <a:p>
            <a:pPr algn="just"/>
            <a:r>
              <a:rPr lang="be-BY" sz="3200" dirty="0" smtClean="0">
                <a:solidFill>
                  <a:schemeClr val="bg1"/>
                </a:solidFill>
              </a:rPr>
              <a:t>Дзеці на канікулах – у жніўні школа не працуе.</a:t>
            </a:r>
            <a:endParaRPr lang="ru-RU" sz="3200" dirty="0" smtClean="0">
              <a:solidFill>
                <a:schemeClr val="bg1"/>
              </a:solidFill>
            </a:endParaRPr>
          </a:p>
          <a:p>
            <a:pPr lvl="0" indent="361950" algn="just"/>
            <a:r>
              <a:rPr lang="be-BY" sz="2200" dirty="0" smtClean="0">
                <a:solidFill>
                  <a:schemeClr val="bg1"/>
                </a:solidFill>
              </a:rPr>
              <a:t>У абодвух выпадках простыя сказы звязаны прычынна-выніковымі адносінамі. Але ў першым сказе спачатку канстатуецца падзея, а потым называецца яе прычына (школа не працуе, таму што...). у другім сказе спачатку называецца прычына, а потым указваецца на яе вынік (калі дзеці на канікулах,то..).</a:t>
            </a:r>
            <a:endParaRPr lang="ru-RU" sz="2200" dirty="0" smtClean="0">
              <a:solidFill>
                <a:schemeClr val="bg1"/>
              </a:solidFill>
            </a:endParaRPr>
          </a:p>
          <a:p>
            <a:pPr lvl="0" indent="361950" algn="just"/>
            <a:r>
              <a:rPr lang="be-BY" sz="2200" dirty="0" smtClean="0">
                <a:solidFill>
                  <a:schemeClr val="bg1"/>
                </a:solidFill>
              </a:rPr>
              <a:t>У вусным маўленні гэты розны змест можа выражацца а) розным парадкам слоў і б) асаблівасцямі інтанацыі (у першым выказванні яна паслядоўна паніжаецца да канца фразы, а ў другім спачатку павышаецца, а потым захоўваецца прыкладна на адным узроўні).</a:t>
            </a:r>
            <a:endParaRPr lang="ru-RU" sz="2200" dirty="0" smtClean="0">
              <a:solidFill>
                <a:schemeClr val="bg1"/>
              </a:solidFill>
            </a:endParaRPr>
          </a:p>
          <a:p>
            <a:pPr lvl="0" algn="just"/>
            <a:r>
              <a:rPr lang="be-BY" sz="2200" dirty="0" smtClean="0">
                <a:solidFill>
                  <a:schemeClr val="bg1"/>
                </a:solidFill>
              </a:rPr>
              <a:t>У пісьмовым маўленні розны змест выражае: а) парадак слоў і б) розныя знакі прыпынку – двукроп’е і працяжнік.</a:t>
            </a:r>
            <a:endParaRPr kumimoji="0" lang="be-BY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Z:\newtek\_backgrounds_1.02\Ryan\Power Point Templates2\School Presentation_not_done\Elements\apple_rotatin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4357694"/>
            <a:ext cx="27860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7929618" cy="6143668"/>
          </a:xfrm>
        </p:spPr>
        <p:txBody>
          <a:bodyPr/>
          <a:lstStyle/>
          <a:p>
            <a:pPr algn="ctr"/>
            <a:r>
              <a:rPr lang="be-BY" sz="3600" cap="none" dirty="0" smtClean="0">
                <a:solidFill>
                  <a:srgbClr val="FFFF00"/>
                </a:solidFill>
              </a:rPr>
              <a:t>Заданне 17.</a:t>
            </a:r>
            <a:r>
              <a:rPr lang="be-BY" sz="2800" cap="none" dirty="0" smtClean="0"/>
              <a:t/>
            </a:r>
            <a:br>
              <a:rPr lang="be-BY" sz="2800" cap="none" dirty="0" smtClean="0"/>
            </a:br>
            <a:r>
              <a:rPr lang="be-BY" sz="2800" cap="none" dirty="0" smtClean="0"/>
              <a:t/>
            </a:r>
            <a:br>
              <a:rPr lang="be-BY" sz="2800" cap="none" dirty="0" smtClean="0"/>
            </a:br>
            <a:r>
              <a:rPr lang="be-BY" sz="3200" dirty="0" smtClean="0"/>
              <a:t>Укажыце катэгарыяльнае значэнне (часцінамоўная прыналежнасць) і граматычныя асаблівасці слова адзін у наступных сказах</a:t>
            </a:r>
            <a:r>
              <a:rPr lang="ru-RU" sz="3200" dirty="0" smtClean="0"/>
              <a:t>.</a:t>
            </a:r>
            <a:br>
              <a:rPr lang="ru-RU" sz="3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be-BY" sz="2800" cap="none" dirty="0" smtClean="0"/>
              <a:t>Максімальная колькасць балаў </a:t>
            </a:r>
            <a:r>
              <a:rPr lang="be-BY" sz="2800" dirty="0" smtClean="0"/>
              <a:t>– 4.</a:t>
            </a:r>
            <a:br>
              <a:rPr lang="be-BY" sz="2800" dirty="0" smtClean="0"/>
            </a:br>
            <a:endParaRPr lang="ru-RU" sz="28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428596" y="285728"/>
            <a:ext cx="8215369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ts val="3600"/>
              </a:lnSpc>
            </a:pPr>
            <a:r>
              <a:rPr lang="be-BY" sz="3200" dirty="0" smtClean="0">
                <a:solidFill>
                  <a:schemeClr val="bg1"/>
                </a:solidFill>
              </a:rPr>
              <a:t>Пастухі, </a:t>
            </a:r>
            <a:r>
              <a:rPr lang="be-BY" sz="3200" i="1" u="sng" dirty="0" smtClean="0">
                <a:solidFill>
                  <a:schemeClr val="bg1"/>
                </a:solidFill>
              </a:rPr>
              <a:t>адзін </a:t>
            </a:r>
            <a:r>
              <a:rPr lang="be-BY" sz="3200" dirty="0" smtClean="0">
                <a:solidFill>
                  <a:schemeClr val="bg1"/>
                </a:solidFill>
              </a:rPr>
              <a:t>ужо ў немаладых гадах, марудлівы і паважны, другі намнога маладзейшы, порсткі і рухавы, няспешна пасоўваючыся за чарадой, то сыдуцца разам, то зноў разыдуцца ў бакі</a:t>
            </a:r>
            <a:endParaRPr lang="ru-RU" sz="3200" dirty="0" smtClean="0">
              <a:solidFill>
                <a:schemeClr val="bg1"/>
              </a:solidFill>
            </a:endParaRPr>
          </a:p>
          <a:p>
            <a:pPr algn="just">
              <a:lnSpc>
                <a:spcPts val="3600"/>
              </a:lnSpc>
            </a:pPr>
            <a:r>
              <a:rPr lang="be-BY" sz="3200" dirty="0" smtClean="0">
                <a:solidFill>
                  <a:schemeClr val="bg1"/>
                </a:solidFill>
              </a:rPr>
              <a:t>   Хлопцы, якія стаялі каля дуба, былі </a:t>
            </a:r>
            <a:r>
              <a:rPr lang="be-BY" sz="3200" i="1" u="sng" dirty="0" smtClean="0">
                <a:solidFill>
                  <a:schemeClr val="bg1"/>
                </a:solidFill>
              </a:rPr>
              <a:t>адных </a:t>
            </a:r>
            <a:r>
              <a:rPr lang="be-BY" sz="3200" dirty="0" smtClean="0">
                <a:solidFill>
                  <a:schemeClr val="bg1"/>
                </a:solidFill>
              </a:rPr>
              <a:t>гадоў з намі.</a:t>
            </a:r>
            <a:endParaRPr lang="ru-RU" sz="3200" dirty="0" smtClean="0">
              <a:solidFill>
                <a:schemeClr val="bg1"/>
              </a:solidFill>
            </a:endParaRPr>
          </a:p>
          <a:p>
            <a:pPr algn="just">
              <a:lnSpc>
                <a:spcPts val="3600"/>
              </a:lnSpc>
            </a:pPr>
            <a:r>
              <a:rPr lang="be-BY" sz="3200" dirty="0" smtClean="0">
                <a:solidFill>
                  <a:schemeClr val="bg1"/>
                </a:solidFill>
              </a:rPr>
              <a:t>   Паэзія валодае </a:t>
            </a:r>
            <a:r>
              <a:rPr lang="be-BY" sz="3200" i="1" u="sng" dirty="0" smtClean="0">
                <a:solidFill>
                  <a:schemeClr val="bg1"/>
                </a:solidFill>
              </a:rPr>
              <a:t>адной</a:t>
            </a:r>
            <a:r>
              <a:rPr lang="be-BY" sz="3200" dirty="0" smtClean="0">
                <a:solidFill>
                  <a:schemeClr val="bg1"/>
                </a:solidFill>
              </a:rPr>
              <a:t> дзіўнай уласцівасцю: яна вяртае слову першапачатковую свежасць.</a:t>
            </a:r>
            <a:endParaRPr lang="ru-RU" sz="3200" dirty="0" smtClean="0">
              <a:solidFill>
                <a:schemeClr val="bg1"/>
              </a:solidFill>
            </a:endParaRPr>
          </a:p>
          <a:p>
            <a:pPr algn="just">
              <a:lnSpc>
                <a:spcPts val="3600"/>
              </a:lnSpc>
            </a:pPr>
            <a:r>
              <a:rPr lang="be-BY" sz="3200" dirty="0" smtClean="0">
                <a:solidFill>
                  <a:schemeClr val="bg1"/>
                </a:solidFill>
              </a:rPr>
              <a:t>   </a:t>
            </a:r>
            <a:r>
              <a:rPr lang="be-BY" sz="3200" i="1" u="sng" dirty="0" smtClean="0">
                <a:solidFill>
                  <a:schemeClr val="bg1"/>
                </a:solidFill>
              </a:rPr>
              <a:t>Адны</a:t>
            </a:r>
            <a:r>
              <a:rPr lang="be-BY" sz="3200" dirty="0" smtClean="0">
                <a:solidFill>
                  <a:schemeClr val="bg1"/>
                </a:solidFill>
              </a:rPr>
              <a:t> зоркі ўзрадаваліся першаму марозу, бо свяцілі ярчэй, чым у цёплыя летнія ночы.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57159" y="284877"/>
            <a:ext cx="8358245" cy="642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ts val="2600"/>
              </a:lnSpc>
            </a:pPr>
            <a:r>
              <a:rPr lang="be-BY" sz="2300" dirty="0" smtClean="0">
                <a:solidFill>
                  <a:schemeClr val="bg1"/>
                </a:solidFill>
              </a:rPr>
              <a:t>Пастухі, </a:t>
            </a:r>
            <a:r>
              <a:rPr lang="be-BY" sz="2300" i="1" u="sng" dirty="0" smtClean="0">
                <a:solidFill>
                  <a:schemeClr val="bg1"/>
                </a:solidFill>
              </a:rPr>
              <a:t>адзін </a:t>
            </a:r>
            <a:r>
              <a:rPr lang="be-BY" sz="2300" dirty="0" smtClean="0">
                <a:solidFill>
                  <a:schemeClr val="bg1"/>
                </a:solidFill>
              </a:rPr>
              <a:t>ужо ў немаладых гадах, марудлівы і паважны, другі намнога маладзейшы, порсткі і рухавы, няспешна пасоўваючыся за чарадой, то сыдуцца разам, то зноў разыдуцца ў бакі. </a:t>
            </a:r>
            <a:r>
              <a:rPr lang="be-BY" sz="2300" i="1" dirty="0" smtClean="0">
                <a:solidFill>
                  <a:schemeClr val="bg1"/>
                </a:solidFill>
              </a:rPr>
              <a:t>– </a:t>
            </a:r>
            <a:r>
              <a:rPr lang="be-BY" sz="2300" b="1" dirty="0" smtClean="0">
                <a:solidFill>
                  <a:schemeClr val="bg1"/>
                </a:solidFill>
              </a:rPr>
              <a:t>Лічэбнік</a:t>
            </a:r>
            <a:r>
              <a:rPr lang="be-BY" sz="2300" i="1" dirty="0" smtClean="0">
                <a:solidFill>
                  <a:schemeClr val="bg1"/>
                </a:solidFill>
              </a:rPr>
              <a:t>: мае значэнне пэўнай колькасці, якое можа быць абазначана </a:t>
            </a:r>
            <a:r>
              <a:rPr lang="be-BY" sz="2300" b="1" u="sng" dirty="0" smtClean="0">
                <a:solidFill>
                  <a:schemeClr val="bg1"/>
                </a:solidFill>
              </a:rPr>
              <a:t>лічбай</a:t>
            </a:r>
            <a:r>
              <a:rPr lang="be-BY" sz="2300" b="1" i="1" dirty="0" smtClean="0">
                <a:solidFill>
                  <a:schemeClr val="bg1"/>
                </a:solidFill>
              </a:rPr>
              <a:t>;</a:t>
            </a:r>
            <a:r>
              <a:rPr lang="be-BY" sz="2300" i="1" dirty="0" smtClean="0">
                <a:solidFill>
                  <a:schemeClr val="bg1"/>
                </a:solidFill>
              </a:rPr>
              <a:t> магчыма замена яго другім членам лічбавага рада (натуральна, што пры гэтым зменіцца лексічнае значэнне слова).</a:t>
            </a:r>
            <a:endParaRPr lang="ru-RU" sz="2300" dirty="0" smtClean="0">
              <a:solidFill>
                <a:schemeClr val="bg1"/>
              </a:solidFill>
            </a:endParaRPr>
          </a:p>
          <a:p>
            <a:pPr algn="just">
              <a:lnSpc>
                <a:spcPts val="2600"/>
              </a:lnSpc>
            </a:pPr>
            <a:r>
              <a:rPr lang="be-BY" sz="2300" dirty="0" smtClean="0">
                <a:solidFill>
                  <a:schemeClr val="bg1"/>
                </a:solidFill>
              </a:rPr>
              <a:t>   Хлопцы, якія стаялі каля дуба, былі </a:t>
            </a:r>
            <a:r>
              <a:rPr lang="be-BY" sz="2300" i="1" u="sng" dirty="0" smtClean="0">
                <a:solidFill>
                  <a:schemeClr val="bg1"/>
                </a:solidFill>
              </a:rPr>
              <a:t>адных </a:t>
            </a:r>
            <a:r>
              <a:rPr lang="be-BY" sz="2300" dirty="0" smtClean="0">
                <a:solidFill>
                  <a:schemeClr val="bg1"/>
                </a:solidFill>
              </a:rPr>
              <a:t>гадоў з намі. – </a:t>
            </a:r>
            <a:r>
              <a:rPr lang="be-BY" sz="2300" b="1" dirty="0" smtClean="0">
                <a:solidFill>
                  <a:schemeClr val="bg1"/>
                </a:solidFill>
              </a:rPr>
              <a:t>Прыметнік:</a:t>
            </a:r>
            <a:r>
              <a:rPr lang="be-BY" sz="2300" dirty="0" smtClean="0">
                <a:solidFill>
                  <a:schemeClr val="bg1"/>
                </a:solidFill>
              </a:rPr>
              <a:t> </a:t>
            </a:r>
            <a:r>
              <a:rPr lang="be-BY" sz="2300" i="1" dirty="0" smtClean="0">
                <a:solidFill>
                  <a:schemeClr val="bg1"/>
                </a:solidFill>
              </a:rPr>
              <a:t>абазначае прымету прадмета, з’яўляецца сінонімам да прыметніка</a:t>
            </a:r>
            <a:r>
              <a:rPr lang="be-BY" sz="2300" dirty="0" smtClean="0">
                <a:solidFill>
                  <a:schemeClr val="bg1"/>
                </a:solidFill>
              </a:rPr>
              <a:t> </a:t>
            </a:r>
            <a:r>
              <a:rPr lang="be-BY" sz="2300" b="1" u="sng" dirty="0" smtClean="0">
                <a:solidFill>
                  <a:schemeClr val="bg1"/>
                </a:solidFill>
              </a:rPr>
              <a:t>аднолькавы</a:t>
            </a:r>
            <a:r>
              <a:rPr lang="be-BY" sz="2300" dirty="0" smtClean="0">
                <a:solidFill>
                  <a:schemeClr val="bg1"/>
                </a:solidFill>
              </a:rPr>
              <a:t>.</a:t>
            </a:r>
            <a:endParaRPr lang="ru-RU" sz="2300" dirty="0" smtClean="0">
              <a:solidFill>
                <a:schemeClr val="bg1"/>
              </a:solidFill>
            </a:endParaRPr>
          </a:p>
          <a:p>
            <a:pPr algn="just">
              <a:lnSpc>
                <a:spcPts val="2600"/>
              </a:lnSpc>
            </a:pPr>
            <a:r>
              <a:rPr lang="be-BY" sz="2300" dirty="0" smtClean="0">
                <a:solidFill>
                  <a:schemeClr val="bg1"/>
                </a:solidFill>
              </a:rPr>
              <a:t>   Паэзія валодае </a:t>
            </a:r>
            <a:r>
              <a:rPr lang="be-BY" sz="2300" i="1" u="sng" dirty="0" smtClean="0">
                <a:solidFill>
                  <a:schemeClr val="bg1"/>
                </a:solidFill>
              </a:rPr>
              <a:t>адной</a:t>
            </a:r>
            <a:r>
              <a:rPr lang="be-BY" sz="2300" dirty="0" smtClean="0">
                <a:solidFill>
                  <a:schemeClr val="bg1"/>
                </a:solidFill>
              </a:rPr>
              <a:t> дзіўнай уласцівасцю: яна вяртае слову першапачатковую свежасць. – </a:t>
            </a:r>
            <a:r>
              <a:rPr lang="be-BY" sz="2300" b="1" dirty="0" smtClean="0">
                <a:solidFill>
                  <a:schemeClr val="bg1"/>
                </a:solidFill>
              </a:rPr>
              <a:t>Займеннік:</a:t>
            </a:r>
            <a:r>
              <a:rPr lang="be-BY" sz="2300" dirty="0" smtClean="0">
                <a:solidFill>
                  <a:schemeClr val="bg1"/>
                </a:solidFill>
              </a:rPr>
              <a:t> </a:t>
            </a:r>
            <a:r>
              <a:rPr lang="be-BY" sz="2300" i="1" dirty="0" smtClean="0">
                <a:solidFill>
                  <a:schemeClr val="bg1"/>
                </a:solidFill>
              </a:rPr>
              <a:t>указвае на няпэўную прымету прадмета, сінонімам да яго выступае няпэўны займеннік</a:t>
            </a:r>
            <a:r>
              <a:rPr lang="be-BY" sz="2300" dirty="0" smtClean="0">
                <a:solidFill>
                  <a:schemeClr val="bg1"/>
                </a:solidFill>
              </a:rPr>
              <a:t> </a:t>
            </a:r>
            <a:r>
              <a:rPr lang="be-BY" sz="2300" b="1" u="sng" dirty="0" smtClean="0">
                <a:solidFill>
                  <a:schemeClr val="bg1"/>
                </a:solidFill>
              </a:rPr>
              <a:t>нейкі</a:t>
            </a:r>
            <a:r>
              <a:rPr lang="be-BY" sz="2300" dirty="0" smtClean="0">
                <a:solidFill>
                  <a:schemeClr val="bg1"/>
                </a:solidFill>
              </a:rPr>
              <a:t>. </a:t>
            </a:r>
            <a:endParaRPr lang="ru-RU" sz="2300" dirty="0" smtClean="0">
              <a:solidFill>
                <a:schemeClr val="bg1"/>
              </a:solidFill>
            </a:endParaRPr>
          </a:p>
          <a:p>
            <a:pPr algn="just">
              <a:lnSpc>
                <a:spcPts val="2600"/>
              </a:lnSpc>
            </a:pPr>
            <a:r>
              <a:rPr lang="be-BY" sz="2300" dirty="0" smtClean="0">
                <a:solidFill>
                  <a:schemeClr val="bg1"/>
                </a:solidFill>
              </a:rPr>
              <a:t>   </a:t>
            </a:r>
            <a:r>
              <a:rPr lang="be-BY" sz="2300" i="1" u="sng" dirty="0" smtClean="0">
                <a:solidFill>
                  <a:schemeClr val="bg1"/>
                </a:solidFill>
              </a:rPr>
              <a:t>Адны</a:t>
            </a:r>
            <a:r>
              <a:rPr lang="be-BY" sz="2300" dirty="0" smtClean="0">
                <a:solidFill>
                  <a:schemeClr val="bg1"/>
                </a:solidFill>
              </a:rPr>
              <a:t> зоркі ўзрадаваліся першаму марозу, бо свяцілі ярчэй, чым у цёплыя летнія ночы. -  </a:t>
            </a:r>
            <a:r>
              <a:rPr lang="be-BY" sz="2300" b="1" dirty="0" smtClean="0">
                <a:solidFill>
                  <a:schemeClr val="bg1"/>
                </a:solidFill>
              </a:rPr>
              <a:t>Часціца</a:t>
            </a:r>
            <a:r>
              <a:rPr lang="be-BY" sz="2300" dirty="0" smtClean="0">
                <a:solidFill>
                  <a:schemeClr val="bg1"/>
                </a:solidFill>
              </a:rPr>
              <a:t>: </a:t>
            </a:r>
            <a:r>
              <a:rPr lang="be-BY" sz="2300" i="1" dirty="0" smtClean="0">
                <a:solidFill>
                  <a:schemeClr val="bg1"/>
                </a:solidFill>
              </a:rPr>
              <a:t>служыць сродкам лагічнага выдзялення слова, перад якім стаіць, магчыма сінанімічная замена абмежавальна-выдзяляльнай часціцай</a:t>
            </a:r>
            <a:r>
              <a:rPr lang="be-BY" sz="2300" dirty="0" smtClean="0">
                <a:solidFill>
                  <a:schemeClr val="bg1"/>
                </a:solidFill>
              </a:rPr>
              <a:t> </a:t>
            </a:r>
            <a:r>
              <a:rPr lang="be-BY" sz="2300" b="1" u="sng" dirty="0" smtClean="0">
                <a:solidFill>
                  <a:schemeClr val="bg1"/>
                </a:solidFill>
              </a:rPr>
              <a:t>толькі</a:t>
            </a:r>
            <a:r>
              <a:rPr lang="be-BY" sz="2300" dirty="0" smtClean="0">
                <a:solidFill>
                  <a:schemeClr val="bg1"/>
                </a:solidFill>
              </a:rPr>
              <a:t>. </a:t>
            </a:r>
            <a:endParaRPr kumimoji="0" lang="be-BY" sz="23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Z:\newtek\_backgrounds_1.02\Ryan\Power Point Templates2\School Presentation_not_done\Elements\apple_rotatin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4357694"/>
            <a:ext cx="27860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0034" y="1500174"/>
            <a:ext cx="7929618" cy="4643470"/>
          </a:xfrm>
        </p:spPr>
        <p:txBody>
          <a:bodyPr/>
          <a:lstStyle/>
          <a:p>
            <a:pPr algn="ctr"/>
            <a:r>
              <a:rPr lang="be-BY" sz="3200" dirty="0" smtClean="0">
                <a:solidFill>
                  <a:srgbClr val="FFFF00"/>
                </a:solidFill>
              </a:rPr>
              <a:t>Заданне 2.</a:t>
            </a:r>
            <a:br>
              <a:rPr lang="be-BY" sz="3200" dirty="0" smtClean="0">
                <a:solidFill>
                  <a:srgbClr val="FFFF00"/>
                </a:solidFill>
              </a:rPr>
            </a:br>
            <a:r>
              <a:rPr lang="be-BY" sz="3200" dirty="0" smtClean="0"/>
              <a:t/>
            </a:r>
            <a:br>
              <a:rPr lang="be-BY" sz="3200" dirty="0" smtClean="0"/>
            </a:br>
            <a:r>
              <a:rPr lang="ru-RU" dirty="0" smtClean="0"/>
              <a:t> </a:t>
            </a:r>
            <a:r>
              <a:rPr lang="ru-RU" cap="none" dirty="0" err="1" smtClean="0"/>
              <a:t>Вызначце</a:t>
            </a:r>
            <a:r>
              <a:rPr lang="ru-RU" cap="none" dirty="0" smtClean="0"/>
              <a:t> </a:t>
            </a:r>
            <a:r>
              <a:rPr lang="ru-RU" cap="none" dirty="0" err="1" smtClean="0"/>
              <a:t>тып</a:t>
            </a:r>
            <a:r>
              <a:rPr lang="ru-RU" cap="none" dirty="0" smtClean="0"/>
              <a:t> </a:t>
            </a:r>
            <a:r>
              <a:rPr lang="ru-RU" cap="none" dirty="0" err="1" smtClean="0"/>
              <a:t>даданай</a:t>
            </a:r>
            <a:r>
              <a:rPr lang="ru-RU" cap="none" dirty="0" smtClean="0"/>
              <a:t> </a:t>
            </a:r>
            <a:r>
              <a:rPr lang="ru-RU" cap="none" dirty="0" err="1" smtClean="0"/>
              <a:t>часткі</a:t>
            </a:r>
            <a:r>
              <a:rPr lang="ru-RU" cap="none" dirty="0" smtClean="0"/>
              <a:t> </a:t>
            </a:r>
            <a:r>
              <a:rPr lang="ru-RU" cap="none" dirty="0" err="1" smtClean="0"/>
              <a:t>ў</a:t>
            </a:r>
            <a:r>
              <a:rPr lang="ru-RU" cap="none" dirty="0" smtClean="0"/>
              <a:t> </a:t>
            </a:r>
            <a:r>
              <a:rPr lang="ru-RU" cap="none" dirty="0" err="1" smtClean="0"/>
              <a:t>наступных</a:t>
            </a:r>
            <a:r>
              <a:rPr lang="ru-RU" cap="none" dirty="0" smtClean="0"/>
              <a:t> сказах</a:t>
            </a:r>
            <a:r>
              <a:rPr lang="ru-RU" dirty="0" smtClean="0"/>
              <a:t>.</a:t>
            </a:r>
            <a:r>
              <a:rPr lang="ru-RU" cap="none" dirty="0" smtClean="0"/>
              <a:t/>
            </a:r>
            <a:br>
              <a:rPr lang="ru-RU" cap="none" dirty="0" smtClean="0"/>
            </a:br>
            <a:r>
              <a:rPr lang="ru-RU" cap="none" dirty="0" smtClean="0"/>
              <a:t/>
            </a:r>
            <a:br>
              <a:rPr lang="ru-RU" cap="none" dirty="0" smtClean="0"/>
            </a:br>
            <a:endParaRPr lang="ru-RU" sz="32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Z:\newtek\_backgrounds_1.02\Ryan\Power Point Templates2\School Presentation_not_done\Elements\apple_rotatin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4357694"/>
            <a:ext cx="27860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7929618" cy="6143668"/>
          </a:xfrm>
        </p:spPr>
        <p:txBody>
          <a:bodyPr/>
          <a:lstStyle/>
          <a:p>
            <a:pPr algn="ctr"/>
            <a:r>
              <a:rPr lang="be-BY" sz="3600" cap="none" dirty="0" smtClean="0">
                <a:solidFill>
                  <a:srgbClr val="FFFF00"/>
                </a:solidFill>
              </a:rPr>
              <a:t>Заданне 18.</a:t>
            </a:r>
            <a:r>
              <a:rPr lang="be-BY" sz="2800" cap="none" dirty="0" smtClean="0"/>
              <a:t/>
            </a:r>
            <a:br>
              <a:rPr lang="be-BY" sz="2800" cap="none" dirty="0" smtClean="0"/>
            </a:br>
            <a:r>
              <a:rPr lang="be-BY" sz="2800" cap="none" dirty="0" smtClean="0"/>
              <a:t/>
            </a:r>
            <a:br>
              <a:rPr lang="be-BY" sz="2800" cap="none" dirty="0" smtClean="0"/>
            </a:br>
            <a:r>
              <a:rPr lang="be-BY" sz="3200" dirty="0" smtClean="0"/>
              <a:t>Графічна абазначце, якімі членамі сказа з’яўляюцца выдзеленыя словы і спалучэнні слоў.</a:t>
            </a:r>
            <a:br>
              <a:rPr lang="be-BY" sz="3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be-BY" sz="2800" cap="none" dirty="0" smtClean="0"/>
              <a:t>Максімальная колькасць балаў </a:t>
            </a:r>
            <a:r>
              <a:rPr lang="be-BY" sz="2800" dirty="0" smtClean="0"/>
              <a:t>– 4.</a:t>
            </a:r>
            <a:br>
              <a:rPr lang="be-BY" sz="2800" dirty="0" smtClean="0"/>
            </a:br>
            <a:endParaRPr lang="ru-RU" sz="28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428596" y="285728"/>
            <a:ext cx="8215369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be-BY" sz="3600" dirty="0" smtClean="0">
                <a:solidFill>
                  <a:schemeClr val="bg1"/>
                </a:solidFill>
              </a:rPr>
              <a:t>а) І здаецца зноўку - еду я дадому </a:t>
            </a:r>
            <a:r>
              <a:rPr lang="be-BY" sz="3600" b="1" dirty="0" smtClean="0">
                <a:solidFill>
                  <a:schemeClr val="bg1"/>
                </a:solidFill>
              </a:rPr>
              <a:t>пераведаць </a:t>
            </a:r>
            <a:r>
              <a:rPr lang="be-BY" sz="3600" dirty="0" smtClean="0">
                <a:solidFill>
                  <a:schemeClr val="bg1"/>
                </a:solidFill>
              </a:rPr>
              <a:t>родных, блізкіх, дарагіх.</a:t>
            </a:r>
            <a:endParaRPr lang="ru-RU" sz="3600" dirty="0" smtClean="0">
              <a:solidFill>
                <a:schemeClr val="bg1"/>
              </a:solidFill>
            </a:endParaRPr>
          </a:p>
          <a:p>
            <a:pPr algn="just"/>
            <a:r>
              <a:rPr lang="be-BY" sz="3600" dirty="0" smtClean="0">
                <a:solidFill>
                  <a:schemeClr val="bg1"/>
                </a:solidFill>
              </a:rPr>
              <a:t>б) Незнаёмы </a:t>
            </a:r>
            <a:r>
              <a:rPr lang="be-BY" sz="3600" b="1" dirty="0" smtClean="0">
                <a:solidFill>
                  <a:schemeClr val="bg1"/>
                </a:solidFill>
              </a:rPr>
              <a:t>даў “дзень добры”.</a:t>
            </a:r>
            <a:endParaRPr lang="ru-RU" sz="3600" dirty="0" smtClean="0">
              <a:solidFill>
                <a:schemeClr val="bg1"/>
              </a:solidFill>
            </a:endParaRPr>
          </a:p>
          <a:p>
            <a:pPr algn="just"/>
            <a:r>
              <a:rPr lang="be-BY" sz="3600" dirty="0" smtClean="0">
                <a:solidFill>
                  <a:schemeClr val="bg1"/>
                </a:solidFill>
              </a:rPr>
              <a:t>в) У беларускай мове літара </a:t>
            </a:r>
            <a:r>
              <a:rPr lang="be-BY" sz="3600" b="1" dirty="0" smtClean="0">
                <a:solidFill>
                  <a:schemeClr val="bg1"/>
                </a:solidFill>
              </a:rPr>
              <a:t>я </a:t>
            </a:r>
            <a:r>
              <a:rPr lang="be-BY" sz="3600" dirty="0" smtClean="0">
                <a:solidFill>
                  <a:schemeClr val="bg1"/>
                </a:solidFill>
              </a:rPr>
              <a:t>пішацца ў першым складзе перад націскам.</a:t>
            </a:r>
            <a:endParaRPr lang="ru-RU" sz="3600" dirty="0" smtClean="0">
              <a:solidFill>
                <a:schemeClr val="bg1"/>
              </a:solidFill>
            </a:endParaRPr>
          </a:p>
          <a:p>
            <a:pPr algn="just"/>
            <a:r>
              <a:rPr lang="be-BY" sz="3600" dirty="0" smtClean="0">
                <a:solidFill>
                  <a:schemeClr val="bg1"/>
                </a:solidFill>
              </a:rPr>
              <a:t>г) Па тэлевізары паказвалі </a:t>
            </a:r>
            <a:r>
              <a:rPr lang="be-BY" sz="3600" b="1" dirty="0" smtClean="0">
                <a:solidFill>
                  <a:schemeClr val="bg1"/>
                </a:solidFill>
              </a:rPr>
              <a:t>“Вечны кліч”.</a:t>
            </a:r>
            <a:endParaRPr lang="ru-RU" sz="3600" dirty="0" smtClean="0">
              <a:solidFill>
                <a:schemeClr val="bg1"/>
              </a:solidFill>
            </a:endParaRPr>
          </a:p>
          <a:p>
            <a:pPr algn="just"/>
            <a:r>
              <a:rPr lang="be-BY" sz="3600" dirty="0" smtClean="0">
                <a:solidFill>
                  <a:schemeClr val="bg1"/>
                </a:solidFill>
              </a:rPr>
              <a:t>д) </a:t>
            </a:r>
            <a:r>
              <a:rPr lang="be-BY" sz="3600" b="1" dirty="0" smtClean="0">
                <a:solidFill>
                  <a:schemeClr val="bg1"/>
                </a:solidFill>
              </a:rPr>
              <a:t>“Што пасееш, тое і пажнеш”</a:t>
            </a:r>
            <a:r>
              <a:rPr lang="be-BY" sz="3600" dirty="0" smtClean="0">
                <a:solidFill>
                  <a:schemeClr val="bg1"/>
                </a:solidFill>
              </a:rPr>
              <a:t>- мудрая прыказка.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57159" y="284877"/>
            <a:ext cx="8358245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be-BY" sz="4000" dirty="0" smtClean="0">
                <a:solidFill>
                  <a:schemeClr val="bg1"/>
                </a:solidFill>
              </a:rPr>
              <a:t>а) </a:t>
            </a:r>
            <a:r>
              <a:rPr lang="be-BY" sz="4000" b="1" dirty="0" smtClean="0">
                <a:solidFill>
                  <a:schemeClr val="bg1"/>
                </a:solidFill>
              </a:rPr>
              <a:t>пераведаць </a:t>
            </a:r>
            <a:r>
              <a:rPr lang="be-BY" sz="4000" dirty="0" smtClean="0">
                <a:solidFill>
                  <a:schemeClr val="bg1"/>
                </a:solidFill>
              </a:rPr>
              <a:t>– акалічнасць мэты</a:t>
            </a:r>
            <a:endParaRPr lang="ru-RU" sz="4000" dirty="0" smtClean="0">
              <a:solidFill>
                <a:schemeClr val="bg1"/>
              </a:solidFill>
            </a:endParaRPr>
          </a:p>
          <a:p>
            <a:pPr algn="just"/>
            <a:r>
              <a:rPr lang="be-BY" sz="4000" dirty="0" smtClean="0">
                <a:solidFill>
                  <a:schemeClr val="bg1"/>
                </a:solidFill>
              </a:rPr>
              <a:t>б) </a:t>
            </a:r>
            <a:r>
              <a:rPr lang="be-BY" sz="4000" b="1" dirty="0" smtClean="0">
                <a:solidFill>
                  <a:schemeClr val="bg1"/>
                </a:solidFill>
              </a:rPr>
              <a:t>даў</a:t>
            </a:r>
            <a:r>
              <a:rPr lang="be-BY" sz="4000" dirty="0" smtClean="0">
                <a:solidFill>
                  <a:schemeClr val="bg1"/>
                </a:solidFill>
              </a:rPr>
              <a:t> </a:t>
            </a:r>
            <a:r>
              <a:rPr lang="be-BY" sz="4000" b="1" dirty="0" smtClean="0">
                <a:solidFill>
                  <a:schemeClr val="bg1"/>
                </a:solidFill>
              </a:rPr>
              <a:t>“дзень добры”- </a:t>
            </a:r>
            <a:r>
              <a:rPr lang="be-BY" sz="4000" dirty="0" smtClean="0">
                <a:solidFill>
                  <a:schemeClr val="bg1"/>
                </a:solidFill>
              </a:rPr>
              <a:t>выказнік</a:t>
            </a:r>
            <a:endParaRPr lang="ru-RU" sz="4000" dirty="0" smtClean="0">
              <a:solidFill>
                <a:schemeClr val="bg1"/>
              </a:solidFill>
            </a:endParaRPr>
          </a:p>
          <a:p>
            <a:pPr algn="just"/>
            <a:r>
              <a:rPr lang="be-BY" sz="4000" dirty="0" smtClean="0">
                <a:solidFill>
                  <a:schemeClr val="bg1"/>
                </a:solidFill>
              </a:rPr>
              <a:t>в)  </a:t>
            </a:r>
            <a:r>
              <a:rPr lang="be-BY" sz="4000" b="1" dirty="0" smtClean="0">
                <a:solidFill>
                  <a:schemeClr val="bg1"/>
                </a:solidFill>
              </a:rPr>
              <a:t>я </a:t>
            </a:r>
            <a:r>
              <a:rPr lang="be-BY" sz="4000" dirty="0" smtClean="0">
                <a:solidFill>
                  <a:schemeClr val="bg1"/>
                </a:solidFill>
              </a:rPr>
              <a:t>– азначэнне-прыдатак</a:t>
            </a:r>
            <a:endParaRPr lang="ru-RU" sz="4000" dirty="0" smtClean="0">
              <a:solidFill>
                <a:schemeClr val="bg1"/>
              </a:solidFill>
            </a:endParaRPr>
          </a:p>
          <a:p>
            <a:pPr algn="just"/>
            <a:r>
              <a:rPr lang="be-BY" sz="4000" dirty="0" smtClean="0">
                <a:solidFill>
                  <a:schemeClr val="bg1"/>
                </a:solidFill>
              </a:rPr>
              <a:t>г) </a:t>
            </a:r>
            <a:r>
              <a:rPr lang="be-BY" sz="4000" b="1" dirty="0" smtClean="0">
                <a:solidFill>
                  <a:schemeClr val="bg1"/>
                </a:solidFill>
              </a:rPr>
              <a:t>“Вечны кліч”- </a:t>
            </a:r>
            <a:r>
              <a:rPr lang="be-BY" sz="4000" dirty="0" smtClean="0">
                <a:solidFill>
                  <a:schemeClr val="bg1"/>
                </a:solidFill>
              </a:rPr>
              <a:t>дапаўненне</a:t>
            </a:r>
            <a:endParaRPr lang="ru-RU" sz="4000" dirty="0" smtClean="0">
              <a:solidFill>
                <a:schemeClr val="bg1"/>
              </a:solidFill>
            </a:endParaRPr>
          </a:p>
          <a:p>
            <a:pPr algn="just"/>
            <a:r>
              <a:rPr lang="be-BY" sz="4000" dirty="0" smtClean="0">
                <a:solidFill>
                  <a:schemeClr val="bg1"/>
                </a:solidFill>
              </a:rPr>
              <a:t>д) </a:t>
            </a:r>
            <a:r>
              <a:rPr lang="be-BY" sz="4000" b="1" dirty="0" smtClean="0">
                <a:solidFill>
                  <a:schemeClr val="bg1"/>
                </a:solidFill>
              </a:rPr>
              <a:t>“Што пасееш, тое і пажнеш”</a:t>
            </a:r>
            <a:r>
              <a:rPr lang="be-BY" sz="4000" dirty="0" smtClean="0">
                <a:solidFill>
                  <a:schemeClr val="bg1"/>
                </a:solidFill>
              </a:rPr>
              <a:t>- дзейнік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Z:\newtek\_backgrounds_1.02\Ryan\Power Point Templates2\School Presentation_not_done\Elements\apple_rotatin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4357694"/>
            <a:ext cx="27860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7929618" cy="6143668"/>
          </a:xfrm>
        </p:spPr>
        <p:txBody>
          <a:bodyPr/>
          <a:lstStyle/>
          <a:p>
            <a:pPr algn="ctr"/>
            <a:r>
              <a:rPr lang="be-BY" sz="3600" cap="none" dirty="0" smtClean="0">
                <a:solidFill>
                  <a:srgbClr val="FFFF00"/>
                </a:solidFill>
              </a:rPr>
              <a:t>Заданне 19.</a:t>
            </a:r>
            <a:r>
              <a:rPr lang="be-BY" sz="2800" cap="none" dirty="0" smtClean="0"/>
              <a:t/>
            </a:r>
            <a:br>
              <a:rPr lang="be-BY" sz="2800" cap="none" dirty="0" smtClean="0"/>
            </a:br>
            <a:r>
              <a:rPr lang="be-BY" sz="2800" cap="none" dirty="0" smtClean="0"/>
              <a:t/>
            </a:r>
            <a:br>
              <a:rPr lang="be-BY" sz="2800" cap="none" dirty="0" smtClean="0"/>
            </a:br>
            <a:r>
              <a:rPr lang="ru-RU" dirty="0" smtClean="0"/>
              <a:t> </a:t>
            </a:r>
            <a:r>
              <a:rPr lang="ru-RU" dirty="0" err="1" smtClean="0"/>
              <a:t>Адрэдагуйце</a:t>
            </a:r>
            <a:r>
              <a:rPr lang="ru-RU" dirty="0" smtClean="0"/>
              <a:t> сказы, </a:t>
            </a:r>
            <a:r>
              <a:rPr lang="ru-RU" dirty="0" err="1" smtClean="0"/>
              <a:t>запішыце</a:t>
            </a:r>
            <a:r>
              <a:rPr lang="ru-RU" dirty="0" smtClean="0"/>
              <a:t>. </a:t>
            </a:r>
            <a:r>
              <a:rPr lang="ru-RU" dirty="0" err="1" smtClean="0"/>
              <a:t>Укажыце</a:t>
            </a:r>
            <a:r>
              <a:rPr lang="ru-RU" dirty="0" smtClean="0"/>
              <a:t> </a:t>
            </a:r>
            <a:r>
              <a:rPr lang="ru-RU" dirty="0" err="1" smtClean="0"/>
              <a:t>прычыны</a:t>
            </a:r>
            <a:r>
              <a:rPr lang="ru-RU" dirty="0" smtClean="0"/>
              <a:t> </a:t>
            </a:r>
            <a:r>
              <a:rPr lang="ru-RU" dirty="0" err="1" smtClean="0"/>
              <a:t>памылак</a:t>
            </a:r>
            <a:r>
              <a:rPr lang="ru-RU" dirty="0" smtClean="0"/>
              <a:t> у </a:t>
            </a:r>
            <a:r>
              <a:rPr lang="ru-RU" dirty="0" err="1" smtClean="0"/>
              <a:t>іх</a:t>
            </a:r>
            <a:r>
              <a:rPr lang="be-BY" dirty="0" smtClean="0"/>
              <a:t>.</a:t>
            </a:r>
            <a:br>
              <a:rPr lang="be-BY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be-BY" sz="2800" cap="none" dirty="0" smtClean="0"/>
              <a:t>Максімальная колькасць балаў </a:t>
            </a:r>
            <a:r>
              <a:rPr lang="be-BY" sz="2800" dirty="0" smtClean="0"/>
              <a:t>– 4.</a:t>
            </a:r>
            <a:br>
              <a:rPr lang="be-BY" sz="2800" dirty="0" smtClean="0"/>
            </a:br>
            <a:endParaRPr lang="ru-RU" sz="28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428596" y="285728"/>
            <a:ext cx="8215369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ts val="3700"/>
              </a:lnSpc>
            </a:pPr>
            <a:r>
              <a:rPr lang="ru-RU" sz="3200" dirty="0" smtClean="0">
                <a:solidFill>
                  <a:schemeClr val="bg1"/>
                </a:solidFill>
              </a:rPr>
              <a:t>1. </a:t>
            </a:r>
            <a:r>
              <a:rPr lang="ru-RU" sz="3200" dirty="0" err="1" smtClean="0">
                <a:solidFill>
                  <a:schemeClr val="bg1"/>
                </a:solidFill>
              </a:rPr>
              <a:t>Угнаенн</a:t>
            </a:r>
            <a:r>
              <a:rPr lang="be-BY" sz="3200" dirty="0" smtClean="0">
                <a:solidFill>
                  <a:schemeClr val="bg1"/>
                </a:solidFill>
              </a:rPr>
              <a:t>е</a:t>
            </a:r>
            <a:r>
              <a:rPr lang="ru-RU" sz="3200" dirty="0" smtClean="0">
                <a:solidFill>
                  <a:schemeClr val="bg1"/>
                </a:solidFill>
              </a:rPr>
              <a:t> на поле </a:t>
            </a:r>
            <a:r>
              <a:rPr lang="ru-RU" sz="3200" dirty="0" err="1" smtClean="0">
                <a:solidFill>
                  <a:schemeClr val="bg1"/>
                </a:solidFill>
              </a:rPr>
              <a:t>прывозяць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мужчыны</a:t>
            </a:r>
            <a:r>
              <a:rPr lang="ru-RU" sz="3200" dirty="0" smtClean="0">
                <a:solidFill>
                  <a:schemeClr val="bg1"/>
                </a:solidFill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</a:rPr>
              <a:t>дзе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жанчыны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адразу</a:t>
            </a:r>
            <a:r>
              <a:rPr lang="ru-RU" sz="3200" dirty="0" smtClean="0">
                <a:solidFill>
                  <a:schemeClr val="bg1"/>
                </a:solidFill>
              </a:rPr>
              <a:t> ж </a:t>
            </a:r>
            <a:r>
              <a:rPr lang="ru-RU" sz="3200" dirty="0" err="1" smtClean="0">
                <a:solidFill>
                  <a:schemeClr val="bg1"/>
                </a:solidFill>
              </a:rPr>
              <a:t>іх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раскідаюць</a:t>
            </a:r>
            <a:r>
              <a:rPr lang="ru-RU" sz="3200" dirty="0" smtClean="0">
                <a:solidFill>
                  <a:schemeClr val="bg1"/>
                </a:solidFill>
              </a:rPr>
              <a:t>. </a:t>
            </a:r>
          </a:p>
          <a:p>
            <a:pPr algn="just">
              <a:lnSpc>
                <a:spcPts val="3700"/>
              </a:lnSpc>
            </a:pPr>
            <a:r>
              <a:rPr lang="ru-RU" sz="3200" dirty="0" smtClean="0">
                <a:solidFill>
                  <a:schemeClr val="bg1"/>
                </a:solidFill>
              </a:rPr>
              <a:t>2. </a:t>
            </a:r>
            <a:r>
              <a:rPr lang="ru-RU" sz="3200" dirty="0" err="1" smtClean="0">
                <a:solidFill>
                  <a:schemeClr val="bg1"/>
                </a:solidFill>
              </a:rPr>
              <a:t>Перад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заслонай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з’явіўся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канферанс</a:t>
            </a:r>
            <a:r>
              <a:rPr lang="ru-RU" sz="3200" dirty="0" smtClean="0">
                <a:solidFill>
                  <a:schemeClr val="bg1"/>
                </a:solidFill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</a:rPr>
              <a:t>пастаяў</a:t>
            </a:r>
            <a:r>
              <a:rPr lang="ru-RU" sz="3200" dirty="0" smtClean="0">
                <a:solidFill>
                  <a:schemeClr val="bg1"/>
                </a:solidFill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</a:rPr>
              <a:t>пакуль</a:t>
            </a:r>
            <a:r>
              <a:rPr lang="ru-RU" sz="3200" dirty="0" smtClean="0">
                <a:solidFill>
                  <a:schemeClr val="bg1"/>
                </a:solidFill>
              </a:rPr>
              <a:t> у зале </a:t>
            </a:r>
            <a:r>
              <a:rPr lang="ru-RU" sz="3200" dirty="0" err="1" smtClean="0">
                <a:solidFill>
                  <a:schemeClr val="bg1"/>
                </a:solidFill>
              </a:rPr>
              <a:t>супакоіліся</a:t>
            </a:r>
            <a:r>
              <a:rPr lang="ru-RU" sz="3200" dirty="0" smtClean="0">
                <a:solidFill>
                  <a:schemeClr val="bg1"/>
                </a:solidFill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</a:rPr>
              <a:t>і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аб’явіў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першы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нумар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праграмы</a:t>
            </a:r>
            <a:r>
              <a:rPr lang="ru-RU" sz="3200" dirty="0" smtClean="0">
                <a:solidFill>
                  <a:schemeClr val="bg1"/>
                </a:solidFill>
              </a:rPr>
              <a:t>. </a:t>
            </a:r>
          </a:p>
          <a:p>
            <a:pPr algn="just">
              <a:lnSpc>
                <a:spcPts val="3700"/>
              </a:lnSpc>
            </a:pPr>
            <a:r>
              <a:rPr lang="ru-RU" sz="3200" dirty="0" smtClean="0">
                <a:solidFill>
                  <a:schemeClr val="bg1"/>
                </a:solidFill>
              </a:rPr>
              <a:t>3. У </a:t>
            </a:r>
            <a:r>
              <a:rPr lang="ru-RU" sz="3200" dirty="0" err="1" smtClean="0">
                <a:solidFill>
                  <a:schemeClr val="bg1"/>
                </a:solidFill>
              </a:rPr>
              <a:t>нашым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аддзеле</a:t>
            </a:r>
            <a:r>
              <a:rPr lang="ru-RU" sz="3200" dirty="0" smtClean="0">
                <a:solidFill>
                  <a:schemeClr val="bg1"/>
                </a:solidFill>
              </a:rPr>
              <a:t> вы </a:t>
            </a:r>
            <a:r>
              <a:rPr lang="ru-RU" sz="3200" dirty="0" err="1" smtClean="0">
                <a:solidFill>
                  <a:schemeClr val="bg1"/>
                </a:solidFill>
              </a:rPr>
              <a:t>зможаце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набыць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канцылярскія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тавары</a:t>
            </a:r>
            <a:r>
              <a:rPr lang="ru-RU" sz="3200" dirty="0" smtClean="0">
                <a:solidFill>
                  <a:schemeClr val="bg1"/>
                </a:solidFill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</a:rPr>
              <a:t>алоўкі</a:t>
            </a:r>
            <a:r>
              <a:rPr lang="ru-RU" sz="3200" dirty="0" smtClean="0">
                <a:solidFill>
                  <a:schemeClr val="bg1"/>
                </a:solidFill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</a:rPr>
              <a:t>ручкі</a:t>
            </a:r>
            <a:r>
              <a:rPr lang="ru-RU" sz="3200" dirty="0" smtClean="0">
                <a:solidFill>
                  <a:schemeClr val="bg1"/>
                </a:solidFill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</a:rPr>
              <a:t>паперу</a:t>
            </a:r>
            <a:r>
              <a:rPr lang="ru-RU" sz="3200" dirty="0" smtClean="0">
                <a:solidFill>
                  <a:schemeClr val="bg1"/>
                </a:solidFill>
              </a:rPr>
              <a:t>. </a:t>
            </a:r>
          </a:p>
          <a:p>
            <a:pPr algn="just">
              <a:lnSpc>
                <a:spcPts val="3700"/>
              </a:lnSpc>
            </a:pPr>
            <a:r>
              <a:rPr lang="ru-RU" sz="3200" dirty="0" smtClean="0">
                <a:solidFill>
                  <a:schemeClr val="bg1"/>
                </a:solidFill>
              </a:rPr>
              <a:t>4. </a:t>
            </a:r>
            <a:r>
              <a:rPr lang="ru-RU" sz="3200" dirty="0" err="1" smtClean="0">
                <a:solidFill>
                  <a:schemeClr val="bg1"/>
                </a:solidFill>
              </a:rPr>
              <a:t>Вучні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ганарыліся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і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паважалі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Марыю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Іванаўну</a:t>
            </a:r>
            <a:r>
              <a:rPr lang="ru-RU" sz="3200" dirty="0" smtClean="0">
                <a:solidFill>
                  <a:schemeClr val="bg1"/>
                </a:solidFill>
              </a:rPr>
              <a:t>. </a:t>
            </a:r>
          </a:p>
          <a:p>
            <a:pPr algn="just">
              <a:lnSpc>
                <a:spcPts val="3700"/>
              </a:lnSpc>
            </a:pPr>
            <a:r>
              <a:rPr lang="ru-RU" sz="3200" dirty="0" smtClean="0">
                <a:solidFill>
                  <a:schemeClr val="bg1"/>
                </a:solidFill>
              </a:rPr>
              <a:t>5. </a:t>
            </a:r>
            <a:r>
              <a:rPr lang="ru-RU" sz="3200" dirty="0" err="1" smtClean="0">
                <a:solidFill>
                  <a:schemeClr val="bg1"/>
                </a:solidFill>
              </a:rPr>
              <a:t>Слухаючы</a:t>
            </a:r>
            <a:r>
              <a:rPr lang="ru-RU" sz="3200" dirty="0" smtClean="0">
                <a:solidFill>
                  <a:schemeClr val="bg1"/>
                </a:solidFill>
              </a:rPr>
              <a:t> музыку Моцарта, вас не </a:t>
            </a:r>
            <a:r>
              <a:rPr lang="ru-RU" sz="3200" dirty="0" err="1" smtClean="0">
                <a:solidFill>
                  <a:schemeClr val="bg1"/>
                </a:solidFill>
              </a:rPr>
              <a:t>пакідае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адчуванне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далучанасці</a:t>
            </a:r>
            <a:r>
              <a:rPr lang="ru-RU" sz="3200" dirty="0" smtClean="0">
                <a:solidFill>
                  <a:schemeClr val="bg1"/>
                </a:solidFill>
              </a:rPr>
              <a:t> да </a:t>
            </a:r>
            <a:r>
              <a:rPr lang="ru-RU" sz="3200" dirty="0" err="1" smtClean="0">
                <a:solidFill>
                  <a:schemeClr val="bg1"/>
                </a:solidFill>
              </a:rPr>
              <a:t>цуда</a:t>
            </a: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57159" y="373892"/>
            <a:ext cx="8358245" cy="6055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ts val="3100"/>
              </a:lnSpc>
            </a:pPr>
            <a:r>
              <a:rPr lang="ru-RU" sz="2800" dirty="0" smtClean="0">
                <a:solidFill>
                  <a:schemeClr val="bg1"/>
                </a:solidFill>
              </a:rPr>
              <a:t>1. </a:t>
            </a:r>
            <a:r>
              <a:rPr lang="ru-RU" sz="2800" dirty="0" err="1" smtClean="0">
                <a:solidFill>
                  <a:schemeClr val="bg1"/>
                </a:solidFill>
              </a:rPr>
              <a:t>Угнаенне</a:t>
            </a:r>
            <a:r>
              <a:rPr lang="ru-RU" sz="2800" dirty="0" smtClean="0">
                <a:solidFill>
                  <a:schemeClr val="bg1"/>
                </a:solidFill>
              </a:rPr>
              <a:t> на поле </a:t>
            </a:r>
            <a:r>
              <a:rPr lang="ru-RU" sz="2800" dirty="0" err="1" smtClean="0">
                <a:solidFill>
                  <a:schemeClr val="bg1"/>
                </a:solidFill>
              </a:rPr>
              <a:t>дастаўляюць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мужчыны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дзе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жанчыны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адразу</a:t>
            </a:r>
            <a:r>
              <a:rPr lang="ru-RU" sz="2800" dirty="0" smtClean="0">
                <a:solidFill>
                  <a:schemeClr val="bg1"/>
                </a:solidFill>
              </a:rPr>
              <a:t> ж </a:t>
            </a:r>
            <a:r>
              <a:rPr lang="ru-RU" sz="2800" dirty="0" err="1" smtClean="0">
                <a:solidFill>
                  <a:schemeClr val="bg1"/>
                </a:solidFill>
              </a:rPr>
              <a:t>яго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раскідваюць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ts val="3100"/>
              </a:lnSpc>
            </a:pPr>
            <a:r>
              <a:rPr lang="ru-RU" sz="2800" dirty="0" err="1" smtClean="0">
                <a:solidFill>
                  <a:schemeClr val="bg1"/>
                </a:solidFill>
              </a:rPr>
              <a:t>Парушэнне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лагічнасці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выказвання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паколькі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займеннік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</a:rPr>
              <a:t>іх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адначасова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суадносіцца</a:t>
            </a:r>
            <a:r>
              <a:rPr lang="ru-RU" sz="2800" dirty="0" smtClean="0">
                <a:solidFill>
                  <a:schemeClr val="bg1"/>
                </a:solidFill>
              </a:rPr>
              <a:t> як </a:t>
            </a:r>
            <a:r>
              <a:rPr lang="ru-RU" sz="2800" dirty="0" err="1" smtClean="0">
                <a:solidFill>
                  <a:schemeClr val="bg1"/>
                </a:solidFill>
              </a:rPr>
              <a:t>з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дапаўненнем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</a:rPr>
              <a:t>угнаенн</a:t>
            </a:r>
            <a:r>
              <a:rPr lang="ru-RU" sz="2800" dirty="0" err="1" smtClean="0">
                <a:solidFill>
                  <a:schemeClr val="bg1"/>
                </a:solidFill>
              </a:rPr>
              <a:t>і</a:t>
            </a:r>
            <a:r>
              <a:rPr lang="ru-RU" sz="2800" dirty="0" smtClean="0">
                <a:solidFill>
                  <a:schemeClr val="bg1"/>
                </a:solidFill>
              </a:rPr>
              <a:t>, так </a:t>
            </a:r>
            <a:r>
              <a:rPr lang="ru-RU" sz="2800" dirty="0" err="1" smtClean="0">
                <a:solidFill>
                  <a:schemeClr val="bg1"/>
                </a:solidFill>
              </a:rPr>
              <a:t>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з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дзейнікам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</a:rPr>
              <a:t>мужчыны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ў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галоўнай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даданай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частках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складаназалежнага</a:t>
            </a:r>
            <a:r>
              <a:rPr lang="ru-RU" sz="2800" dirty="0" smtClean="0">
                <a:solidFill>
                  <a:schemeClr val="bg1"/>
                </a:solidFill>
              </a:rPr>
              <a:t> сказа. </a:t>
            </a:r>
          </a:p>
          <a:p>
            <a:pPr algn="just">
              <a:lnSpc>
                <a:spcPts val="3100"/>
              </a:lnSpc>
            </a:pPr>
            <a:r>
              <a:rPr lang="ru-RU" sz="2800" dirty="0" smtClean="0">
                <a:solidFill>
                  <a:schemeClr val="bg1"/>
                </a:solidFill>
              </a:rPr>
              <a:t>2. </a:t>
            </a:r>
            <a:r>
              <a:rPr lang="ru-RU" sz="2800" dirty="0" err="1" smtClean="0">
                <a:solidFill>
                  <a:schemeClr val="bg1"/>
                </a:solidFill>
              </a:rPr>
              <a:t>Перад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заслонай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з’явіўся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канферансье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пастаяў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пакуль</a:t>
            </a:r>
            <a:r>
              <a:rPr lang="ru-RU" sz="2800" dirty="0" smtClean="0">
                <a:solidFill>
                  <a:schemeClr val="bg1"/>
                </a:solidFill>
              </a:rPr>
              <a:t> у зале </a:t>
            </a:r>
            <a:r>
              <a:rPr lang="ru-RU" sz="2800" dirty="0" err="1" smtClean="0">
                <a:solidFill>
                  <a:schemeClr val="bg1"/>
                </a:solidFill>
              </a:rPr>
              <a:t>супакоіліся</a:t>
            </a:r>
            <a:r>
              <a:rPr lang="be-BY" sz="2800" dirty="0" smtClean="0">
                <a:solidFill>
                  <a:schemeClr val="bg1"/>
                </a:solidFill>
              </a:rPr>
              <a:t>,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аб’явіў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першы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нумар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праграмы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ts val="3100"/>
              </a:lnSpc>
            </a:pPr>
            <a:r>
              <a:rPr lang="ru-RU" sz="2800" dirty="0" err="1" smtClean="0">
                <a:solidFill>
                  <a:schemeClr val="bg1"/>
                </a:solidFill>
              </a:rPr>
              <a:t>Неразмежаванне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паронімаў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</a:rPr>
              <a:t>канферанс</a:t>
            </a:r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– </a:t>
            </a:r>
            <a:r>
              <a:rPr lang="ru-RU" sz="2800" dirty="0" err="1" smtClean="0">
                <a:solidFill>
                  <a:schemeClr val="bg1"/>
                </a:solidFill>
              </a:rPr>
              <a:t>выступленне</a:t>
            </a:r>
            <a:r>
              <a:rPr lang="ru-RU" sz="2800" dirty="0" smtClean="0">
                <a:solidFill>
                  <a:schemeClr val="bg1"/>
                </a:solidFill>
              </a:rPr>
              <a:t> на </a:t>
            </a:r>
            <a:r>
              <a:rPr lang="ru-RU" sz="2800" dirty="0" err="1" smtClean="0">
                <a:solidFill>
                  <a:schemeClr val="bg1"/>
                </a:solidFill>
              </a:rPr>
              <a:t>сцэне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звязанае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з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вядзеннем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прагарамы</a:t>
            </a:r>
            <a:r>
              <a:rPr lang="ru-RU" sz="2800" dirty="0" smtClean="0">
                <a:solidFill>
                  <a:schemeClr val="bg1"/>
                </a:solidFill>
              </a:rPr>
              <a:t>, а </a:t>
            </a:r>
            <a:r>
              <a:rPr lang="ru-RU" sz="2800" dirty="0" err="1" smtClean="0">
                <a:solidFill>
                  <a:schemeClr val="bg1"/>
                </a:solidFill>
              </a:rPr>
              <a:t>таксама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тэкст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такога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выступлення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</a:rPr>
              <a:t>канферансье</a:t>
            </a:r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– </a:t>
            </a:r>
            <a:r>
              <a:rPr lang="ru-RU" sz="2800" dirty="0" err="1" smtClean="0">
                <a:solidFill>
                  <a:schemeClr val="bg1"/>
                </a:solidFill>
              </a:rPr>
              <a:t>артыст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які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аб’яўляе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нумары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канцэрта</a:t>
            </a:r>
            <a:r>
              <a:rPr lang="ru-RU" sz="2800" dirty="0" smtClean="0">
                <a:solidFill>
                  <a:schemeClr val="bg1"/>
                </a:solidFill>
              </a:rPr>
              <a:t>. 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57159" y="373892"/>
            <a:ext cx="8358245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3. У </a:t>
            </a:r>
            <a:r>
              <a:rPr lang="ru-RU" sz="2800" dirty="0" err="1" smtClean="0">
                <a:solidFill>
                  <a:schemeClr val="bg1"/>
                </a:solidFill>
              </a:rPr>
              <a:t>нашым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аддзеле</a:t>
            </a:r>
            <a:r>
              <a:rPr lang="ru-RU" sz="2800" dirty="0" smtClean="0">
                <a:solidFill>
                  <a:schemeClr val="bg1"/>
                </a:solidFill>
              </a:rPr>
              <a:t> вы </a:t>
            </a:r>
            <a:r>
              <a:rPr lang="ru-RU" sz="2800" dirty="0" err="1" smtClean="0">
                <a:solidFill>
                  <a:schemeClr val="bg1"/>
                </a:solidFill>
              </a:rPr>
              <a:t>зможаце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набыць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алоўкі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ручкі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паперу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ru-RU" sz="2800" dirty="0" err="1" smtClean="0">
                <a:solidFill>
                  <a:schemeClr val="bg1"/>
                </a:solidFill>
              </a:rPr>
              <a:t>Злучаюцца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паняцці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якія</a:t>
            </a:r>
            <a:r>
              <a:rPr lang="ru-RU" sz="2800" dirty="0" smtClean="0">
                <a:solidFill>
                  <a:schemeClr val="bg1"/>
                </a:solidFill>
              </a:rPr>
              <a:t> не </a:t>
            </a:r>
            <a:r>
              <a:rPr lang="ru-RU" sz="2800" dirty="0" err="1" smtClean="0">
                <a:solidFill>
                  <a:schemeClr val="bg1"/>
                </a:solidFill>
              </a:rPr>
              <a:t>супадаюць</a:t>
            </a:r>
            <a:r>
              <a:rPr lang="ru-RU" sz="2800" dirty="0" smtClean="0">
                <a:solidFill>
                  <a:schemeClr val="bg1"/>
                </a:solidFill>
              </a:rPr>
              <a:t> па </a:t>
            </a:r>
            <a:r>
              <a:rPr lang="ru-RU" sz="2800" dirty="0" err="1" smtClean="0">
                <a:solidFill>
                  <a:schemeClr val="bg1"/>
                </a:solidFill>
              </a:rPr>
              <a:t>сваім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лагічным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аб’ёме</a:t>
            </a:r>
            <a:r>
              <a:rPr lang="ru-RU" sz="2800" dirty="0" smtClean="0">
                <a:solidFill>
                  <a:schemeClr val="bg1"/>
                </a:solidFill>
              </a:rPr>
              <a:t>. </a:t>
            </a:r>
            <a:r>
              <a:rPr lang="ru-RU" sz="2800" dirty="0" err="1" smtClean="0">
                <a:solidFill>
                  <a:schemeClr val="bg1"/>
                </a:solidFill>
              </a:rPr>
              <a:t>Лішнім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з’яўляецца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спалучэнне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канцылярскія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тавары</a:t>
            </a:r>
            <a:r>
              <a:rPr lang="ru-RU" sz="2800" dirty="0" smtClean="0">
                <a:solidFill>
                  <a:schemeClr val="bg1"/>
                </a:solidFill>
              </a:rPr>
              <a:t>. </a:t>
            </a:r>
          </a:p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4. </a:t>
            </a:r>
            <a:r>
              <a:rPr lang="ru-RU" sz="2800" dirty="0" err="1" smtClean="0">
                <a:solidFill>
                  <a:schemeClr val="bg1"/>
                </a:solidFill>
              </a:rPr>
              <a:t>Вучні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паважалі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Марыю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Іванаўну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ганарыліся</a:t>
            </a:r>
            <a:r>
              <a:rPr lang="ru-RU" sz="2800" dirty="0" smtClean="0">
                <a:solidFill>
                  <a:schemeClr val="bg1"/>
                </a:solidFill>
              </a:rPr>
              <a:t> ёю.</a:t>
            </a:r>
          </a:p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Як </a:t>
            </a:r>
            <a:r>
              <a:rPr lang="ru-RU" sz="2800" dirty="0" err="1" smtClean="0">
                <a:solidFill>
                  <a:schemeClr val="bg1"/>
                </a:solidFill>
              </a:rPr>
              <a:t>аднародныя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аб’яднаны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дзеясловы-выказнікі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якія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адрозніваюцца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формай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кіравання</a:t>
            </a:r>
            <a:r>
              <a:rPr lang="ru-RU" sz="2800" dirty="0" smtClean="0">
                <a:solidFill>
                  <a:schemeClr val="bg1"/>
                </a:solidFill>
              </a:rPr>
              <a:t>: </a:t>
            </a:r>
            <a:r>
              <a:rPr lang="ru-RU" sz="2800" dirty="0" err="1" smtClean="0">
                <a:solidFill>
                  <a:schemeClr val="bg1"/>
                </a:solidFill>
              </a:rPr>
              <a:t>ганарыцца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кім-небудзь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але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паважаць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каго-небудзь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57159" y="373892"/>
            <a:ext cx="8358245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5. </a:t>
            </a:r>
            <a:r>
              <a:rPr lang="ru-RU" sz="2800" dirty="0" err="1" smtClean="0">
                <a:solidFill>
                  <a:schemeClr val="bg1"/>
                </a:solidFill>
              </a:rPr>
              <a:t>Слухаючы</a:t>
            </a:r>
            <a:r>
              <a:rPr lang="ru-RU" sz="2800" dirty="0" smtClean="0">
                <a:solidFill>
                  <a:schemeClr val="bg1"/>
                </a:solidFill>
              </a:rPr>
              <a:t> музыку Моцарта, мы </a:t>
            </a:r>
            <a:r>
              <a:rPr lang="ru-RU" sz="2800" dirty="0" err="1" smtClean="0">
                <a:solidFill>
                  <a:schemeClr val="bg1"/>
                </a:solidFill>
              </a:rPr>
              <a:t>адчуваем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далучанасць</a:t>
            </a:r>
            <a:r>
              <a:rPr lang="ru-RU" sz="2800" dirty="0" smtClean="0">
                <a:solidFill>
                  <a:schemeClr val="bg1"/>
                </a:solidFill>
              </a:rPr>
              <a:t> да </a:t>
            </a:r>
            <a:r>
              <a:rPr lang="ru-RU" sz="2800" dirty="0" err="1" smtClean="0">
                <a:solidFill>
                  <a:schemeClr val="bg1"/>
                </a:solidFill>
              </a:rPr>
              <a:t>цуда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ru-RU" sz="2800" dirty="0" err="1" smtClean="0">
                <a:solidFill>
                  <a:schemeClr val="bg1"/>
                </a:solidFill>
              </a:rPr>
              <a:t>Пры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выкарыстанні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дзеепрыслоўнага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зварота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выказванне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характарызуецца</a:t>
            </a:r>
            <a:r>
              <a:rPr lang="ru-RU" sz="2800" dirty="0" smtClean="0">
                <a:solidFill>
                  <a:schemeClr val="bg1"/>
                </a:solidFill>
              </a:rPr>
              <a:t> як </a:t>
            </a:r>
            <a:r>
              <a:rPr lang="ru-RU" sz="2800" dirty="0" err="1" smtClean="0">
                <a:solidFill>
                  <a:schemeClr val="bg1"/>
                </a:solidFill>
              </a:rPr>
              <a:t>лагічнае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калі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суб’ект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выконвае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дзеянне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названае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дзеепрыслоўным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зваротам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з’яўляецца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дзейнікам</a:t>
            </a:r>
            <a:r>
              <a:rPr lang="ru-RU" sz="2800" dirty="0" smtClean="0">
                <a:solidFill>
                  <a:schemeClr val="bg1"/>
                </a:solidFill>
              </a:rPr>
              <a:t>. З </a:t>
            </a:r>
            <a:r>
              <a:rPr lang="ru-RU" sz="2800" dirty="0" err="1" smtClean="0">
                <a:solidFill>
                  <a:schemeClr val="bg1"/>
                </a:solidFill>
              </a:rPr>
              <a:t>гэтым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жа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дзейнікам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суадносіцца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асноўнае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дзеянне</a:t>
            </a:r>
            <a:r>
              <a:rPr lang="ru-RU" sz="2800" dirty="0" smtClean="0">
                <a:solidFill>
                  <a:schemeClr val="bg1"/>
                </a:solidFill>
              </a:rPr>
              <a:t>,  </a:t>
            </a:r>
            <a:r>
              <a:rPr lang="ru-RU" sz="2800" dirty="0" err="1" smtClean="0">
                <a:solidFill>
                  <a:schemeClr val="bg1"/>
                </a:solidFill>
              </a:rPr>
              <a:t>выражанае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выказнікам</a:t>
            </a:r>
            <a:r>
              <a:rPr lang="ru-RU" sz="2800" dirty="0" smtClean="0">
                <a:solidFill>
                  <a:schemeClr val="bg1"/>
                </a:solidFill>
              </a:rPr>
              <a:t>: </a:t>
            </a:r>
            <a:r>
              <a:rPr lang="ru-RU" sz="2800" i="1" dirty="0" smtClean="0">
                <a:solidFill>
                  <a:schemeClr val="bg1"/>
                </a:solidFill>
              </a:rPr>
              <a:t>мы </a:t>
            </a:r>
            <a:r>
              <a:rPr lang="ru-RU" sz="2800" i="1" dirty="0" err="1" smtClean="0">
                <a:solidFill>
                  <a:schemeClr val="bg1"/>
                </a:solidFill>
              </a:rPr>
              <a:t>адчуваем</a:t>
            </a:r>
            <a:r>
              <a:rPr lang="ru-RU" sz="2800" i="1" dirty="0" smtClean="0">
                <a:solidFill>
                  <a:schemeClr val="bg1"/>
                </a:solidFill>
              </a:rPr>
              <a:t>, </a:t>
            </a:r>
            <a:r>
              <a:rPr lang="ru-RU" sz="2800" i="1" dirty="0" err="1" smtClean="0">
                <a:solidFill>
                  <a:schemeClr val="bg1"/>
                </a:solidFill>
              </a:rPr>
              <a:t>калі</a:t>
            </a:r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</a:rPr>
              <a:t>слухаем</a:t>
            </a:r>
            <a:r>
              <a:rPr lang="ru-RU" sz="2800" dirty="0" smtClean="0">
                <a:solidFill>
                  <a:schemeClr val="bg1"/>
                </a:solidFill>
              </a:rPr>
              <a:t>, а не </a:t>
            </a:r>
            <a:r>
              <a:rPr lang="ru-RU" sz="2800" i="1" dirty="0" err="1" smtClean="0">
                <a:solidFill>
                  <a:schemeClr val="bg1"/>
                </a:solidFill>
              </a:rPr>
              <a:t>адчуванне</a:t>
            </a:r>
            <a:r>
              <a:rPr lang="ru-RU" sz="2800" i="1" dirty="0" smtClean="0">
                <a:solidFill>
                  <a:schemeClr val="bg1"/>
                </a:solidFill>
              </a:rPr>
              <a:t>, </a:t>
            </a:r>
            <a:r>
              <a:rPr lang="ru-RU" sz="2800" i="1" dirty="0" err="1" smtClean="0">
                <a:solidFill>
                  <a:schemeClr val="bg1"/>
                </a:solidFill>
              </a:rPr>
              <a:t>калі</a:t>
            </a:r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</a:rPr>
              <a:t>слухае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Z:\newtek\_backgrounds_1.02\Ryan\Power Point Templates2\School Presentation_not_done\Elements\apple_rotatin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4357694"/>
            <a:ext cx="27860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7929618" cy="6143668"/>
          </a:xfrm>
        </p:spPr>
        <p:txBody>
          <a:bodyPr/>
          <a:lstStyle/>
          <a:p>
            <a:pPr algn="ctr"/>
            <a:r>
              <a:rPr lang="be-BY" sz="2800" cap="none" dirty="0" smtClean="0">
                <a:solidFill>
                  <a:srgbClr val="FFFF00"/>
                </a:solidFill>
              </a:rPr>
              <a:t>Заданне 20.</a:t>
            </a:r>
            <a:r>
              <a:rPr lang="be-BY" sz="2800" cap="none" dirty="0" smtClean="0"/>
              <a:t/>
            </a:r>
            <a:br>
              <a:rPr lang="be-BY" sz="2800" cap="none" dirty="0" smtClean="0"/>
            </a:br>
            <a:r>
              <a:rPr lang="be-BY" sz="2800" cap="none" dirty="0" smtClean="0"/>
              <a:t/>
            </a:r>
            <a:br>
              <a:rPr lang="be-BY" sz="2800" cap="none" dirty="0" smtClean="0"/>
            </a:br>
            <a:r>
              <a:rPr lang="ru-RU" sz="2800" dirty="0" smtClean="0"/>
              <a:t> </a:t>
            </a:r>
            <a:r>
              <a:rPr lang="be-BY" sz="2800" dirty="0" smtClean="0"/>
              <a:t>Расстаўце знакі прыпынку, зрабіце поўны сінтаксічны разбор сказа (графічна разабраць па членах сказа, даць агульную характарыстыку ўсяму сказу; калі сказ складаны, ахарактарызаваць кожную з частак; скласці схему сказа).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be-BY" sz="2800" cap="none" dirty="0" smtClean="0"/>
              <a:t>Максімальная колькасць балаў </a:t>
            </a:r>
            <a:r>
              <a:rPr lang="be-BY" sz="2800" dirty="0" smtClean="0"/>
              <a:t>– 4.</a:t>
            </a:r>
            <a:br>
              <a:rPr lang="be-BY" sz="2800" dirty="0" smtClean="0"/>
            </a:br>
            <a:endParaRPr lang="ru-RU" sz="28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428596" y="285728"/>
            <a:ext cx="8215369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be-BY" sz="4000" dirty="0" smtClean="0">
                <a:solidFill>
                  <a:schemeClr val="bg1"/>
                </a:solidFill>
              </a:rPr>
              <a:t>Калі ехалі са Сцяпанам назад пад порсткі ляскат драбінак Яўхім уявіў як прыедзе з жонкай маладой багатай якую ён прывядзе аднекуль можа з саміх Юравіч бо ў Куранях пад пару яму вядома нікога няма як павядзе яе на свой ганак пад зайздрослівыя позіркі куранёўскіх нявест (І. Мележ).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81439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1) Я не </a:t>
            </a:r>
            <a:r>
              <a:rPr lang="ru-RU" sz="3600" dirty="0" err="1" smtClean="0">
                <a:solidFill>
                  <a:schemeClr val="bg1"/>
                </a:solidFill>
              </a:rPr>
              <a:t>заўважыў</a:t>
            </a:r>
            <a:r>
              <a:rPr lang="ru-RU" sz="3600" dirty="0" smtClean="0">
                <a:solidFill>
                  <a:schemeClr val="bg1"/>
                </a:solidFill>
              </a:rPr>
              <a:t>, </a:t>
            </a:r>
            <a:r>
              <a:rPr lang="ru-RU" sz="3600" dirty="0" err="1" smtClean="0">
                <a:solidFill>
                  <a:schemeClr val="bg1"/>
                </a:solidFill>
              </a:rPr>
              <a:t>калі</a:t>
            </a:r>
            <a:r>
              <a:rPr lang="ru-RU" sz="3600" dirty="0" smtClean="0">
                <a:solidFill>
                  <a:schemeClr val="bg1"/>
                </a:solidFill>
              </a:rPr>
              <a:t> мая бабуля </a:t>
            </a:r>
            <a:r>
              <a:rPr lang="ru-RU" sz="3600" dirty="0" err="1" smtClean="0">
                <a:solidFill>
                  <a:schemeClr val="bg1"/>
                </a:solidFill>
              </a:rPr>
              <a:t>прыйшла</a:t>
            </a:r>
            <a:r>
              <a:rPr lang="ru-RU" sz="3600" dirty="0" smtClean="0">
                <a:solidFill>
                  <a:schemeClr val="bg1"/>
                </a:solidFill>
              </a:rPr>
              <a:t>.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2) Добра, </a:t>
            </a:r>
            <a:r>
              <a:rPr lang="ru-RU" sz="3600" dirty="0" err="1" smtClean="0">
                <a:solidFill>
                  <a:schemeClr val="bg1"/>
                </a:solidFill>
              </a:rPr>
              <a:t>калі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ў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хаце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чысціня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і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парадак</a:t>
            </a:r>
            <a:r>
              <a:rPr lang="ru-RU" sz="3600" dirty="0" smtClean="0">
                <a:solidFill>
                  <a:schemeClr val="bg1"/>
                </a:solidFill>
              </a:rPr>
              <a:t>.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3) Не </a:t>
            </a:r>
            <a:r>
              <a:rPr lang="ru-RU" sz="3600" dirty="0" err="1" smtClean="0">
                <a:solidFill>
                  <a:schemeClr val="bg1"/>
                </a:solidFill>
              </a:rPr>
              <a:t>аслабяцца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рукі</a:t>
            </a:r>
            <a:r>
              <a:rPr lang="ru-RU" sz="3600" dirty="0" smtClean="0">
                <a:solidFill>
                  <a:schemeClr val="bg1"/>
                </a:solidFill>
              </a:rPr>
              <a:t> на </a:t>
            </a:r>
            <a:r>
              <a:rPr lang="ru-RU" sz="3600" dirty="0" err="1" smtClean="0">
                <a:solidFill>
                  <a:schemeClr val="bg1"/>
                </a:solidFill>
              </a:rPr>
              <a:t>полі</a:t>
            </a:r>
            <a:r>
              <a:rPr lang="ru-RU" sz="3600" dirty="0" smtClean="0">
                <a:solidFill>
                  <a:schemeClr val="bg1"/>
                </a:solidFill>
              </a:rPr>
              <a:t>, </a:t>
            </a:r>
            <a:r>
              <a:rPr lang="ru-RU" sz="3600" dirty="0" err="1" smtClean="0">
                <a:solidFill>
                  <a:schemeClr val="bg1"/>
                </a:solidFill>
              </a:rPr>
              <a:t>калі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поўна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надзеі</a:t>
            </a:r>
            <a:r>
              <a:rPr lang="ru-RU" sz="3600" dirty="0" smtClean="0">
                <a:solidFill>
                  <a:schemeClr val="bg1"/>
                </a:solidFill>
              </a:rPr>
              <a:t> душа.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4) </a:t>
            </a:r>
            <a:r>
              <a:rPr lang="ru-RU" sz="3600" dirty="0" err="1" smtClean="0">
                <a:solidFill>
                  <a:schemeClr val="bg1"/>
                </a:solidFill>
              </a:rPr>
              <a:t>Калі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ўжо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сонейка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прыгрэла</a:t>
            </a:r>
            <a:r>
              <a:rPr lang="ru-RU" sz="3600" dirty="0" smtClean="0">
                <a:solidFill>
                  <a:schemeClr val="bg1"/>
                </a:solidFill>
              </a:rPr>
              <a:t>, </a:t>
            </a:r>
            <a:r>
              <a:rPr lang="ru-RU" sz="3600" dirty="0" err="1" smtClean="0">
                <a:solidFill>
                  <a:schemeClr val="bg1"/>
                </a:solidFill>
              </a:rPr>
              <a:t>Антось</a:t>
            </a:r>
            <a:r>
              <a:rPr lang="ru-RU" sz="3600" dirty="0" smtClean="0">
                <a:solidFill>
                  <a:schemeClr val="bg1"/>
                </a:solidFill>
              </a:rPr>
              <a:t> на </a:t>
            </a:r>
            <a:r>
              <a:rPr lang="ru-RU" sz="3600" dirty="0" err="1" smtClean="0">
                <a:solidFill>
                  <a:schemeClr val="bg1"/>
                </a:solidFill>
              </a:rPr>
              <a:t>полі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кончыў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дзела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і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выпраг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коніка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сівога</a:t>
            </a:r>
            <a:r>
              <a:rPr lang="ru-RU" sz="3600" dirty="0" smtClean="0">
                <a:solidFill>
                  <a:schemeClr val="bg1"/>
                </a:solidFill>
              </a:rPr>
              <a:t>, </a:t>
            </a:r>
            <a:r>
              <a:rPr lang="ru-RU" sz="3600" dirty="0" err="1" smtClean="0">
                <a:solidFill>
                  <a:schemeClr val="bg1"/>
                </a:solidFill>
              </a:rPr>
              <a:t>свайго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памочніка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старога</a:t>
            </a:r>
            <a:r>
              <a:rPr lang="ru-RU" sz="3600" dirty="0" smtClean="0">
                <a:solidFill>
                  <a:schemeClr val="bg1"/>
                </a:solidFill>
              </a:rPr>
              <a:t>.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57159" y="373892"/>
            <a:ext cx="8358245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just"/>
            <a:r>
              <a:rPr lang="be-BY" sz="4000" dirty="0" smtClean="0">
                <a:solidFill>
                  <a:schemeClr val="bg1"/>
                </a:solidFill>
              </a:rPr>
              <a:t>Калі ехалі са Сцяпанам назад, пад порсткі ляскат драбінак Яўхім уявіў, як прыедзе з жонкай, маладой, багатай, якую ён прывядзе аднекуль (можа, з саміх Юравіч, бо ў Куранях пад пару яму, вядома, нікога няма), як павядзе яе на свой ганак пад зайздрослівыя позіркі куранёўскіх нявест. </a:t>
            </a:r>
            <a:r>
              <a:rPr lang="ru-RU" sz="4000" dirty="0" smtClean="0">
                <a:solidFill>
                  <a:schemeClr val="bg1"/>
                </a:solidFill>
              </a:rPr>
              <a:t>(І. </a:t>
            </a:r>
            <a:r>
              <a:rPr lang="ru-RU" sz="4000" dirty="0" err="1" smtClean="0">
                <a:solidFill>
                  <a:schemeClr val="bg1"/>
                </a:solidFill>
              </a:rPr>
              <a:t>Мележ</a:t>
            </a:r>
            <a:r>
              <a:rPr lang="ru-RU" sz="4000" dirty="0" smtClean="0">
                <a:solidFill>
                  <a:schemeClr val="bg1"/>
                </a:solidFill>
              </a:rPr>
              <a:t>).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57159" y="142852"/>
            <a:ext cx="8358245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Сказ </a:t>
            </a:r>
            <a:r>
              <a:rPr lang="ru-RU" sz="2800" dirty="0" err="1" smtClean="0">
                <a:solidFill>
                  <a:schemeClr val="bg1"/>
                </a:solidFill>
              </a:rPr>
              <a:t>апавядальны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няклічны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складаны</a:t>
            </a:r>
            <a:r>
              <a:rPr lang="ru-RU" sz="2800" dirty="0" smtClean="0">
                <a:solidFill>
                  <a:schemeClr val="bg1"/>
                </a:solidFill>
              </a:rPr>
              <a:t> (</a:t>
            </a:r>
            <a:r>
              <a:rPr lang="ru-RU" sz="2800" dirty="0" err="1" smtClean="0">
                <a:solidFill>
                  <a:schemeClr val="bg1"/>
                </a:solidFill>
              </a:rPr>
              <a:t>складаецца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з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пяці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частак</a:t>
            </a:r>
            <a:r>
              <a:rPr lang="ru-RU" sz="2800" dirty="0" smtClean="0">
                <a:solidFill>
                  <a:schemeClr val="bg1"/>
                </a:solidFill>
              </a:rPr>
              <a:t>). Першая </a:t>
            </a:r>
            <a:r>
              <a:rPr lang="ru-RU" sz="2800" dirty="0" err="1" smtClean="0">
                <a:solidFill>
                  <a:schemeClr val="bg1"/>
                </a:solidFill>
              </a:rPr>
              <a:t>частка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з</a:t>
            </a:r>
            <a:r>
              <a:rPr lang="ru-RU" sz="2800" dirty="0" smtClean="0">
                <a:solidFill>
                  <a:schemeClr val="bg1"/>
                </a:solidFill>
              </a:rPr>
              <a:t> другой </a:t>
            </a:r>
            <a:r>
              <a:rPr lang="ru-RU" sz="2800" dirty="0" err="1" smtClean="0">
                <a:solidFill>
                  <a:schemeClr val="bg1"/>
                </a:solidFill>
              </a:rPr>
              <a:t>звязана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падпарадкавальным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злучальным</a:t>
            </a:r>
            <a:r>
              <a:rPr lang="ru-RU" sz="2800" dirty="0" smtClean="0">
                <a:solidFill>
                  <a:schemeClr val="bg1"/>
                </a:solidFill>
              </a:rPr>
              <a:t> словам </a:t>
            </a:r>
            <a:r>
              <a:rPr lang="ru-RU" sz="2800" dirty="0" err="1" smtClean="0">
                <a:solidFill>
                  <a:schemeClr val="bg1"/>
                </a:solidFill>
              </a:rPr>
              <a:t>калі</a:t>
            </a:r>
            <a:r>
              <a:rPr lang="ru-RU" sz="2800" dirty="0" smtClean="0">
                <a:solidFill>
                  <a:schemeClr val="bg1"/>
                </a:solidFill>
              </a:rPr>
              <a:t> (</a:t>
            </a:r>
            <a:r>
              <a:rPr lang="ru-RU" sz="2800" dirty="0" err="1" smtClean="0">
                <a:solidFill>
                  <a:schemeClr val="bg1"/>
                </a:solidFill>
              </a:rPr>
              <a:t>акалічнасныя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адносіны</a:t>
            </a:r>
            <a:r>
              <a:rPr lang="ru-RU" sz="2800" dirty="0" smtClean="0">
                <a:solidFill>
                  <a:schemeClr val="bg1"/>
                </a:solidFill>
              </a:rPr>
              <a:t> часу); другая </a:t>
            </a:r>
            <a:r>
              <a:rPr lang="ru-RU" sz="2800" dirty="0" err="1" smtClean="0">
                <a:solidFill>
                  <a:schemeClr val="bg1"/>
                </a:solidFill>
              </a:rPr>
              <a:t>з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трэцяй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пятай</a:t>
            </a:r>
            <a:r>
              <a:rPr lang="ru-RU" sz="2800" dirty="0" smtClean="0">
                <a:solidFill>
                  <a:schemeClr val="bg1"/>
                </a:solidFill>
              </a:rPr>
              <a:t> – </a:t>
            </a:r>
            <a:r>
              <a:rPr lang="ru-RU" sz="2800" dirty="0" err="1" smtClean="0">
                <a:solidFill>
                  <a:schemeClr val="bg1"/>
                </a:solidFill>
              </a:rPr>
              <a:t>пры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дапамозе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падпарадкавальнага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злучальнага</a:t>
            </a:r>
            <a:r>
              <a:rPr lang="ru-RU" sz="2800" dirty="0" smtClean="0">
                <a:solidFill>
                  <a:schemeClr val="bg1"/>
                </a:solidFill>
              </a:rPr>
              <a:t> слова як (</a:t>
            </a:r>
            <a:r>
              <a:rPr lang="ru-RU" sz="2800" dirty="0" err="1" smtClean="0">
                <a:solidFill>
                  <a:schemeClr val="bg1"/>
                </a:solidFill>
              </a:rPr>
              <a:t>аб’ектныя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адносіны</a:t>
            </a:r>
            <a:r>
              <a:rPr lang="ru-RU" sz="2800" dirty="0" smtClean="0">
                <a:solidFill>
                  <a:schemeClr val="bg1"/>
                </a:solidFill>
              </a:rPr>
              <a:t>); </a:t>
            </a:r>
            <a:r>
              <a:rPr lang="ru-RU" sz="2800" dirty="0" err="1" smtClean="0">
                <a:solidFill>
                  <a:schemeClr val="bg1"/>
                </a:solidFill>
              </a:rPr>
              <a:t>трэцяя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з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чацвертай</a:t>
            </a:r>
            <a:r>
              <a:rPr lang="ru-RU" sz="2800" dirty="0" smtClean="0">
                <a:solidFill>
                  <a:schemeClr val="bg1"/>
                </a:solidFill>
              </a:rPr>
              <a:t> – </a:t>
            </a:r>
            <a:r>
              <a:rPr lang="ru-RU" sz="2800" dirty="0" err="1" smtClean="0">
                <a:solidFill>
                  <a:schemeClr val="bg1"/>
                </a:solidFill>
              </a:rPr>
              <a:t>пры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дапамозе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падпарадкавальнага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злучальнага</a:t>
            </a:r>
            <a:r>
              <a:rPr lang="ru-RU" sz="2800" dirty="0" smtClean="0">
                <a:solidFill>
                  <a:schemeClr val="bg1"/>
                </a:solidFill>
              </a:rPr>
              <a:t> слова </a:t>
            </a:r>
            <a:r>
              <a:rPr lang="ru-RU" sz="2800" dirty="0" err="1" smtClean="0">
                <a:solidFill>
                  <a:schemeClr val="bg1"/>
                </a:solidFill>
              </a:rPr>
              <a:t>якую</a:t>
            </a:r>
            <a:r>
              <a:rPr lang="ru-RU" sz="2800" dirty="0" smtClean="0">
                <a:solidFill>
                  <a:schemeClr val="bg1"/>
                </a:solidFill>
              </a:rPr>
              <a:t> (</a:t>
            </a:r>
            <a:r>
              <a:rPr lang="ru-RU" sz="2800" dirty="0" err="1" smtClean="0">
                <a:solidFill>
                  <a:schemeClr val="bg1"/>
                </a:solidFill>
              </a:rPr>
              <a:t>азначальныя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адносіны</a:t>
            </a:r>
            <a:r>
              <a:rPr lang="ru-RU" sz="2800" dirty="0" smtClean="0">
                <a:solidFill>
                  <a:schemeClr val="bg1"/>
                </a:solidFill>
              </a:rPr>
              <a:t>). </a:t>
            </a:r>
            <a:r>
              <a:rPr lang="ru-RU" sz="2800" dirty="0" err="1" smtClean="0">
                <a:solidFill>
                  <a:schemeClr val="bg1"/>
                </a:solidFill>
              </a:rPr>
              <a:t>Характар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сувязі</a:t>
            </a:r>
            <a:r>
              <a:rPr lang="ru-RU" sz="2800" dirty="0" smtClean="0">
                <a:solidFill>
                  <a:schemeClr val="bg1"/>
                </a:solidFill>
              </a:rPr>
              <a:t> – </a:t>
            </a:r>
            <a:r>
              <a:rPr lang="ru-RU" sz="2800" dirty="0" err="1" smtClean="0">
                <a:solidFill>
                  <a:schemeClr val="bg1"/>
                </a:solidFill>
              </a:rPr>
              <a:t>падпарадкавальны</a:t>
            </a:r>
            <a:r>
              <a:rPr lang="ru-RU" sz="2800" dirty="0" smtClean="0">
                <a:solidFill>
                  <a:schemeClr val="bg1"/>
                </a:solidFill>
              </a:rPr>
              <a:t>. </a:t>
            </a:r>
            <a:r>
              <a:rPr lang="ru-RU" sz="2800" dirty="0" err="1" smtClean="0">
                <a:solidFill>
                  <a:schemeClr val="bg1"/>
                </a:solidFill>
              </a:rPr>
              <a:t>Гэта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складаны</a:t>
            </a:r>
            <a:r>
              <a:rPr lang="ru-RU" sz="2800" dirty="0" smtClean="0">
                <a:solidFill>
                  <a:schemeClr val="bg1"/>
                </a:solidFill>
              </a:rPr>
              <a:t> сказ </a:t>
            </a:r>
            <a:r>
              <a:rPr lang="ru-RU" sz="2800" dirty="0" err="1" smtClean="0">
                <a:solidFill>
                  <a:schemeClr val="bg1"/>
                </a:solidFill>
              </a:rPr>
              <a:t>са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змешаным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падпарадкаваннем</a:t>
            </a:r>
            <a:r>
              <a:rPr lang="ru-RU" sz="2800" dirty="0" smtClean="0">
                <a:solidFill>
                  <a:schemeClr val="bg1"/>
                </a:solidFill>
              </a:rPr>
              <a:t>: другая </a:t>
            </a:r>
            <a:r>
              <a:rPr lang="ru-RU" sz="2800" dirty="0" err="1" smtClean="0">
                <a:solidFill>
                  <a:schemeClr val="bg1"/>
                </a:solidFill>
              </a:rPr>
              <a:t>частка</a:t>
            </a:r>
            <a:r>
              <a:rPr lang="ru-RU" sz="2800" dirty="0" smtClean="0">
                <a:solidFill>
                  <a:schemeClr val="bg1"/>
                </a:solidFill>
              </a:rPr>
              <a:t>- </a:t>
            </a:r>
            <a:r>
              <a:rPr lang="ru-RU" sz="2800" dirty="0" err="1" smtClean="0">
                <a:solidFill>
                  <a:schemeClr val="bg1"/>
                </a:solidFill>
              </a:rPr>
              <a:t>галоўная</a:t>
            </a:r>
            <a:r>
              <a:rPr lang="ru-RU" sz="2800" dirty="0" smtClean="0">
                <a:solidFill>
                  <a:schemeClr val="bg1"/>
                </a:solidFill>
              </a:rPr>
              <a:t>, а першая, </a:t>
            </a:r>
            <a:r>
              <a:rPr lang="ru-RU" sz="2800" dirty="0" err="1" smtClean="0">
                <a:solidFill>
                  <a:schemeClr val="bg1"/>
                </a:solidFill>
              </a:rPr>
              <a:t>чацвёртая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і</a:t>
            </a:r>
            <a:r>
              <a:rPr lang="ru-RU" sz="2800" dirty="0" smtClean="0">
                <a:solidFill>
                  <a:schemeClr val="bg1"/>
                </a:solidFill>
              </a:rPr>
              <a:t> пятая – </a:t>
            </a:r>
            <a:r>
              <a:rPr lang="ru-RU" sz="2800" dirty="0" err="1" smtClean="0">
                <a:solidFill>
                  <a:schemeClr val="bg1"/>
                </a:solidFill>
              </a:rPr>
              <a:t>даданыя</a:t>
            </a:r>
            <a:r>
              <a:rPr lang="ru-RU" sz="2800" dirty="0" smtClean="0">
                <a:solidFill>
                  <a:schemeClr val="bg1"/>
                </a:solidFill>
              </a:rPr>
              <a:t> (1 – </a:t>
            </a:r>
            <a:r>
              <a:rPr lang="ru-RU" sz="2800" dirty="0" err="1" smtClean="0">
                <a:solidFill>
                  <a:schemeClr val="bg1"/>
                </a:solidFill>
              </a:rPr>
              <a:t>даданая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акалічнасная</a:t>
            </a:r>
            <a:r>
              <a:rPr lang="ru-RU" sz="2800" dirty="0" smtClean="0">
                <a:solidFill>
                  <a:schemeClr val="bg1"/>
                </a:solidFill>
              </a:rPr>
              <a:t> часу, 3 </a:t>
            </a:r>
            <a:r>
              <a:rPr lang="ru-RU" sz="2800" dirty="0" err="1" smtClean="0">
                <a:solidFill>
                  <a:schemeClr val="bg1"/>
                </a:solidFill>
              </a:rPr>
              <a:t>і</a:t>
            </a:r>
            <a:r>
              <a:rPr lang="ru-RU" sz="2800" dirty="0" smtClean="0">
                <a:solidFill>
                  <a:schemeClr val="bg1"/>
                </a:solidFill>
              </a:rPr>
              <a:t> 5  - </a:t>
            </a:r>
            <a:r>
              <a:rPr lang="ru-RU" sz="2800" dirty="0" err="1" smtClean="0">
                <a:solidFill>
                  <a:schemeClr val="bg1"/>
                </a:solidFill>
              </a:rPr>
              <a:t>даданыя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дапаўняльныя</a:t>
            </a:r>
            <a:r>
              <a:rPr lang="ru-RU" sz="2800" dirty="0" smtClean="0">
                <a:solidFill>
                  <a:schemeClr val="bg1"/>
                </a:solidFill>
              </a:rPr>
              <a:t>. 4 – </a:t>
            </a:r>
            <a:r>
              <a:rPr lang="ru-RU" sz="2800" dirty="0" err="1" smtClean="0">
                <a:solidFill>
                  <a:schemeClr val="bg1"/>
                </a:solidFill>
              </a:rPr>
              <a:t>даданая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азначальная</a:t>
            </a:r>
            <a:r>
              <a:rPr lang="ru-RU" sz="2800" dirty="0" smtClean="0">
                <a:solidFill>
                  <a:schemeClr val="bg1"/>
                </a:solidFill>
              </a:rPr>
              <a:t>).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373892"/>
            <a:ext cx="8143932" cy="629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3100" dirty="0" err="1" smtClean="0">
                <a:solidFill>
                  <a:schemeClr val="bg1"/>
                </a:solidFill>
              </a:rPr>
              <a:t>Даданыя</a:t>
            </a:r>
            <a:r>
              <a:rPr lang="ru-RU" sz="3100" dirty="0" smtClean="0">
                <a:solidFill>
                  <a:schemeClr val="bg1"/>
                </a:solidFill>
              </a:rPr>
              <a:t> 1,3 </a:t>
            </a:r>
            <a:r>
              <a:rPr lang="ru-RU" sz="3100" dirty="0" err="1" smtClean="0">
                <a:solidFill>
                  <a:schemeClr val="bg1"/>
                </a:solidFill>
              </a:rPr>
              <a:t>і</a:t>
            </a:r>
            <a:r>
              <a:rPr lang="ru-RU" sz="3100" dirty="0" smtClean="0">
                <a:solidFill>
                  <a:schemeClr val="bg1"/>
                </a:solidFill>
              </a:rPr>
              <a:t> 5 </a:t>
            </a:r>
            <a:r>
              <a:rPr lang="ru-RU" sz="3100" dirty="0" err="1" smtClean="0">
                <a:solidFill>
                  <a:schemeClr val="bg1"/>
                </a:solidFill>
              </a:rPr>
              <a:t>звязаны</a:t>
            </a:r>
            <a:r>
              <a:rPr lang="ru-RU" sz="3100" dirty="0" smtClean="0">
                <a:solidFill>
                  <a:schemeClr val="bg1"/>
                </a:solidFill>
              </a:rPr>
              <a:t> </a:t>
            </a:r>
            <a:r>
              <a:rPr lang="ru-RU" sz="3100" dirty="0" err="1" smtClean="0">
                <a:solidFill>
                  <a:schemeClr val="bg1"/>
                </a:solidFill>
              </a:rPr>
              <a:t>з</a:t>
            </a:r>
            <a:r>
              <a:rPr lang="ru-RU" sz="3100" dirty="0" smtClean="0">
                <a:solidFill>
                  <a:schemeClr val="bg1"/>
                </a:solidFill>
              </a:rPr>
              <a:t> </a:t>
            </a:r>
            <a:r>
              <a:rPr lang="ru-RU" sz="3100" dirty="0" err="1" smtClean="0">
                <a:solidFill>
                  <a:schemeClr val="bg1"/>
                </a:solidFill>
              </a:rPr>
              <a:t>галоўнай</a:t>
            </a:r>
            <a:r>
              <a:rPr lang="ru-RU" sz="3100" dirty="0" smtClean="0">
                <a:solidFill>
                  <a:schemeClr val="bg1"/>
                </a:solidFill>
              </a:rPr>
              <a:t> (2) </a:t>
            </a:r>
            <a:r>
              <a:rPr lang="ru-RU" sz="3100" dirty="0" err="1" smtClean="0">
                <a:solidFill>
                  <a:schemeClr val="bg1"/>
                </a:solidFill>
              </a:rPr>
              <a:t>сузалежным</a:t>
            </a:r>
            <a:r>
              <a:rPr lang="ru-RU" sz="3100" dirty="0" smtClean="0">
                <a:solidFill>
                  <a:schemeClr val="bg1"/>
                </a:solidFill>
              </a:rPr>
              <a:t> </a:t>
            </a:r>
            <a:r>
              <a:rPr lang="ru-RU" sz="3100" dirty="0" err="1" smtClean="0">
                <a:solidFill>
                  <a:schemeClr val="bg1"/>
                </a:solidFill>
              </a:rPr>
              <a:t>неаднародным</a:t>
            </a:r>
            <a:r>
              <a:rPr lang="ru-RU" sz="3100" dirty="0" smtClean="0">
                <a:solidFill>
                  <a:schemeClr val="bg1"/>
                </a:solidFill>
              </a:rPr>
              <a:t> </a:t>
            </a:r>
            <a:r>
              <a:rPr lang="ru-RU" sz="3100" dirty="0" err="1" smtClean="0">
                <a:solidFill>
                  <a:schemeClr val="bg1"/>
                </a:solidFill>
              </a:rPr>
              <a:t>падпарадкаваннем</a:t>
            </a:r>
            <a:r>
              <a:rPr lang="ru-RU" sz="3100" dirty="0" smtClean="0">
                <a:solidFill>
                  <a:schemeClr val="bg1"/>
                </a:solidFill>
              </a:rPr>
              <a:t>, 3 </a:t>
            </a:r>
            <a:r>
              <a:rPr lang="ru-RU" sz="3100" dirty="0" err="1" smtClean="0">
                <a:solidFill>
                  <a:schemeClr val="bg1"/>
                </a:solidFill>
              </a:rPr>
              <a:t>і</a:t>
            </a:r>
            <a:r>
              <a:rPr lang="ru-RU" sz="3100" dirty="0" smtClean="0">
                <a:solidFill>
                  <a:schemeClr val="bg1"/>
                </a:solidFill>
              </a:rPr>
              <a:t> 5 – </a:t>
            </a:r>
            <a:r>
              <a:rPr lang="ru-RU" sz="3100" dirty="0" err="1" smtClean="0">
                <a:solidFill>
                  <a:schemeClr val="bg1"/>
                </a:solidFill>
              </a:rPr>
              <a:t>сузалежным</a:t>
            </a:r>
            <a:r>
              <a:rPr lang="ru-RU" sz="3100" dirty="0" smtClean="0">
                <a:solidFill>
                  <a:schemeClr val="bg1"/>
                </a:solidFill>
              </a:rPr>
              <a:t> </a:t>
            </a:r>
            <a:r>
              <a:rPr lang="ru-RU" sz="3100" dirty="0" err="1" smtClean="0">
                <a:solidFill>
                  <a:schemeClr val="bg1"/>
                </a:solidFill>
              </a:rPr>
              <a:t>аднародным</a:t>
            </a:r>
            <a:r>
              <a:rPr lang="ru-RU" sz="3100" dirty="0" smtClean="0">
                <a:solidFill>
                  <a:schemeClr val="bg1"/>
                </a:solidFill>
              </a:rPr>
              <a:t> </a:t>
            </a:r>
            <a:r>
              <a:rPr lang="ru-RU" sz="3100" dirty="0" err="1" smtClean="0">
                <a:solidFill>
                  <a:schemeClr val="bg1"/>
                </a:solidFill>
              </a:rPr>
              <a:t>падпарадкаваннем</a:t>
            </a:r>
            <a:r>
              <a:rPr lang="ru-RU" sz="3100" dirty="0" smtClean="0">
                <a:solidFill>
                  <a:schemeClr val="bg1"/>
                </a:solidFill>
              </a:rPr>
              <a:t>, 3 </a:t>
            </a:r>
            <a:r>
              <a:rPr lang="ru-RU" sz="3100" dirty="0" err="1" smtClean="0">
                <a:solidFill>
                  <a:schemeClr val="bg1"/>
                </a:solidFill>
              </a:rPr>
              <a:t>і</a:t>
            </a:r>
            <a:r>
              <a:rPr lang="ru-RU" sz="3100" dirty="0" smtClean="0">
                <a:solidFill>
                  <a:schemeClr val="bg1"/>
                </a:solidFill>
              </a:rPr>
              <a:t> 4 – </a:t>
            </a:r>
            <a:r>
              <a:rPr lang="ru-RU" sz="3100" dirty="0" err="1" smtClean="0">
                <a:solidFill>
                  <a:schemeClr val="bg1"/>
                </a:solidFill>
              </a:rPr>
              <a:t>паслядоўным</a:t>
            </a:r>
            <a:r>
              <a:rPr lang="ru-RU" sz="3100" dirty="0" smtClean="0">
                <a:solidFill>
                  <a:schemeClr val="bg1"/>
                </a:solidFill>
              </a:rPr>
              <a:t> </a:t>
            </a:r>
            <a:r>
              <a:rPr lang="ru-RU" sz="3100" dirty="0" err="1" smtClean="0">
                <a:solidFill>
                  <a:schemeClr val="bg1"/>
                </a:solidFill>
              </a:rPr>
              <a:t>падпарадкаваннем</a:t>
            </a:r>
            <a:r>
              <a:rPr lang="ru-RU" sz="31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ru-RU" sz="3100" i="1" dirty="0" err="1" smtClean="0">
                <a:solidFill>
                  <a:schemeClr val="bg1"/>
                </a:solidFill>
              </a:rPr>
              <a:t>Калі</a:t>
            </a:r>
            <a:r>
              <a:rPr lang="ru-RU" sz="3100" i="1" dirty="0" smtClean="0">
                <a:solidFill>
                  <a:schemeClr val="bg1"/>
                </a:solidFill>
              </a:rPr>
              <a:t> </a:t>
            </a:r>
            <a:r>
              <a:rPr lang="ru-RU" sz="3100" i="1" dirty="0" err="1" smtClean="0">
                <a:solidFill>
                  <a:schemeClr val="bg1"/>
                </a:solidFill>
              </a:rPr>
              <a:t>ехалі</a:t>
            </a:r>
            <a:r>
              <a:rPr lang="ru-RU" sz="3100" i="1" dirty="0" smtClean="0">
                <a:solidFill>
                  <a:schemeClr val="bg1"/>
                </a:solidFill>
              </a:rPr>
              <a:t> </a:t>
            </a:r>
            <a:r>
              <a:rPr lang="ru-RU" sz="3100" i="1" dirty="0" err="1" smtClean="0">
                <a:solidFill>
                  <a:schemeClr val="bg1"/>
                </a:solidFill>
              </a:rPr>
              <a:t>са</a:t>
            </a:r>
            <a:r>
              <a:rPr lang="ru-RU" sz="3100" i="1" dirty="0" smtClean="0">
                <a:solidFill>
                  <a:schemeClr val="bg1"/>
                </a:solidFill>
              </a:rPr>
              <a:t> </a:t>
            </a:r>
            <a:r>
              <a:rPr lang="ru-RU" sz="3100" i="1" dirty="0" err="1" smtClean="0">
                <a:solidFill>
                  <a:schemeClr val="bg1"/>
                </a:solidFill>
              </a:rPr>
              <a:t>Сцяпанам</a:t>
            </a:r>
            <a:r>
              <a:rPr lang="ru-RU" sz="3100" i="1" dirty="0" smtClean="0">
                <a:solidFill>
                  <a:schemeClr val="bg1"/>
                </a:solidFill>
              </a:rPr>
              <a:t> назад – </a:t>
            </a:r>
            <a:r>
              <a:rPr lang="ru-RU" sz="3100" dirty="0" err="1" smtClean="0">
                <a:solidFill>
                  <a:schemeClr val="bg1"/>
                </a:solidFill>
              </a:rPr>
              <a:t>суадносіцца</a:t>
            </a:r>
            <a:r>
              <a:rPr lang="ru-RU" sz="3100" dirty="0" smtClean="0">
                <a:solidFill>
                  <a:schemeClr val="bg1"/>
                </a:solidFill>
              </a:rPr>
              <a:t> </a:t>
            </a:r>
            <a:r>
              <a:rPr lang="ru-RU" sz="3100" dirty="0" err="1" smtClean="0">
                <a:solidFill>
                  <a:schemeClr val="bg1"/>
                </a:solidFill>
              </a:rPr>
              <a:t>з</a:t>
            </a:r>
            <a:r>
              <a:rPr lang="ru-RU" sz="3100" dirty="0" smtClean="0">
                <a:solidFill>
                  <a:schemeClr val="bg1"/>
                </a:solidFill>
              </a:rPr>
              <a:t> простым </a:t>
            </a:r>
            <a:r>
              <a:rPr lang="ru-RU" sz="3100" dirty="0" err="1" smtClean="0">
                <a:solidFill>
                  <a:schemeClr val="bg1"/>
                </a:solidFill>
              </a:rPr>
              <a:t>двухсастаўным</a:t>
            </a:r>
            <a:r>
              <a:rPr lang="ru-RU" sz="3100" dirty="0" smtClean="0">
                <a:solidFill>
                  <a:schemeClr val="bg1"/>
                </a:solidFill>
              </a:rPr>
              <a:t> сказам, </a:t>
            </a:r>
            <a:r>
              <a:rPr lang="ru-RU" sz="3100" dirty="0" err="1" smtClean="0">
                <a:solidFill>
                  <a:schemeClr val="bg1"/>
                </a:solidFill>
              </a:rPr>
              <a:t>развітым</a:t>
            </a:r>
            <a:r>
              <a:rPr lang="ru-RU" sz="3100" dirty="0" smtClean="0">
                <a:solidFill>
                  <a:schemeClr val="bg1"/>
                </a:solidFill>
              </a:rPr>
              <a:t>, </a:t>
            </a:r>
            <a:r>
              <a:rPr lang="ru-RU" sz="3100" dirty="0" err="1" smtClean="0">
                <a:solidFill>
                  <a:schemeClr val="bg1"/>
                </a:solidFill>
              </a:rPr>
              <a:t>няпоўным</a:t>
            </a:r>
            <a:r>
              <a:rPr lang="ru-RU" sz="3100" dirty="0" smtClean="0">
                <a:solidFill>
                  <a:schemeClr val="bg1"/>
                </a:solidFill>
              </a:rPr>
              <a:t>, </a:t>
            </a:r>
            <a:r>
              <a:rPr lang="ru-RU" sz="3100" dirty="0" err="1" smtClean="0">
                <a:solidFill>
                  <a:schemeClr val="bg1"/>
                </a:solidFill>
              </a:rPr>
              <a:t>няўскладненым</a:t>
            </a:r>
            <a:r>
              <a:rPr lang="ru-RU" sz="3100" dirty="0" smtClean="0">
                <a:solidFill>
                  <a:schemeClr val="bg1"/>
                </a:solidFill>
              </a:rPr>
              <a:t>;</a:t>
            </a:r>
          </a:p>
          <a:p>
            <a:pPr algn="just"/>
            <a:r>
              <a:rPr lang="ru-RU" sz="3100" i="1" dirty="0" err="1" smtClean="0">
                <a:solidFill>
                  <a:schemeClr val="bg1"/>
                </a:solidFill>
              </a:rPr>
              <a:t>пад</a:t>
            </a:r>
            <a:r>
              <a:rPr lang="ru-RU" sz="3100" i="1" dirty="0" smtClean="0">
                <a:solidFill>
                  <a:schemeClr val="bg1"/>
                </a:solidFill>
              </a:rPr>
              <a:t> </a:t>
            </a:r>
            <a:r>
              <a:rPr lang="ru-RU" sz="3100" i="1" dirty="0" err="1" smtClean="0">
                <a:solidFill>
                  <a:schemeClr val="bg1"/>
                </a:solidFill>
              </a:rPr>
              <a:t>порсткі</a:t>
            </a:r>
            <a:r>
              <a:rPr lang="ru-RU" sz="3100" i="1" dirty="0" smtClean="0">
                <a:solidFill>
                  <a:schemeClr val="bg1"/>
                </a:solidFill>
              </a:rPr>
              <a:t> </a:t>
            </a:r>
            <a:r>
              <a:rPr lang="ru-RU" sz="3100" i="1" dirty="0" err="1" smtClean="0">
                <a:solidFill>
                  <a:schemeClr val="bg1"/>
                </a:solidFill>
              </a:rPr>
              <a:t>ляскат</a:t>
            </a:r>
            <a:r>
              <a:rPr lang="ru-RU" sz="3100" i="1" dirty="0" smtClean="0">
                <a:solidFill>
                  <a:schemeClr val="bg1"/>
                </a:solidFill>
              </a:rPr>
              <a:t> </a:t>
            </a:r>
            <a:r>
              <a:rPr lang="ru-RU" sz="3100" i="1" dirty="0" err="1" smtClean="0">
                <a:solidFill>
                  <a:schemeClr val="bg1"/>
                </a:solidFill>
              </a:rPr>
              <a:t>драбінак</a:t>
            </a:r>
            <a:r>
              <a:rPr lang="ru-RU" sz="3100" i="1" dirty="0" smtClean="0">
                <a:solidFill>
                  <a:schemeClr val="bg1"/>
                </a:solidFill>
              </a:rPr>
              <a:t> </a:t>
            </a:r>
            <a:r>
              <a:rPr lang="ru-RU" sz="3100" i="1" dirty="0" err="1" smtClean="0">
                <a:solidFill>
                  <a:schemeClr val="bg1"/>
                </a:solidFill>
              </a:rPr>
              <a:t>Яўхім</a:t>
            </a:r>
            <a:r>
              <a:rPr lang="ru-RU" sz="3100" i="1" dirty="0" smtClean="0">
                <a:solidFill>
                  <a:schemeClr val="bg1"/>
                </a:solidFill>
              </a:rPr>
              <a:t> </a:t>
            </a:r>
            <a:r>
              <a:rPr lang="ru-RU" sz="3100" i="1" dirty="0" err="1" smtClean="0">
                <a:solidFill>
                  <a:schemeClr val="bg1"/>
                </a:solidFill>
              </a:rPr>
              <a:t>уявіў</a:t>
            </a:r>
            <a:r>
              <a:rPr lang="ru-RU" sz="3100" i="1" dirty="0" smtClean="0">
                <a:solidFill>
                  <a:schemeClr val="bg1"/>
                </a:solidFill>
              </a:rPr>
              <a:t> – </a:t>
            </a:r>
            <a:r>
              <a:rPr lang="ru-RU" sz="3100" dirty="0" err="1" smtClean="0">
                <a:solidFill>
                  <a:schemeClr val="bg1"/>
                </a:solidFill>
              </a:rPr>
              <a:t>суадносіцца</a:t>
            </a:r>
            <a:r>
              <a:rPr lang="ru-RU" sz="3100" dirty="0" smtClean="0">
                <a:solidFill>
                  <a:schemeClr val="bg1"/>
                </a:solidFill>
              </a:rPr>
              <a:t> </a:t>
            </a:r>
            <a:r>
              <a:rPr lang="ru-RU" sz="3100" dirty="0" err="1" smtClean="0">
                <a:solidFill>
                  <a:schemeClr val="bg1"/>
                </a:solidFill>
              </a:rPr>
              <a:t>з</a:t>
            </a:r>
            <a:r>
              <a:rPr lang="ru-RU" sz="3100" dirty="0" smtClean="0">
                <a:solidFill>
                  <a:schemeClr val="bg1"/>
                </a:solidFill>
              </a:rPr>
              <a:t> простым </a:t>
            </a:r>
            <a:r>
              <a:rPr lang="ru-RU" sz="3100" dirty="0" err="1" smtClean="0">
                <a:solidFill>
                  <a:schemeClr val="bg1"/>
                </a:solidFill>
              </a:rPr>
              <a:t>двухсастаўным</a:t>
            </a:r>
            <a:r>
              <a:rPr lang="ru-RU" sz="3100" dirty="0" smtClean="0">
                <a:solidFill>
                  <a:schemeClr val="bg1"/>
                </a:solidFill>
              </a:rPr>
              <a:t> сказам, </a:t>
            </a:r>
            <a:r>
              <a:rPr lang="ru-RU" sz="3100" dirty="0" err="1" smtClean="0">
                <a:solidFill>
                  <a:schemeClr val="bg1"/>
                </a:solidFill>
              </a:rPr>
              <a:t>развітым</a:t>
            </a:r>
            <a:r>
              <a:rPr lang="ru-RU" sz="3100" dirty="0" smtClean="0">
                <a:solidFill>
                  <a:schemeClr val="bg1"/>
                </a:solidFill>
              </a:rPr>
              <a:t>, </a:t>
            </a:r>
            <a:r>
              <a:rPr lang="ru-RU" sz="3100" dirty="0" err="1" smtClean="0">
                <a:solidFill>
                  <a:schemeClr val="bg1"/>
                </a:solidFill>
              </a:rPr>
              <a:t>поўным</a:t>
            </a:r>
            <a:r>
              <a:rPr lang="ru-RU" sz="3100" dirty="0" smtClean="0">
                <a:solidFill>
                  <a:schemeClr val="bg1"/>
                </a:solidFill>
              </a:rPr>
              <a:t>, </a:t>
            </a:r>
            <a:r>
              <a:rPr lang="ru-RU" sz="3100" dirty="0" err="1" smtClean="0">
                <a:solidFill>
                  <a:schemeClr val="bg1"/>
                </a:solidFill>
              </a:rPr>
              <a:t>няўскладненым</a:t>
            </a:r>
            <a:r>
              <a:rPr lang="ru-RU" sz="3100" dirty="0" smtClean="0">
                <a:solidFill>
                  <a:schemeClr val="bg1"/>
                </a:solidFill>
              </a:rPr>
              <a:t>;</a:t>
            </a:r>
            <a:endParaRPr lang="ru-RU" sz="3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142852"/>
            <a:ext cx="8286808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3200" i="1" dirty="0" smtClean="0">
                <a:solidFill>
                  <a:schemeClr val="bg1"/>
                </a:solidFill>
              </a:rPr>
              <a:t>як </a:t>
            </a:r>
            <a:r>
              <a:rPr lang="ru-RU" sz="3200" i="1" dirty="0" err="1" smtClean="0">
                <a:solidFill>
                  <a:schemeClr val="bg1"/>
                </a:solidFill>
              </a:rPr>
              <a:t>прыедзе</a:t>
            </a:r>
            <a:r>
              <a:rPr lang="ru-RU" sz="3200" i="1" dirty="0" smtClean="0">
                <a:solidFill>
                  <a:schemeClr val="bg1"/>
                </a:solidFill>
              </a:rPr>
              <a:t> </a:t>
            </a:r>
            <a:r>
              <a:rPr lang="ru-RU" sz="3200" i="1" dirty="0" err="1" smtClean="0">
                <a:solidFill>
                  <a:schemeClr val="bg1"/>
                </a:solidFill>
              </a:rPr>
              <a:t>з</a:t>
            </a:r>
            <a:r>
              <a:rPr lang="ru-RU" sz="3200" i="1" dirty="0" smtClean="0">
                <a:solidFill>
                  <a:schemeClr val="bg1"/>
                </a:solidFill>
              </a:rPr>
              <a:t> </a:t>
            </a:r>
            <a:r>
              <a:rPr lang="ru-RU" sz="3200" i="1" dirty="0" err="1" smtClean="0">
                <a:solidFill>
                  <a:schemeClr val="bg1"/>
                </a:solidFill>
              </a:rPr>
              <a:t>жонкай</a:t>
            </a:r>
            <a:r>
              <a:rPr lang="ru-RU" sz="3200" i="1" dirty="0" smtClean="0">
                <a:solidFill>
                  <a:schemeClr val="bg1"/>
                </a:solidFill>
              </a:rPr>
              <a:t>, </a:t>
            </a:r>
            <a:r>
              <a:rPr lang="ru-RU" sz="3200" i="1" dirty="0" err="1" smtClean="0">
                <a:solidFill>
                  <a:schemeClr val="bg1"/>
                </a:solidFill>
              </a:rPr>
              <a:t>маладой</a:t>
            </a:r>
            <a:r>
              <a:rPr lang="ru-RU" sz="3200" i="1" dirty="0" smtClean="0">
                <a:solidFill>
                  <a:schemeClr val="bg1"/>
                </a:solidFill>
              </a:rPr>
              <a:t>, </a:t>
            </a:r>
            <a:r>
              <a:rPr lang="ru-RU" sz="3200" i="1" dirty="0" err="1" smtClean="0">
                <a:solidFill>
                  <a:schemeClr val="bg1"/>
                </a:solidFill>
              </a:rPr>
              <a:t>багатай</a:t>
            </a:r>
            <a:r>
              <a:rPr lang="ru-RU" sz="3200" i="1" dirty="0" smtClean="0">
                <a:solidFill>
                  <a:schemeClr val="bg1"/>
                </a:solidFill>
              </a:rPr>
              <a:t> - </a:t>
            </a:r>
            <a:r>
              <a:rPr lang="ru-RU" sz="3200" dirty="0" err="1" smtClean="0">
                <a:solidFill>
                  <a:schemeClr val="bg1"/>
                </a:solidFill>
              </a:rPr>
              <a:t>суадносіцца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з</a:t>
            </a:r>
            <a:r>
              <a:rPr lang="ru-RU" sz="3200" dirty="0" smtClean="0">
                <a:solidFill>
                  <a:schemeClr val="bg1"/>
                </a:solidFill>
              </a:rPr>
              <a:t> простым </a:t>
            </a:r>
            <a:r>
              <a:rPr lang="ru-RU" sz="3200" dirty="0" err="1" smtClean="0">
                <a:solidFill>
                  <a:schemeClr val="bg1"/>
                </a:solidFill>
              </a:rPr>
              <a:t>двухсастаўным</a:t>
            </a:r>
            <a:r>
              <a:rPr lang="ru-RU" sz="3200" dirty="0" smtClean="0">
                <a:solidFill>
                  <a:schemeClr val="bg1"/>
                </a:solidFill>
              </a:rPr>
              <a:t> сказам, </a:t>
            </a:r>
            <a:r>
              <a:rPr lang="ru-RU" sz="3200" dirty="0" err="1" smtClean="0">
                <a:solidFill>
                  <a:schemeClr val="bg1"/>
                </a:solidFill>
              </a:rPr>
              <a:t>развітым</a:t>
            </a:r>
            <a:r>
              <a:rPr lang="ru-RU" sz="3200" dirty="0" smtClean="0">
                <a:solidFill>
                  <a:schemeClr val="bg1"/>
                </a:solidFill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</a:rPr>
              <a:t>няпоўным</a:t>
            </a:r>
            <a:r>
              <a:rPr lang="ru-RU" sz="3200" dirty="0" smtClean="0">
                <a:solidFill>
                  <a:schemeClr val="bg1"/>
                </a:solidFill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</a:rPr>
              <a:t>ускладненым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адасобленымі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азначэннямі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i="1" dirty="0" err="1" smtClean="0">
                <a:solidFill>
                  <a:schemeClr val="bg1"/>
                </a:solidFill>
              </a:rPr>
              <a:t>маладой</a:t>
            </a:r>
            <a:r>
              <a:rPr lang="ru-RU" sz="3200" i="1" dirty="0" smtClean="0">
                <a:solidFill>
                  <a:schemeClr val="bg1"/>
                </a:solidFill>
              </a:rPr>
              <a:t>, </a:t>
            </a:r>
            <a:r>
              <a:rPr lang="ru-RU" sz="3200" i="1" dirty="0" err="1" smtClean="0">
                <a:solidFill>
                  <a:schemeClr val="bg1"/>
                </a:solidFill>
              </a:rPr>
              <a:t>багатай</a:t>
            </a:r>
            <a:r>
              <a:rPr lang="ru-RU" sz="3200" dirty="0" smtClean="0">
                <a:solidFill>
                  <a:schemeClr val="bg1"/>
                </a:solidFill>
              </a:rPr>
              <a:t>;</a:t>
            </a:r>
          </a:p>
          <a:p>
            <a:pPr algn="just"/>
            <a:r>
              <a:rPr lang="ru-RU" sz="3200" i="1" dirty="0" err="1" smtClean="0">
                <a:solidFill>
                  <a:schemeClr val="bg1"/>
                </a:solidFill>
              </a:rPr>
              <a:t>якую</a:t>
            </a:r>
            <a:r>
              <a:rPr lang="ru-RU" sz="3200" i="1" dirty="0" smtClean="0">
                <a:solidFill>
                  <a:schemeClr val="bg1"/>
                </a:solidFill>
              </a:rPr>
              <a:t> </a:t>
            </a:r>
            <a:r>
              <a:rPr lang="ru-RU" sz="3200" i="1" dirty="0" err="1" smtClean="0">
                <a:solidFill>
                  <a:schemeClr val="bg1"/>
                </a:solidFill>
              </a:rPr>
              <a:t>ён</a:t>
            </a:r>
            <a:r>
              <a:rPr lang="ru-RU" sz="3200" i="1" dirty="0" smtClean="0">
                <a:solidFill>
                  <a:schemeClr val="bg1"/>
                </a:solidFill>
              </a:rPr>
              <a:t> </a:t>
            </a:r>
            <a:r>
              <a:rPr lang="ru-RU" sz="3200" i="1" dirty="0" err="1" smtClean="0">
                <a:solidFill>
                  <a:schemeClr val="bg1"/>
                </a:solidFill>
              </a:rPr>
              <a:t>прывядзе</a:t>
            </a:r>
            <a:r>
              <a:rPr lang="ru-RU" sz="3200" i="1" dirty="0" smtClean="0">
                <a:solidFill>
                  <a:schemeClr val="bg1"/>
                </a:solidFill>
              </a:rPr>
              <a:t> </a:t>
            </a:r>
            <a:r>
              <a:rPr lang="ru-RU" sz="3200" i="1" dirty="0" err="1" smtClean="0">
                <a:solidFill>
                  <a:schemeClr val="bg1"/>
                </a:solidFill>
              </a:rPr>
              <a:t>аднекуль</a:t>
            </a:r>
            <a:r>
              <a:rPr lang="ru-RU" sz="3200" i="1" dirty="0" smtClean="0">
                <a:solidFill>
                  <a:schemeClr val="bg1"/>
                </a:solidFill>
              </a:rPr>
              <a:t> (</a:t>
            </a:r>
            <a:r>
              <a:rPr lang="ru-RU" sz="3200" i="1" dirty="0" err="1" smtClean="0">
                <a:solidFill>
                  <a:schemeClr val="bg1"/>
                </a:solidFill>
              </a:rPr>
              <a:t>можа</a:t>
            </a:r>
            <a:r>
              <a:rPr lang="ru-RU" sz="3200" i="1" dirty="0" smtClean="0">
                <a:solidFill>
                  <a:schemeClr val="bg1"/>
                </a:solidFill>
              </a:rPr>
              <a:t>, </a:t>
            </a:r>
            <a:r>
              <a:rPr lang="ru-RU" sz="3200" i="1" dirty="0" err="1" smtClean="0">
                <a:solidFill>
                  <a:schemeClr val="bg1"/>
                </a:solidFill>
              </a:rPr>
              <a:t>з</a:t>
            </a:r>
            <a:r>
              <a:rPr lang="ru-RU" sz="3200" i="1" dirty="0" smtClean="0">
                <a:solidFill>
                  <a:schemeClr val="bg1"/>
                </a:solidFill>
              </a:rPr>
              <a:t> </a:t>
            </a:r>
            <a:r>
              <a:rPr lang="ru-RU" sz="3200" i="1" dirty="0" err="1" smtClean="0">
                <a:solidFill>
                  <a:schemeClr val="bg1"/>
                </a:solidFill>
              </a:rPr>
              <a:t>саміх</a:t>
            </a:r>
            <a:r>
              <a:rPr lang="ru-RU" sz="3200" i="1" dirty="0" smtClean="0">
                <a:solidFill>
                  <a:schemeClr val="bg1"/>
                </a:solidFill>
              </a:rPr>
              <a:t> </a:t>
            </a:r>
            <a:r>
              <a:rPr lang="ru-RU" sz="3200" i="1" dirty="0" err="1" smtClean="0">
                <a:solidFill>
                  <a:schemeClr val="bg1"/>
                </a:solidFill>
              </a:rPr>
              <a:t>Юравіч</a:t>
            </a:r>
            <a:r>
              <a:rPr lang="ru-RU" sz="3200" i="1" dirty="0" smtClean="0">
                <a:solidFill>
                  <a:schemeClr val="bg1"/>
                </a:solidFill>
              </a:rPr>
              <a:t>, </a:t>
            </a:r>
            <a:r>
              <a:rPr lang="ru-RU" sz="3200" i="1" dirty="0" err="1" smtClean="0">
                <a:solidFill>
                  <a:schemeClr val="bg1"/>
                </a:solidFill>
              </a:rPr>
              <a:t>бо</a:t>
            </a:r>
            <a:r>
              <a:rPr lang="ru-RU" sz="3200" i="1" dirty="0" smtClean="0">
                <a:solidFill>
                  <a:schemeClr val="bg1"/>
                </a:solidFill>
              </a:rPr>
              <a:t> </a:t>
            </a:r>
            <a:r>
              <a:rPr lang="ru-RU" sz="3200" i="1" dirty="0" err="1" smtClean="0">
                <a:solidFill>
                  <a:schemeClr val="bg1"/>
                </a:solidFill>
              </a:rPr>
              <a:t>ў</a:t>
            </a:r>
            <a:r>
              <a:rPr lang="ru-RU" sz="3200" i="1" dirty="0" smtClean="0">
                <a:solidFill>
                  <a:schemeClr val="bg1"/>
                </a:solidFill>
              </a:rPr>
              <a:t> </a:t>
            </a:r>
            <a:r>
              <a:rPr lang="ru-RU" sz="3200" i="1" dirty="0" err="1" smtClean="0">
                <a:solidFill>
                  <a:schemeClr val="bg1"/>
                </a:solidFill>
              </a:rPr>
              <a:t>Куранях</a:t>
            </a:r>
            <a:r>
              <a:rPr lang="ru-RU" sz="3200" i="1" dirty="0" smtClean="0">
                <a:solidFill>
                  <a:schemeClr val="bg1"/>
                </a:solidFill>
              </a:rPr>
              <a:t> </a:t>
            </a:r>
            <a:r>
              <a:rPr lang="ru-RU" sz="3200" i="1" dirty="0" err="1" smtClean="0">
                <a:solidFill>
                  <a:schemeClr val="bg1"/>
                </a:solidFill>
              </a:rPr>
              <a:t>пад</a:t>
            </a:r>
            <a:r>
              <a:rPr lang="ru-RU" sz="3200" i="1" dirty="0" smtClean="0">
                <a:solidFill>
                  <a:schemeClr val="bg1"/>
                </a:solidFill>
              </a:rPr>
              <a:t> пару яму, </a:t>
            </a:r>
            <a:r>
              <a:rPr lang="ru-RU" sz="3200" i="1" dirty="0" err="1" smtClean="0">
                <a:solidFill>
                  <a:schemeClr val="bg1"/>
                </a:solidFill>
              </a:rPr>
              <a:t>вядома</a:t>
            </a:r>
            <a:r>
              <a:rPr lang="ru-RU" sz="3200" i="1" dirty="0" smtClean="0">
                <a:solidFill>
                  <a:schemeClr val="bg1"/>
                </a:solidFill>
              </a:rPr>
              <a:t>, </a:t>
            </a:r>
            <a:r>
              <a:rPr lang="ru-RU" sz="3200" i="1" dirty="0" err="1" smtClean="0">
                <a:solidFill>
                  <a:schemeClr val="bg1"/>
                </a:solidFill>
              </a:rPr>
              <a:t>нікога</a:t>
            </a:r>
            <a:r>
              <a:rPr lang="ru-RU" sz="3200" i="1" dirty="0" smtClean="0">
                <a:solidFill>
                  <a:schemeClr val="bg1"/>
                </a:solidFill>
              </a:rPr>
              <a:t> </a:t>
            </a:r>
            <a:r>
              <a:rPr lang="ru-RU" sz="3200" i="1" dirty="0" err="1" smtClean="0">
                <a:solidFill>
                  <a:schemeClr val="bg1"/>
                </a:solidFill>
              </a:rPr>
              <a:t>няма</a:t>
            </a:r>
            <a:r>
              <a:rPr lang="ru-RU" sz="3200" i="1" dirty="0" smtClean="0">
                <a:solidFill>
                  <a:schemeClr val="bg1"/>
                </a:solidFill>
              </a:rPr>
              <a:t>) </a:t>
            </a:r>
            <a:r>
              <a:rPr lang="ru-RU" sz="3200" dirty="0" smtClean="0">
                <a:solidFill>
                  <a:schemeClr val="bg1"/>
                </a:solidFill>
              </a:rPr>
              <a:t>- </a:t>
            </a:r>
            <a:r>
              <a:rPr lang="ru-RU" sz="3200" dirty="0" err="1" smtClean="0">
                <a:solidFill>
                  <a:schemeClr val="bg1"/>
                </a:solidFill>
              </a:rPr>
              <a:t>суадносіцца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з</a:t>
            </a:r>
            <a:r>
              <a:rPr lang="ru-RU" sz="3200" dirty="0" smtClean="0">
                <a:solidFill>
                  <a:schemeClr val="bg1"/>
                </a:solidFill>
              </a:rPr>
              <a:t> простым </a:t>
            </a:r>
            <a:r>
              <a:rPr lang="ru-RU" sz="3200" dirty="0" err="1" smtClean="0">
                <a:solidFill>
                  <a:schemeClr val="bg1"/>
                </a:solidFill>
              </a:rPr>
              <a:t>двухсастаўным</a:t>
            </a:r>
            <a:r>
              <a:rPr lang="ru-RU" sz="3200" dirty="0" smtClean="0">
                <a:solidFill>
                  <a:schemeClr val="bg1"/>
                </a:solidFill>
              </a:rPr>
              <a:t> сказам, </a:t>
            </a:r>
            <a:r>
              <a:rPr lang="ru-RU" sz="3200" dirty="0" err="1" smtClean="0">
                <a:solidFill>
                  <a:schemeClr val="bg1"/>
                </a:solidFill>
              </a:rPr>
              <a:t>развітым</a:t>
            </a:r>
            <a:r>
              <a:rPr lang="ru-RU" sz="3200" dirty="0" smtClean="0">
                <a:solidFill>
                  <a:schemeClr val="bg1"/>
                </a:solidFill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</a:rPr>
              <a:t>няпоўным</a:t>
            </a:r>
            <a:r>
              <a:rPr lang="ru-RU" sz="3200" dirty="0" smtClean="0">
                <a:solidFill>
                  <a:schemeClr val="bg1"/>
                </a:solidFill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</a:rPr>
              <a:t>ускладненым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устаўной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канструкцыяй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i="1" dirty="0" err="1" smtClean="0">
                <a:solidFill>
                  <a:schemeClr val="bg1"/>
                </a:solidFill>
              </a:rPr>
              <a:t>можа</a:t>
            </a:r>
            <a:r>
              <a:rPr lang="ru-RU" sz="3200" i="1" dirty="0" smtClean="0">
                <a:solidFill>
                  <a:schemeClr val="bg1"/>
                </a:solidFill>
              </a:rPr>
              <a:t>, </a:t>
            </a:r>
            <a:r>
              <a:rPr lang="ru-RU" sz="3200" i="1" dirty="0" err="1" smtClean="0">
                <a:solidFill>
                  <a:schemeClr val="bg1"/>
                </a:solidFill>
              </a:rPr>
              <a:t>з</a:t>
            </a:r>
            <a:r>
              <a:rPr lang="ru-RU" sz="3200" i="1" dirty="0" smtClean="0">
                <a:solidFill>
                  <a:schemeClr val="bg1"/>
                </a:solidFill>
              </a:rPr>
              <a:t> </a:t>
            </a:r>
            <a:r>
              <a:rPr lang="ru-RU" sz="3200" i="1" dirty="0" err="1" smtClean="0">
                <a:solidFill>
                  <a:schemeClr val="bg1"/>
                </a:solidFill>
              </a:rPr>
              <a:t>саміх</a:t>
            </a:r>
            <a:r>
              <a:rPr lang="ru-RU" sz="3200" i="1" dirty="0" smtClean="0">
                <a:solidFill>
                  <a:schemeClr val="bg1"/>
                </a:solidFill>
              </a:rPr>
              <a:t> </a:t>
            </a:r>
            <a:r>
              <a:rPr lang="ru-RU" sz="3200" i="1" dirty="0" err="1" smtClean="0">
                <a:solidFill>
                  <a:schemeClr val="bg1"/>
                </a:solidFill>
              </a:rPr>
              <a:t>Юравіч</a:t>
            </a:r>
            <a:r>
              <a:rPr lang="ru-RU" sz="3200" i="1" dirty="0" smtClean="0">
                <a:solidFill>
                  <a:schemeClr val="bg1"/>
                </a:solidFill>
              </a:rPr>
              <a:t>, </a:t>
            </a:r>
            <a:r>
              <a:rPr lang="ru-RU" sz="3200" i="1" dirty="0" err="1" smtClean="0">
                <a:solidFill>
                  <a:schemeClr val="bg1"/>
                </a:solidFill>
              </a:rPr>
              <a:t>бо</a:t>
            </a:r>
            <a:r>
              <a:rPr lang="ru-RU" sz="3200" i="1" dirty="0" smtClean="0">
                <a:solidFill>
                  <a:schemeClr val="bg1"/>
                </a:solidFill>
              </a:rPr>
              <a:t> </a:t>
            </a:r>
            <a:r>
              <a:rPr lang="ru-RU" sz="3200" i="1" dirty="0" err="1" smtClean="0">
                <a:solidFill>
                  <a:schemeClr val="bg1"/>
                </a:solidFill>
              </a:rPr>
              <a:t>ў</a:t>
            </a:r>
            <a:r>
              <a:rPr lang="ru-RU" sz="3200" i="1" dirty="0" smtClean="0">
                <a:solidFill>
                  <a:schemeClr val="bg1"/>
                </a:solidFill>
              </a:rPr>
              <a:t> </a:t>
            </a:r>
            <a:r>
              <a:rPr lang="ru-RU" sz="3200" i="1" dirty="0" err="1" smtClean="0">
                <a:solidFill>
                  <a:schemeClr val="bg1"/>
                </a:solidFill>
              </a:rPr>
              <a:t>Куранях</a:t>
            </a:r>
            <a:r>
              <a:rPr lang="ru-RU" sz="3200" i="1" dirty="0" smtClean="0">
                <a:solidFill>
                  <a:schemeClr val="bg1"/>
                </a:solidFill>
              </a:rPr>
              <a:t> </a:t>
            </a:r>
            <a:r>
              <a:rPr lang="ru-RU" sz="3200" i="1" dirty="0" err="1" smtClean="0">
                <a:solidFill>
                  <a:schemeClr val="bg1"/>
                </a:solidFill>
              </a:rPr>
              <a:t>пад</a:t>
            </a:r>
            <a:r>
              <a:rPr lang="ru-RU" sz="3200" i="1" dirty="0" smtClean="0">
                <a:solidFill>
                  <a:schemeClr val="bg1"/>
                </a:solidFill>
              </a:rPr>
              <a:t> пару яму, </a:t>
            </a:r>
            <a:r>
              <a:rPr lang="ru-RU" sz="3200" i="1" dirty="0" err="1" smtClean="0">
                <a:solidFill>
                  <a:schemeClr val="bg1"/>
                </a:solidFill>
              </a:rPr>
              <a:t>вядома</a:t>
            </a:r>
            <a:r>
              <a:rPr lang="ru-RU" sz="3200" i="1" dirty="0" smtClean="0">
                <a:solidFill>
                  <a:schemeClr val="bg1"/>
                </a:solidFill>
              </a:rPr>
              <a:t>, </a:t>
            </a:r>
            <a:r>
              <a:rPr lang="ru-RU" sz="3200" i="1" dirty="0" err="1" smtClean="0">
                <a:solidFill>
                  <a:schemeClr val="bg1"/>
                </a:solidFill>
              </a:rPr>
              <a:t>нікога</a:t>
            </a:r>
            <a:r>
              <a:rPr lang="ru-RU" sz="3200" i="1" dirty="0" smtClean="0">
                <a:solidFill>
                  <a:schemeClr val="bg1"/>
                </a:solidFill>
              </a:rPr>
              <a:t> </a:t>
            </a:r>
            <a:r>
              <a:rPr lang="ru-RU" sz="3200" i="1" dirty="0" err="1" smtClean="0">
                <a:solidFill>
                  <a:schemeClr val="bg1"/>
                </a:solidFill>
              </a:rPr>
              <a:t>няма</a:t>
            </a:r>
            <a:r>
              <a:rPr lang="ru-RU" sz="3200" dirty="0" smtClean="0">
                <a:solidFill>
                  <a:schemeClr val="bg1"/>
                </a:solidFill>
              </a:rPr>
              <a:t>;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412506"/>
            <a:ext cx="828680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4000" i="1" dirty="0" smtClean="0">
                <a:solidFill>
                  <a:schemeClr val="bg1"/>
                </a:solidFill>
              </a:rPr>
              <a:t>як </a:t>
            </a:r>
            <a:r>
              <a:rPr lang="ru-RU" sz="4000" i="1" dirty="0" err="1" smtClean="0">
                <a:solidFill>
                  <a:schemeClr val="bg1"/>
                </a:solidFill>
              </a:rPr>
              <a:t>павядзе</a:t>
            </a:r>
            <a:r>
              <a:rPr lang="ru-RU" sz="4000" i="1" dirty="0" smtClean="0">
                <a:solidFill>
                  <a:schemeClr val="bg1"/>
                </a:solidFill>
              </a:rPr>
              <a:t> </a:t>
            </a:r>
            <a:r>
              <a:rPr lang="ru-RU" sz="4000" i="1" dirty="0" err="1" smtClean="0">
                <a:solidFill>
                  <a:schemeClr val="bg1"/>
                </a:solidFill>
              </a:rPr>
              <a:t>яе</a:t>
            </a:r>
            <a:r>
              <a:rPr lang="ru-RU" sz="4000" i="1" dirty="0" smtClean="0">
                <a:solidFill>
                  <a:schemeClr val="bg1"/>
                </a:solidFill>
              </a:rPr>
              <a:t> на свой </a:t>
            </a:r>
            <a:r>
              <a:rPr lang="ru-RU" sz="4000" i="1" dirty="0" err="1" smtClean="0">
                <a:solidFill>
                  <a:schemeClr val="bg1"/>
                </a:solidFill>
              </a:rPr>
              <a:t>ганак</a:t>
            </a:r>
            <a:r>
              <a:rPr lang="ru-RU" sz="4000" i="1" dirty="0" smtClean="0">
                <a:solidFill>
                  <a:schemeClr val="bg1"/>
                </a:solidFill>
              </a:rPr>
              <a:t> </a:t>
            </a:r>
            <a:r>
              <a:rPr lang="ru-RU" sz="4000" i="1" dirty="0" err="1" smtClean="0">
                <a:solidFill>
                  <a:schemeClr val="bg1"/>
                </a:solidFill>
              </a:rPr>
              <a:t>пад</a:t>
            </a:r>
            <a:r>
              <a:rPr lang="ru-RU" sz="4000" i="1" dirty="0" smtClean="0">
                <a:solidFill>
                  <a:schemeClr val="bg1"/>
                </a:solidFill>
              </a:rPr>
              <a:t> </a:t>
            </a:r>
            <a:r>
              <a:rPr lang="ru-RU" sz="4000" i="1" dirty="0" err="1" smtClean="0">
                <a:solidFill>
                  <a:schemeClr val="bg1"/>
                </a:solidFill>
              </a:rPr>
              <a:t>зайздрослівыя</a:t>
            </a:r>
            <a:r>
              <a:rPr lang="ru-RU" sz="4000" i="1" dirty="0" smtClean="0">
                <a:solidFill>
                  <a:schemeClr val="bg1"/>
                </a:solidFill>
              </a:rPr>
              <a:t> </a:t>
            </a:r>
            <a:r>
              <a:rPr lang="ru-RU" sz="4000" i="1" dirty="0" err="1" smtClean="0">
                <a:solidFill>
                  <a:schemeClr val="bg1"/>
                </a:solidFill>
              </a:rPr>
              <a:t>позіркі</a:t>
            </a:r>
            <a:r>
              <a:rPr lang="ru-RU" sz="4000" i="1" dirty="0" smtClean="0">
                <a:solidFill>
                  <a:schemeClr val="bg1"/>
                </a:solidFill>
              </a:rPr>
              <a:t> </a:t>
            </a:r>
            <a:r>
              <a:rPr lang="ru-RU" sz="4000" i="1" dirty="0" err="1" smtClean="0">
                <a:solidFill>
                  <a:schemeClr val="bg1"/>
                </a:solidFill>
              </a:rPr>
              <a:t>куранёўскіх</a:t>
            </a:r>
            <a:r>
              <a:rPr lang="ru-RU" sz="4000" i="1" dirty="0" smtClean="0">
                <a:solidFill>
                  <a:schemeClr val="bg1"/>
                </a:solidFill>
              </a:rPr>
              <a:t> </a:t>
            </a:r>
            <a:r>
              <a:rPr lang="ru-RU" sz="4000" i="1" dirty="0" err="1" smtClean="0">
                <a:solidFill>
                  <a:schemeClr val="bg1"/>
                </a:solidFill>
              </a:rPr>
              <a:t>нявест</a:t>
            </a:r>
            <a:r>
              <a:rPr lang="ru-RU" sz="4000" i="1" dirty="0" smtClean="0">
                <a:solidFill>
                  <a:schemeClr val="bg1"/>
                </a:solidFill>
              </a:rPr>
              <a:t> - </a:t>
            </a:r>
            <a:r>
              <a:rPr lang="ru-RU" sz="4000" dirty="0" err="1" smtClean="0">
                <a:solidFill>
                  <a:schemeClr val="bg1"/>
                </a:solidFill>
              </a:rPr>
              <a:t>суадносіцца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з</a:t>
            </a:r>
            <a:r>
              <a:rPr lang="ru-RU" sz="4000" dirty="0" smtClean="0">
                <a:solidFill>
                  <a:schemeClr val="bg1"/>
                </a:solidFill>
              </a:rPr>
              <a:t> простым </a:t>
            </a:r>
            <a:r>
              <a:rPr lang="ru-RU" sz="4000" dirty="0" err="1" smtClean="0">
                <a:solidFill>
                  <a:schemeClr val="bg1"/>
                </a:solidFill>
              </a:rPr>
              <a:t>двухсастаўным</a:t>
            </a:r>
            <a:r>
              <a:rPr lang="ru-RU" sz="4000" dirty="0" smtClean="0">
                <a:solidFill>
                  <a:schemeClr val="bg1"/>
                </a:solidFill>
              </a:rPr>
              <a:t> сказам, </a:t>
            </a:r>
            <a:r>
              <a:rPr lang="ru-RU" sz="4000" dirty="0" err="1" smtClean="0">
                <a:solidFill>
                  <a:schemeClr val="bg1"/>
                </a:solidFill>
              </a:rPr>
              <a:t>развітым</a:t>
            </a:r>
            <a:r>
              <a:rPr lang="ru-RU" sz="4000" dirty="0" smtClean="0">
                <a:solidFill>
                  <a:schemeClr val="bg1"/>
                </a:solidFill>
              </a:rPr>
              <a:t>, </a:t>
            </a:r>
            <a:r>
              <a:rPr lang="ru-RU" sz="4000" dirty="0" err="1" smtClean="0">
                <a:solidFill>
                  <a:schemeClr val="bg1"/>
                </a:solidFill>
              </a:rPr>
              <a:t>няпоўным</a:t>
            </a:r>
            <a:r>
              <a:rPr lang="ru-RU" sz="4000" dirty="0" smtClean="0">
                <a:solidFill>
                  <a:schemeClr val="bg1"/>
                </a:solidFill>
              </a:rPr>
              <a:t>, </a:t>
            </a:r>
            <a:r>
              <a:rPr lang="ru-RU" sz="4000" dirty="0" err="1" smtClean="0">
                <a:solidFill>
                  <a:schemeClr val="bg1"/>
                </a:solidFill>
              </a:rPr>
              <a:t>няўскладненым</a:t>
            </a:r>
            <a:r>
              <a:rPr lang="ru-RU" sz="40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endParaRPr lang="ru-RU" sz="4000" dirty="0" smtClean="0">
              <a:solidFill>
                <a:schemeClr val="bg1"/>
              </a:solidFill>
            </a:endParaRPr>
          </a:p>
          <a:p>
            <a:pPr algn="just"/>
            <a:r>
              <a:rPr lang="ru-RU" sz="4000" dirty="0" smtClean="0">
                <a:solidFill>
                  <a:schemeClr val="bg1"/>
                </a:solidFill>
              </a:rPr>
              <a:t>(</a:t>
            </a:r>
            <a:r>
              <a:rPr lang="ru-RU" sz="4000" dirty="0" err="1" smtClean="0">
                <a:solidFill>
                  <a:schemeClr val="bg1"/>
                </a:solidFill>
              </a:rPr>
              <a:t>калі</a:t>
            </a:r>
            <a:r>
              <a:rPr lang="ru-RU" sz="4000" dirty="0" smtClean="0">
                <a:solidFill>
                  <a:schemeClr val="bg1"/>
                </a:solidFill>
              </a:rPr>
              <a:t>...), [... </a:t>
            </a:r>
            <a:r>
              <a:rPr lang="ru-RU" sz="4000" dirty="0" err="1" smtClean="0">
                <a:solidFill>
                  <a:schemeClr val="bg1"/>
                </a:solidFill>
              </a:rPr>
              <a:t>уявіў</a:t>
            </a:r>
            <a:r>
              <a:rPr lang="ru-RU" sz="4000" dirty="0" smtClean="0">
                <a:solidFill>
                  <a:schemeClr val="bg1"/>
                </a:solidFill>
              </a:rPr>
              <a:t>], (як... </a:t>
            </a:r>
            <a:r>
              <a:rPr lang="ru-RU" sz="4000" dirty="0" err="1" smtClean="0">
                <a:solidFill>
                  <a:schemeClr val="bg1"/>
                </a:solidFill>
              </a:rPr>
              <a:t>з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жонкай</a:t>
            </a:r>
            <a:r>
              <a:rPr lang="ru-RU" sz="4000" dirty="0" smtClean="0">
                <a:solidFill>
                  <a:schemeClr val="bg1"/>
                </a:solidFill>
              </a:rPr>
              <a:t>, </a:t>
            </a:r>
            <a:r>
              <a:rPr lang="ru-RU" sz="4000" dirty="0" err="1" smtClean="0">
                <a:solidFill>
                  <a:schemeClr val="bg1"/>
                </a:solidFill>
              </a:rPr>
              <a:t>маладой</a:t>
            </a:r>
            <a:r>
              <a:rPr lang="ru-RU" sz="4000" dirty="0" smtClean="0">
                <a:solidFill>
                  <a:schemeClr val="bg1"/>
                </a:solidFill>
              </a:rPr>
              <a:t>, </a:t>
            </a:r>
            <a:r>
              <a:rPr lang="ru-RU" sz="4000" dirty="0" err="1" smtClean="0">
                <a:solidFill>
                  <a:schemeClr val="bg1"/>
                </a:solidFill>
              </a:rPr>
              <a:t>багатай</a:t>
            </a:r>
            <a:r>
              <a:rPr lang="ru-RU" sz="4000" dirty="0" smtClean="0">
                <a:solidFill>
                  <a:schemeClr val="bg1"/>
                </a:solidFill>
              </a:rPr>
              <a:t>), (</a:t>
            </a:r>
            <a:r>
              <a:rPr lang="ru-RU" sz="4000" dirty="0" err="1" smtClean="0">
                <a:solidFill>
                  <a:schemeClr val="bg1"/>
                </a:solidFill>
              </a:rPr>
              <a:t>якую</a:t>
            </a:r>
            <a:r>
              <a:rPr lang="ru-RU" sz="4000" dirty="0" smtClean="0">
                <a:solidFill>
                  <a:schemeClr val="bg1"/>
                </a:solidFill>
              </a:rPr>
              <a:t>... -  </a:t>
            </a:r>
            <a:r>
              <a:rPr lang="ru-RU" sz="4000" dirty="0" err="1" smtClean="0">
                <a:solidFill>
                  <a:schemeClr val="bg1"/>
                </a:solidFill>
              </a:rPr>
              <a:t>можа</a:t>
            </a:r>
            <a:r>
              <a:rPr lang="ru-RU" sz="4000" dirty="0" smtClean="0">
                <a:solidFill>
                  <a:schemeClr val="bg1"/>
                </a:solidFill>
              </a:rPr>
              <a:t>, ..., </a:t>
            </a:r>
            <a:r>
              <a:rPr lang="ru-RU" sz="4000" dirty="0" err="1" smtClean="0">
                <a:solidFill>
                  <a:schemeClr val="bg1"/>
                </a:solidFill>
              </a:rPr>
              <a:t>бо</a:t>
            </a:r>
            <a:r>
              <a:rPr lang="ru-RU" sz="4000" dirty="0" smtClean="0">
                <a:solidFill>
                  <a:schemeClr val="bg1"/>
                </a:solidFill>
              </a:rPr>
              <a:t>... - ), (як).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3000372"/>
            <a:ext cx="8305800" cy="2514600"/>
          </a:xfrm>
        </p:spPr>
        <p:txBody>
          <a:bodyPr/>
          <a:lstStyle/>
          <a:p>
            <a:pPr algn="ctr">
              <a:buNone/>
            </a:pPr>
            <a:r>
              <a:rPr lang="ru-RU" sz="6000" b="1" dirty="0" err="1" smtClean="0"/>
              <a:t>Дзякую</a:t>
            </a:r>
            <a:r>
              <a:rPr lang="ru-RU" sz="6000" b="1" dirty="0" smtClean="0"/>
              <a:t> за работу!</a:t>
            </a:r>
            <a:endParaRPr lang="ru-RU" sz="60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814393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 smtClean="0">
                <a:solidFill>
                  <a:schemeClr val="bg1"/>
                </a:solidFill>
              </a:rPr>
              <a:t>Адзін</a:t>
            </a:r>
            <a:r>
              <a:rPr lang="ru-RU" sz="3600" dirty="0" smtClean="0">
                <a:solidFill>
                  <a:schemeClr val="bg1"/>
                </a:solidFill>
              </a:rPr>
              <a:t> сказ — 0,5 бала, </a:t>
            </a:r>
            <a:r>
              <a:rPr lang="ru-RU" sz="3600" dirty="0" err="1" smtClean="0">
                <a:solidFill>
                  <a:schemeClr val="bg1"/>
                </a:solidFill>
              </a:rPr>
              <a:t>максімальная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колькасць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балаў</a:t>
            </a:r>
            <a:r>
              <a:rPr lang="ru-RU" sz="3600" dirty="0" smtClean="0">
                <a:solidFill>
                  <a:schemeClr val="bg1"/>
                </a:solidFill>
              </a:rPr>
              <a:t> — 2.</a:t>
            </a:r>
          </a:p>
          <a:p>
            <a:endParaRPr lang="ru-RU" sz="3600" dirty="0" smtClean="0">
              <a:solidFill>
                <a:schemeClr val="bg1"/>
              </a:solidFill>
            </a:endParaRPr>
          </a:p>
          <a:p>
            <a:r>
              <a:rPr lang="ru-RU" sz="3600" dirty="0" smtClean="0">
                <a:solidFill>
                  <a:schemeClr val="bg1"/>
                </a:solidFill>
              </a:rPr>
              <a:t>1) </a:t>
            </a:r>
            <a:r>
              <a:rPr lang="ru-RU" sz="3600" dirty="0" err="1" smtClean="0">
                <a:solidFill>
                  <a:schemeClr val="bg1"/>
                </a:solidFill>
              </a:rPr>
              <a:t>Дапаўняльная</a:t>
            </a:r>
            <a:r>
              <a:rPr lang="ru-RU" sz="3600" dirty="0" smtClean="0">
                <a:solidFill>
                  <a:schemeClr val="bg1"/>
                </a:solidFill>
              </a:rPr>
              <a:t>. 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2) </a:t>
            </a:r>
            <a:r>
              <a:rPr lang="ru-RU" sz="3600" dirty="0" err="1" smtClean="0">
                <a:solidFill>
                  <a:schemeClr val="bg1"/>
                </a:solidFill>
              </a:rPr>
              <a:t>Дзейнікавая</a:t>
            </a:r>
            <a:r>
              <a:rPr lang="ru-RU" sz="3600" dirty="0" smtClean="0">
                <a:solidFill>
                  <a:schemeClr val="bg1"/>
                </a:solidFill>
              </a:rPr>
              <a:t>. 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3) </a:t>
            </a:r>
            <a:r>
              <a:rPr lang="ru-RU" sz="3600" dirty="0" err="1" smtClean="0">
                <a:solidFill>
                  <a:schemeClr val="bg1"/>
                </a:solidFill>
              </a:rPr>
              <a:t>Умовы</a:t>
            </a:r>
            <a:r>
              <a:rPr lang="ru-RU" sz="3600" dirty="0" smtClean="0">
                <a:solidFill>
                  <a:schemeClr val="bg1"/>
                </a:solidFill>
              </a:rPr>
              <a:t>. 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4) Часу.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1) Я не </a:t>
            </a:r>
            <a:r>
              <a:rPr lang="ru-RU" sz="3600" dirty="0" err="1" smtClean="0">
                <a:solidFill>
                  <a:schemeClr val="bg1"/>
                </a:solidFill>
              </a:rPr>
              <a:t>заўважыў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u="dash" dirty="0" smtClean="0">
                <a:solidFill>
                  <a:schemeClr val="bg1"/>
                </a:solidFill>
              </a:rPr>
              <a:t>тое</a:t>
            </a:r>
            <a:r>
              <a:rPr lang="ru-RU" sz="3600" dirty="0" smtClean="0">
                <a:solidFill>
                  <a:schemeClr val="bg1"/>
                </a:solidFill>
              </a:rPr>
              <a:t>, </a:t>
            </a:r>
            <a:r>
              <a:rPr lang="ru-RU" sz="3600" dirty="0" err="1" smtClean="0">
                <a:solidFill>
                  <a:schemeClr val="bg1"/>
                </a:solidFill>
              </a:rPr>
              <a:t>калі</a:t>
            </a:r>
            <a:r>
              <a:rPr lang="ru-RU" sz="3600" dirty="0" smtClean="0">
                <a:solidFill>
                  <a:schemeClr val="bg1"/>
                </a:solidFill>
              </a:rPr>
              <a:t> мая бабуля </a:t>
            </a:r>
            <a:r>
              <a:rPr lang="ru-RU" sz="3600" dirty="0" err="1" smtClean="0">
                <a:solidFill>
                  <a:schemeClr val="bg1"/>
                </a:solidFill>
              </a:rPr>
              <a:t>прыйшла</a:t>
            </a:r>
            <a:r>
              <a:rPr lang="ru-RU" sz="3600" dirty="0" smtClean="0">
                <a:solidFill>
                  <a:schemeClr val="bg1"/>
                </a:solidFill>
              </a:rPr>
              <a:t>.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2) Добра </a:t>
            </a:r>
            <a:r>
              <a:rPr lang="ru-RU" sz="3600" u="sng" dirty="0" smtClean="0">
                <a:solidFill>
                  <a:schemeClr val="bg1"/>
                </a:solidFill>
              </a:rPr>
              <a:t>тое</a:t>
            </a:r>
            <a:r>
              <a:rPr lang="ru-RU" sz="3600" dirty="0" smtClean="0">
                <a:solidFill>
                  <a:schemeClr val="bg1"/>
                </a:solidFill>
              </a:rPr>
              <a:t>, </a:t>
            </a:r>
            <a:r>
              <a:rPr lang="ru-RU" sz="3600" dirty="0" err="1" smtClean="0">
                <a:solidFill>
                  <a:schemeClr val="bg1"/>
                </a:solidFill>
              </a:rPr>
              <a:t>калі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ў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хаце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чысціня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і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парадак</a:t>
            </a:r>
            <a:r>
              <a:rPr lang="ru-RU" sz="3600" dirty="0" smtClean="0">
                <a:solidFill>
                  <a:schemeClr val="bg1"/>
                </a:solidFill>
              </a:rPr>
              <a:t>.</a:t>
            </a:r>
            <a:br>
              <a:rPr lang="ru-RU" sz="3600" dirty="0" smtClean="0">
                <a:solidFill>
                  <a:schemeClr val="bg1"/>
                </a:solidFill>
              </a:rPr>
            </a:b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Z:\newtek\_backgrounds_1.02\Ryan\Power Point Templates2\School Presentation_not_done\Elements\apple_rotatin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4357694"/>
            <a:ext cx="27860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7929618" cy="5786478"/>
          </a:xfrm>
        </p:spPr>
        <p:txBody>
          <a:bodyPr/>
          <a:lstStyle/>
          <a:p>
            <a:pPr algn="ctr"/>
            <a:r>
              <a:rPr lang="be-BY" sz="3200" dirty="0" smtClean="0">
                <a:solidFill>
                  <a:srgbClr val="FFFF00"/>
                </a:solidFill>
              </a:rPr>
              <a:t>Заданне 3.</a:t>
            </a:r>
            <a:r>
              <a:rPr lang="be-BY" sz="3200" dirty="0" smtClean="0"/>
              <a:t/>
            </a:r>
            <a:br>
              <a:rPr lang="be-BY" sz="3200" dirty="0" smtClean="0"/>
            </a:br>
            <a:r>
              <a:rPr lang="ru-RU" dirty="0" smtClean="0"/>
              <a:t> </a:t>
            </a:r>
            <a:r>
              <a:rPr lang="be-BY" sz="3200" cap="none" dirty="0" smtClean="0"/>
              <a:t>Вызначце тып даданых частак складаназалежных сказаў. Укажыце, што выступае сродкам сувязі паміж даданай і галоўнай часткамі (злучнік ці злучальнае слова). </a:t>
            </a:r>
            <a:br>
              <a:rPr lang="be-BY" sz="3200" cap="none" dirty="0" smtClean="0"/>
            </a:br>
            <a:r>
              <a:rPr lang="be-BY" sz="3200" cap="none" dirty="0" smtClean="0"/>
              <a:t/>
            </a:r>
            <a:br>
              <a:rPr lang="be-BY" sz="3200" cap="none" dirty="0" smtClean="0"/>
            </a:br>
            <a:r>
              <a:rPr lang="be-BY" sz="3200" i="1" cap="none" dirty="0" smtClean="0"/>
              <a:t>Максімальная колькасць балаў — 6; </a:t>
            </a:r>
            <a:br>
              <a:rPr lang="be-BY" sz="3200" i="1" cap="none" dirty="0" smtClean="0"/>
            </a:br>
            <a:r>
              <a:rPr lang="be-BY" sz="3200" i="1" cap="none" dirty="0" smtClean="0"/>
              <a:t>1 бал — за тып сказа, </a:t>
            </a:r>
            <a:br>
              <a:rPr lang="be-BY" sz="3200" i="1" cap="none" dirty="0" smtClean="0"/>
            </a:br>
            <a:r>
              <a:rPr lang="be-BY" sz="3200" i="1" cap="none" dirty="0" smtClean="0"/>
              <a:t>0,5 — за сродак сувязі.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cap="none" dirty="0" smtClean="0"/>
              <a:t/>
            </a:r>
            <a:br>
              <a:rPr lang="ru-RU" cap="none" dirty="0" smtClean="0"/>
            </a:br>
            <a:endParaRPr lang="ru-RU" sz="32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336811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Mead Bold"/>
        <a:ea typeface=""/>
        <a:cs typeface=""/>
      </a:majorFont>
      <a:minorFont>
        <a:latin typeface="Mead Bol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</Template>
  <TotalTime>736</TotalTime>
  <Words>3690</Words>
  <Application>Microsoft Office PowerPoint</Application>
  <PresentationFormat>Экран (4:3)</PresentationFormat>
  <Paragraphs>362</Paragraphs>
  <Slides>75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75</vt:i4>
      </vt:variant>
    </vt:vector>
  </HeadingPairs>
  <TitlesOfParts>
    <vt:vector size="76" baseType="lpstr">
      <vt:lpstr>TS010336811</vt:lpstr>
      <vt:lpstr>ГРАМАТЫКА</vt:lpstr>
      <vt:lpstr>Заданне 1. Перакладзіце выказванне з Бібліі на беларускую мову, знайдзіце ў ім фразеалагізм, растлумачце яго. Максімальная колькасць балаў – 6. </vt:lpstr>
      <vt:lpstr>Слайд 3</vt:lpstr>
      <vt:lpstr>Слайд 4</vt:lpstr>
      <vt:lpstr>Слайд 5</vt:lpstr>
      <vt:lpstr>Заданне 2.   Вызначце тып даданай часткі ў наступных сказах.  </vt:lpstr>
      <vt:lpstr>Слайд 7</vt:lpstr>
      <vt:lpstr>Слайд 8</vt:lpstr>
      <vt:lpstr>Заданне 3.  Вызначце тып даданых частак складаназалежных сказаў. Укажыце, што выступае сродкам сувязі паміж даданай і галоўнай часткамі (злучнік ці злучальнае слова).   Максімальная колькасць балаў — 6;  1 бал — за тып сказа,  0,5 — за сродак сувязі.  </vt:lpstr>
      <vt:lpstr>Слайд 10</vt:lpstr>
      <vt:lpstr>Слайд 11</vt:lpstr>
      <vt:lpstr>Заданне 4. Ніжэй прыводзіцца арыгінальны тэкст класічнай рускай літаратуры і яго пераклад на беларускую мову. У асобных радках перакладу зроблены пропускі. Пастарайцеся ўзнавіць версію перакладчыка і / або прапанаваць уласную. Пры стварэнні ўласнага варыянта (варыянтаў) дазваляецца поўнасцю змяняць радок, у якім ёсць пропуск, галоўнае — захаваць мастацкую цэласнасць твора.  Максімальная колькасць балаў — 6;  па 2 балы за кожны адпаведны варыянт.)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Заданне 5. Знайдзіце словазлучэнні, у якіх парушаны ўмовы спалучальнасці. Запішыце іх правільна.  Максімальная колькасць балаў – 5.</vt:lpstr>
      <vt:lpstr>Слайд 22</vt:lpstr>
      <vt:lpstr>Слайд 23</vt:lpstr>
      <vt:lpstr>Заданне 6. Падбярыце і запішыце да словазлучэнняў эквівалентныя складаныя прыметнікі ці назоўнікі.  Максімальная колькасць балаў – 4.</vt:lpstr>
      <vt:lpstr>Слайд 25</vt:lpstr>
      <vt:lpstr>Слайд 26</vt:lpstr>
      <vt:lpstr>Заданне 7.   Вызначце, якой часцінай мовы з'яўляюцца падкрэсленыя словы.  Максімальная колькасць балаў – 4.</vt:lpstr>
      <vt:lpstr>Слайд 28</vt:lpstr>
      <vt:lpstr>Слайд 29</vt:lpstr>
      <vt:lpstr>Заданне 8.    Замяніце ў словазлучэннях назоўнікі роднага склону прыметнікамі.   Максімальная колькасць балаў – 4.</vt:lpstr>
      <vt:lpstr>Слайд 31</vt:lpstr>
      <vt:lpstr>Слайд 32</vt:lpstr>
      <vt:lpstr>Заданне 9.  Перакладзіце рускамоўныя словазлучэнні на беларускую мову такім чынам, каб дзеясловы ў беларускамоўных адпаведніках не паўтараліся. Запішыце.  .   Максімальная колькасць балаў – 5.</vt:lpstr>
      <vt:lpstr>Слайд 34</vt:lpstr>
      <vt:lpstr>Слайд 35</vt:lpstr>
      <vt:lpstr>Заданне 10.  Трансфармуйце (перабудуйце) словазлучэнні, якія складаюцца з трох слоў, у адпаведныя па сэнсе словазлучэнні з двух слоў.     Максімальная колькасць балаў – 4.</vt:lpstr>
      <vt:lpstr>Слайд 37</vt:lpstr>
      <vt:lpstr>Слайд 38</vt:lpstr>
      <vt:lpstr>Заданне 11.  ВЫЗНАЧЦЕ ТЫП СКАЗА. ПАСТАЎЦЕ Ў ДУЖКАХ АДПАВЕДНУЮ ЛІЧБУ: 1 – СКАЗ ДВУХСАСТАЎНЫ, ПОЎНЫ; 2 – СКАЗ ДВУХСАСТАЎНЫ, НЯПОЎНЫ; 3 – СКАЗ АДНАСАСТАЎНЫ.     Максімальная колькасць балаў – 5.</vt:lpstr>
      <vt:lpstr>Слайд 40</vt:lpstr>
      <vt:lpstr>Слайд 41</vt:lpstr>
      <vt:lpstr>Заданне 12.  АФОРМІЦЕ ТЭКСТ У АДПАВЕДНАСЦІ З АРФАГРАФІЧНЫМІ І ПУНКТУАЦЫЙНЫМІ НОРМАМІ.     Максімальная колькасць балаў – 6. За кожную памылку здымаецца 0, 5 бала. </vt:lpstr>
      <vt:lpstr>Слайд 43</vt:lpstr>
      <vt:lpstr>Слайд 44</vt:lpstr>
      <vt:lpstr>Заданне 13.  Выпраўце памылкі і моўныя недахопы.   Максімальная колькасць балаў – 3. </vt:lpstr>
      <vt:lpstr>Слайд 46</vt:lpstr>
      <vt:lpstr>Слайд 47</vt:lpstr>
      <vt:lpstr>Заданне 14.  Запішыце словазлучэнні па-беларуску, выкарыстоўваючы разнастайныя лексічныя сродкі для перадачы дзеяслова производить.   Максімальная колькасць балаў – 5. </vt:lpstr>
      <vt:lpstr>Слайд 49</vt:lpstr>
      <vt:lpstr>Слайд 50</vt:lpstr>
      <vt:lpstr>Заданне 15.  Запішыце па-беларуску.   Максімальная колькасць балаў – 3. </vt:lpstr>
      <vt:lpstr>Слайд 52</vt:lpstr>
      <vt:lpstr>Слайд 53</vt:lpstr>
      <vt:lpstr>Заданне 16.  Прачытайце сказы. Запішыце: 1) якія адносіны звязваюць паміж сабой іх простыя часткі; 2) чым выражаюцца гэтыя адносіны ў вусным маўленні; 3) што дапамагае выразіць гэтыя адносіны ў пісьмовым маўленні?.  Максімальная колькасць балаў – 3. </vt:lpstr>
      <vt:lpstr>Слайд 55</vt:lpstr>
      <vt:lpstr>Слайд 56</vt:lpstr>
      <vt:lpstr>Заданне 17.  Укажыце катэгарыяльнае значэнне (часцінамоўная прыналежнасць) і граматычныя асаблівасці слова адзін у наступных сказах.  Максімальная колькасць балаў – 4. </vt:lpstr>
      <vt:lpstr>Слайд 58</vt:lpstr>
      <vt:lpstr>Слайд 59</vt:lpstr>
      <vt:lpstr>Заданне 18.  Графічна абазначце, якімі членамі сказа з’яўляюцца выдзеленыя словы і спалучэнні слоў.  Максімальная колькасць балаў – 4. </vt:lpstr>
      <vt:lpstr>Слайд 61</vt:lpstr>
      <vt:lpstr>Слайд 62</vt:lpstr>
      <vt:lpstr>Заданне 19.   Адрэдагуйце сказы, запішыце. Укажыце прычыны памылак у іх.  Максімальная колькасць балаў – 4. </vt:lpstr>
      <vt:lpstr>Слайд 64</vt:lpstr>
      <vt:lpstr>Слайд 65</vt:lpstr>
      <vt:lpstr>Слайд 66</vt:lpstr>
      <vt:lpstr>Слайд 67</vt:lpstr>
      <vt:lpstr>Заданне 20.   Расстаўце знакі прыпынку, зрабіце поўны сінтаксічны разбор сказа (графічна разабраць па членах сказа, даць агульную характарыстыку ўсяму сказу; калі сказ складаны, ахарактарызаваць кожную з частак; скласці схему сказа).   Максімальная колькасць балаў – 4. 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ГРАМАТЫКА</dc:title>
  <dc:creator>Я</dc:creator>
  <cp:lastModifiedBy>Я</cp:lastModifiedBy>
  <cp:revision>77</cp:revision>
  <dcterms:created xsi:type="dcterms:W3CDTF">2014-03-02T19:17:25Z</dcterms:created>
  <dcterms:modified xsi:type="dcterms:W3CDTF">2018-01-31T23:50:21Z</dcterms:modified>
</cp:coreProperties>
</file>