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sldIdLst>
    <p:sldId id="257" r:id="rId2"/>
    <p:sldId id="256" r:id="rId3"/>
    <p:sldId id="258" r:id="rId4"/>
    <p:sldId id="268" r:id="rId5"/>
    <p:sldId id="270" r:id="rId6"/>
    <p:sldId id="269" r:id="rId7"/>
    <p:sldId id="271" r:id="rId8"/>
    <p:sldId id="272" r:id="rId9"/>
    <p:sldId id="274" r:id="rId10"/>
    <p:sldId id="273" r:id="rId11"/>
    <p:sldId id="275" r:id="rId12"/>
    <p:sldId id="277" r:id="rId13"/>
    <p:sldId id="276" r:id="rId14"/>
    <p:sldId id="278" r:id="rId15"/>
    <p:sldId id="279" r:id="rId16"/>
    <p:sldId id="259" r:id="rId17"/>
    <p:sldId id="283" r:id="rId18"/>
    <p:sldId id="280" r:id="rId19"/>
    <p:sldId id="260" r:id="rId20"/>
    <p:sldId id="284" r:id="rId21"/>
    <p:sldId id="285" r:id="rId22"/>
    <p:sldId id="281" r:id="rId23"/>
    <p:sldId id="261" r:id="rId24"/>
    <p:sldId id="286" r:id="rId25"/>
    <p:sldId id="287" r:id="rId26"/>
    <p:sldId id="282" r:id="rId27"/>
    <p:sldId id="262" r:id="rId28"/>
    <p:sldId id="263" r:id="rId29"/>
    <p:sldId id="288" r:id="rId30"/>
    <p:sldId id="289" r:id="rId31"/>
    <p:sldId id="290" r:id="rId32"/>
    <p:sldId id="293" r:id="rId33"/>
    <p:sldId id="291" r:id="rId34"/>
    <p:sldId id="292" r:id="rId35"/>
    <p:sldId id="294" r:id="rId36"/>
    <p:sldId id="295" r:id="rId3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F1E8"/>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5" d="100"/>
          <a:sy n="65" d="100"/>
        </p:scale>
        <p:origin x="-58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774439E-91C6-48F3-8C53-F8DCB0734DBE}" type="datetimeFigureOut">
              <a:rPr lang="ru-RU" smtClean="0"/>
              <a:pPr/>
              <a:t>10.02.2014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12913B-6AC2-4A77-8DBC-8AABAC7BCFD8}"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C6074690-7256-4BB9-AC0F-97AEAE8CDEC2}" type="slidenum">
              <a:rPr lang="ru-RU" smtClean="0"/>
              <a:pPr/>
              <a:t>19</a:t>
            </a:fld>
            <a:endParaRPr lang="ru-RU"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32863" y="1905004"/>
            <a:ext cx="7078274" cy="1625599"/>
          </a:xfrm>
        </p:spPr>
        <p:txBody>
          <a:bodyPr>
            <a:normAutofit/>
          </a:bodyPr>
          <a:lstStyle>
            <a:lvl1pPr algn="ctr">
              <a:lnSpc>
                <a:spcPct val="90000"/>
              </a:lnSpc>
              <a:defRPr sz="4800">
                <a:solidFill>
                  <a:schemeClr val="tx2"/>
                </a:solidFill>
              </a:defRPr>
            </a:lvl1pPr>
          </a:lstStyle>
          <a:p>
            <a:r>
              <a:rPr lang="ru-RU" smtClean="0"/>
              <a:t>Образец заголовка</a:t>
            </a:r>
            <a:endParaRPr lang="ru-RU" dirty="0"/>
          </a:p>
        </p:txBody>
      </p:sp>
      <p:sp>
        <p:nvSpPr>
          <p:cNvPr id="3" name="Подзаголовок 2"/>
          <p:cNvSpPr>
            <a:spLocks noGrp="1"/>
          </p:cNvSpPr>
          <p:nvPr>
            <p:ph type="subTitle" idx="1"/>
          </p:nvPr>
        </p:nvSpPr>
        <p:spPr>
          <a:xfrm>
            <a:off x="1036847" y="3657124"/>
            <a:ext cx="7074291" cy="991077"/>
          </a:xfrm>
        </p:spPr>
        <p:txBody>
          <a:bodyPr>
            <a:normAutofit/>
          </a:bodyPr>
          <a:lstStyle>
            <a:lvl1pPr marL="0" indent="0" algn="ctr">
              <a:spcBef>
                <a:spcPts val="0"/>
              </a:spcBef>
              <a:buNone/>
              <a:defRPr sz="2000" cap="all"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dirty="0"/>
          </a:p>
        </p:txBody>
      </p:sp>
      <p:sp>
        <p:nvSpPr>
          <p:cNvPr id="4" name="Дата 3"/>
          <p:cNvSpPr>
            <a:spLocks noGrp="1"/>
          </p:cNvSpPr>
          <p:nvPr>
            <p:ph type="dt" sz="half" idx="10"/>
          </p:nvPr>
        </p:nvSpPr>
        <p:spPr/>
        <p:txBody>
          <a:bodyPr/>
          <a:lstStyle>
            <a:lvl1pPr>
              <a:defRPr>
                <a:solidFill>
                  <a:schemeClr val="tx2"/>
                </a:solidFill>
              </a:defRPr>
            </a:lvl1pPr>
          </a:lstStyle>
          <a:p>
            <a:fld id="{F35A7C60-65BE-4BCF-9213-D7B2882F5E2D}" type="datetimeFigureOut">
              <a:rPr lang="ru-RU" smtClean="0"/>
              <a:pPr/>
              <a:t>10.02.2014</a:t>
            </a:fld>
            <a:endParaRPr lang="ru-RU"/>
          </a:p>
        </p:txBody>
      </p:sp>
      <p:sp>
        <p:nvSpPr>
          <p:cNvPr id="5" name="Нижний колонтитул 4"/>
          <p:cNvSpPr>
            <a:spLocks noGrp="1"/>
          </p:cNvSpPr>
          <p:nvPr>
            <p:ph type="ftr" sz="quarter" idx="11"/>
          </p:nvPr>
        </p:nvSpPr>
        <p:spPr/>
        <p:txBody>
          <a:bodyPr/>
          <a:lstStyle>
            <a:lvl1pPr>
              <a:defRPr>
                <a:solidFill>
                  <a:schemeClr val="tx2"/>
                </a:solidFill>
              </a:defRPr>
            </a:lvl1pPr>
          </a:lstStyle>
          <a:p>
            <a:endParaRPr lang="ru-RU"/>
          </a:p>
        </p:txBody>
      </p:sp>
      <p:sp>
        <p:nvSpPr>
          <p:cNvPr id="6" name="Номер слайда 5"/>
          <p:cNvSpPr>
            <a:spLocks noGrp="1"/>
          </p:cNvSpPr>
          <p:nvPr>
            <p:ph type="sldNum" sz="quarter" idx="12"/>
          </p:nvPr>
        </p:nvSpPr>
        <p:spPr/>
        <p:txBody>
          <a:bodyPr/>
          <a:lstStyle>
            <a:lvl1pPr>
              <a:defRPr>
                <a:solidFill>
                  <a:schemeClr val="tx2"/>
                </a:solidFill>
              </a:defRPr>
            </a:lvl1pPr>
          </a:lstStyle>
          <a:p>
            <a:fld id="{DF7E3773-A353-404F-853C-80DAA47AC573}" type="slidenum">
              <a:rPr lang="ru-RU" smtClean="0"/>
              <a:pPr/>
              <a:t>‹#›</a:t>
            </a:fld>
            <a:endParaRPr lang="ru-RU"/>
          </a:p>
        </p:txBody>
      </p:sp>
      <p:grpSp>
        <p:nvGrpSpPr>
          <p:cNvPr id="7" name="Группа 6"/>
          <p:cNvGrpSpPr/>
          <p:nvPr/>
        </p:nvGrpSpPr>
        <p:grpSpPr>
          <a:xfrm>
            <a:off x="914400" y="1600200"/>
            <a:ext cx="7306712" cy="73152"/>
            <a:chOff x="914400" y="1200150"/>
            <a:chExt cx="7306712" cy="54864"/>
          </a:xfrm>
        </p:grpSpPr>
        <p:sp>
          <p:nvSpPr>
            <p:cNvPr id="8" name="Овал 7"/>
            <p:cNvSpPr/>
            <p:nvPr/>
          </p:nvSpPr>
          <p:spPr>
            <a:xfrm>
              <a:off x="8166248" y="12001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 name="Овал 8"/>
            <p:cNvSpPr/>
            <p:nvPr/>
          </p:nvSpPr>
          <p:spPr>
            <a:xfrm>
              <a:off x="914400" y="12001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nvGrpSpPr>
            <p:cNvPr id="10" name="Группа 9"/>
            <p:cNvGrpSpPr/>
            <p:nvPr/>
          </p:nvGrpSpPr>
          <p:grpSpPr>
            <a:xfrm>
              <a:off x="1036847" y="1207626"/>
              <a:ext cx="7074290" cy="38998"/>
              <a:chOff x="2141408" y="1752956"/>
              <a:chExt cx="7315200" cy="38998"/>
            </a:xfrm>
            <a:solidFill>
              <a:schemeClr val="tx2"/>
            </a:solidFill>
          </p:grpSpPr>
          <p:cxnSp>
            <p:nvCxnSpPr>
              <p:cNvPr id="11" name="Прямая соединительная линия 10"/>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grpSp>
        <p:nvGrpSpPr>
          <p:cNvPr id="13" name="Группа 12"/>
          <p:cNvGrpSpPr/>
          <p:nvPr/>
        </p:nvGrpSpPr>
        <p:grpSpPr>
          <a:xfrm>
            <a:off x="914400" y="4851400"/>
            <a:ext cx="7306712" cy="73152"/>
            <a:chOff x="914400" y="3638550"/>
            <a:chExt cx="7306712" cy="54864"/>
          </a:xfrm>
        </p:grpSpPr>
        <p:sp>
          <p:nvSpPr>
            <p:cNvPr id="14" name="Овал 13"/>
            <p:cNvSpPr/>
            <p:nvPr/>
          </p:nvSpPr>
          <p:spPr>
            <a:xfrm>
              <a:off x="8166248" y="36385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5" name="Овал 14"/>
            <p:cNvSpPr/>
            <p:nvPr/>
          </p:nvSpPr>
          <p:spPr>
            <a:xfrm>
              <a:off x="914400" y="36385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nvGrpSpPr>
            <p:cNvPr id="16" name="Группа 15"/>
            <p:cNvGrpSpPr/>
            <p:nvPr/>
          </p:nvGrpSpPr>
          <p:grpSpPr>
            <a:xfrm>
              <a:off x="1036847" y="3646026"/>
              <a:ext cx="7074290" cy="38998"/>
              <a:chOff x="2141408" y="1752956"/>
              <a:chExt cx="7315200" cy="38998"/>
            </a:xfrm>
            <a:solidFill>
              <a:schemeClr val="tx2"/>
            </a:solidFill>
          </p:grpSpPr>
          <p:cxnSp>
            <p:nvCxnSpPr>
              <p:cNvPr id="17" name="Прямая соединительная линия 16"/>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 xmlns:p14="http://schemas.microsoft.com/office/powerpoint/2010/main" val="17437643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Вертикальный текст 2"/>
          <p:cNvSpPr>
            <a:spLocks noGrp="1"/>
          </p:cNvSpPr>
          <p:nvPr>
            <p:ph type="body" orient="vert" idx="1"/>
          </p:nvPr>
        </p:nvSpPr>
        <p:spPr/>
        <p:txBody>
          <a:bodyPr vert="eaVert"/>
          <a:lstStyle>
            <a:lvl5pPr>
              <a:defRPr/>
            </a:lvl5pPr>
            <a:lvl6pPr>
              <a:defRPr/>
            </a:lvl6pPr>
            <a:lvl7pPr>
              <a:defRPr/>
            </a:lvl7pPr>
            <a:lvl8pPr>
              <a:defRPr baseline="0"/>
            </a:lvl8pPr>
            <a:lvl9pPr>
              <a:defRPr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Дата 3"/>
          <p:cNvSpPr>
            <a:spLocks noGrp="1"/>
          </p:cNvSpPr>
          <p:nvPr>
            <p:ph type="dt" sz="half" idx="10"/>
          </p:nvPr>
        </p:nvSpPr>
        <p:spPr/>
        <p:txBody>
          <a:bodyPr/>
          <a:lstStyle/>
          <a:p>
            <a:fld id="{F35A7C60-65BE-4BCF-9213-D7B2882F5E2D}" type="datetimeFigureOut">
              <a:rPr lang="ru-RU" smtClean="0"/>
              <a:pPr/>
              <a:t>10.02.2014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F7E3773-A353-404F-853C-80DAA47AC573}" type="slidenum">
              <a:rPr lang="ru-RU" smtClean="0"/>
              <a:pPr/>
              <a:t>‹#›</a:t>
            </a:fld>
            <a:endParaRPr lang="ru-RU"/>
          </a:p>
        </p:txBody>
      </p:sp>
    </p:spTree>
    <p:extLst>
      <p:ext uri="{BB962C8B-B14F-4D97-AF65-F5344CB8AC3E}">
        <p14:creationId xmlns="" xmlns:p14="http://schemas.microsoft.com/office/powerpoint/2010/main" val="322322365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377844" y="434976"/>
            <a:ext cx="876528" cy="5661025"/>
          </a:xfrm>
        </p:spPr>
        <p:txBody>
          <a:bodyPr vert="eaVert"/>
          <a:lstStyle/>
          <a:p>
            <a:r>
              <a:rPr lang="ru-RU" smtClean="0"/>
              <a:t>Образец заголовка</a:t>
            </a:r>
            <a:endParaRPr lang="ru-RU" dirty="0"/>
          </a:p>
        </p:txBody>
      </p:sp>
      <p:sp>
        <p:nvSpPr>
          <p:cNvPr id="3" name="Вертикальный текст 2"/>
          <p:cNvSpPr>
            <a:spLocks noGrp="1"/>
          </p:cNvSpPr>
          <p:nvPr>
            <p:ph type="body" orient="vert" idx="1"/>
          </p:nvPr>
        </p:nvSpPr>
        <p:spPr>
          <a:xfrm>
            <a:off x="913448" y="434976"/>
            <a:ext cx="6311956" cy="5661025"/>
          </a:xfrm>
        </p:spPr>
        <p:txBody>
          <a:bodyPr vert="eaVert"/>
          <a:lstStyle>
            <a:lvl5pPr>
              <a:defRPr/>
            </a:lvl5pPr>
            <a:lvl6pPr>
              <a:defRPr/>
            </a:lvl6pPr>
            <a:lvl7pPr>
              <a:defRPr/>
            </a:lvl7pPr>
            <a:lvl8pPr>
              <a:defRPr baseline="0"/>
            </a:lvl8pPr>
            <a:lvl9pPr>
              <a:defRPr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Дата 3"/>
          <p:cNvSpPr>
            <a:spLocks noGrp="1"/>
          </p:cNvSpPr>
          <p:nvPr>
            <p:ph type="dt" sz="half" idx="10"/>
          </p:nvPr>
        </p:nvSpPr>
        <p:spPr/>
        <p:txBody>
          <a:bodyPr/>
          <a:lstStyle/>
          <a:p>
            <a:fld id="{F35A7C60-65BE-4BCF-9213-D7B2882F5E2D}" type="datetimeFigureOut">
              <a:rPr lang="ru-RU" smtClean="0"/>
              <a:pPr/>
              <a:t>10.02.2014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F7E3773-A353-404F-853C-80DAA47AC573}" type="slidenum">
              <a:rPr lang="ru-RU" smtClean="0"/>
              <a:pPr/>
              <a:t>‹#›</a:t>
            </a:fld>
            <a:endParaRPr lang="ru-RU"/>
          </a:p>
        </p:txBody>
      </p:sp>
    </p:spTree>
    <p:extLst>
      <p:ext uri="{BB962C8B-B14F-4D97-AF65-F5344CB8AC3E}">
        <p14:creationId xmlns="" xmlns:p14="http://schemas.microsoft.com/office/powerpoint/2010/main" val="208570059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Объект 2"/>
          <p:cNvSpPr>
            <a:spLocks noGrp="1"/>
          </p:cNvSpPr>
          <p:nvPr>
            <p:ph idx="1"/>
          </p:nvPr>
        </p:nvSpPr>
        <p:spPr/>
        <p:txBody>
          <a:bodyPr/>
          <a:lstStyle>
            <a:lvl5pPr>
              <a:defRPr/>
            </a:lvl5pPr>
            <a:lvl6pPr>
              <a:defRPr/>
            </a:lvl6pPr>
            <a:lvl7pPr>
              <a:defRPr/>
            </a:lvl7pPr>
            <a:lvl8pPr>
              <a:defRPr/>
            </a:lvl8pPr>
            <a:lvl9pP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Дата 3"/>
          <p:cNvSpPr>
            <a:spLocks noGrp="1"/>
          </p:cNvSpPr>
          <p:nvPr>
            <p:ph type="dt" sz="half" idx="10"/>
          </p:nvPr>
        </p:nvSpPr>
        <p:spPr/>
        <p:txBody>
          <a:bodyPr/>
          <a:lstStyle/>
          <a:p>
            <a:fld id="{F35A7C60-65BE-4BCF-9213-D7B2882F5E2D}" type="datetimeFigureOut">
              <a:rPr lang="ru-RU" smtClean="0"/>
              <a:pPr/>
              <a:t>10.02.2014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F7E3773-A353-404F-853C-80DAA47AC573}" type="slidenum">
              <a:rPr lang="ru-RU" smtClean="0"/>
              <a:pPr/>
              <a:t>‹#›</a:t>
            </a:fld>
            <a:endParaRPr lang="ru-RU"/>
          </a:p>
        </p:txBody>
      </p:sp>
    </p:spTree>
    <p:extLst>
      <p:ext uri="{BB962C8B-B14F-4D97-AF65-F5344CB8AC3E}">
        <p14:creationId xmlns="" xmlns:p14="http://schemas.microsoft.com/office/powerpoint/2010/main" val="349906218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1" y="990599"/>
            <a:ext cx="7010399" cy="2235203"/>
          </a:xfrm>
        </p:spPr>
        <p:txBody>
          <a:bodyPr anchor="b">
            <a:normAutofit/>
          </a:bodyPr>
          <a:lstStyle>
            <a:lvl1pPr algn="ctr">
              <a:lnSpc>
                <a:spcPct val="90000"/>
              </a:lnSpc>
              <a:defRPr sz="4800" b="0" cap="none" baseline="0"/>
            </a:lvl1pPr>
          </a:lstStyle>
          <a:p>
            <a:r>
              <a:rPr lang="ru-RU" smtClean="0"/>
              <a:t>Образец заголовка</a:t>
            </a:r>
            <a:endParaRPr lang="ru-RU" dirty="0"/>
          </a:p>
        </p:txBody>
      </p:sp>
      <p:sp>
        <p:nvSpPr>
          <p:cNvPr id="3" name="Текст 2"/>
          <p:cNvSpPr>
            <a:spLocks noGrp="1"/>
          </p:cNvSpPr>
          <p:nvPr>
            <p:ph type="body" idx="1"/>
          </p:nvPr>
        </p:nvSpPr>
        <p:spPr>
          <a:xfrm>
            <a:off x="1066801" y="3733800"/>
            <a:ext cx="7010399" cy="1219200"/>
          </a:xfrm>
        </p:spPr>
        <p:txBody>
          <a:bodyPr anchor="t"/>
          <a:lstStyle>
            <a:lvl1pPr marL="0" indent="0" algn="ctr">
              <a:spcBef>
                <a:spcPts val="0"/>
              </a:spcBef>
              <a:buNone/>
              <a:defRPr sz="2000" cap="all"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F35A7C60-65BE-4BCF-9213-D7B2882F5E2D}" type="datetimeFigureOut">
              <a:rPr lang="ru-RU" smtClean="0"/>
              <a:pPr/>
              <a:t>10.02.2014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F7E3773-A353-404F-853C-80DAA47AC573}" type="slidenum">
              <a:rPr lang="ru-RU" smtClean="0"/>
              <a:pPr/>
              <a:t>‹#›</a:t>
            </a:fld>
            <a:endParaRPr lang="ru-RU"/>
          </a:p>
        </p:txBody>
      </p:sp>
      <p:grpSp>
        <p:nvGrpSpPr>
          <p:cNvPr id="7" name="Группа 12"/>
          <p:cNvGrpSpPr/>
          <p:nvPr/>
        </p:nvGrpSpPr>
        <p:grpSpPr>
          <a:xfrm>
            <a:off x="2455976" y="3475736"/>
            <a:ext cx="4232051" cy="54864"/>
            <a:chOff x="2455975" y="2588441"/>
            <a:chExt cx="4232051" cy="41148"/>
          </a:xfrm>
        </p:grpSpPr>
        <p:sp>
          <p:nvSpPr>
            <p:cNvPr id="14" name="Овал 13"/>
            <p:cNvSpPr/>
            <p:nvPr/>
          </p:nvSpPr>
          <p:spPr>
            <a:xfrm>
              <a:off x="6642306" y="2588441"/>
              <a:ext cx="45720" cy="41148"/>
            </a:xfrm>
            <a:prstGeom prst="ellipse">
              <a:avLst/>
            </a:prstGeom>
            <a:solidFill>
              <a:schemeClr val="tx1"/>
            </a:solidFill>
            <a:ln w="26425"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dirty="0">
                <a:ln>
                  <a:noFill/>
                </a:ln>
                <a:solidFill>
                  <a:sysClr val="window" lastClr="FFFFFF"/>
                </a:solidFill>
                <a:effectLst/>
                <a:uLnTx/>
                <a:uFillTx/>
                <a:latin typeface="Constantia"/>
                <a:ea typeface="+mn-ea"/>
                <a:cs typeface="+mn-cs"/>
              </a:endParaRPr>
            </a:p>
          </p:txBody>
        </p:sp>
        <p:sp>
          <p:nvSpPr>
            <p:cNvPr id="15" name="Овал 14"/>
            <p:cNvSpPr/>
            <p:nvPr/>
          </p:nvSpPr>
          <p:spPr>
            <a:xfrm>
              <a:off x="2455975" y="2588441"/>
              <a:ext cx="45720" cy="41148"/>
            </a:xfrm>
            <a:prstGeom prst="ellipse">
              <a:avLst/>
            </a:prstGeom>
            <a:solidFill>
              <a:schemeClr val="tx1"/>
            </a:solidFill>
            <a:ln w="26425"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dirty="0">
                <a:ln>
                  <a:noFill/>
                </a:ln>
                <a:solidFill>
                  <a:sysClr val="window" lastClr="FFFFFF"/>
                </a:solidFill>
                <a:effectLst/>
                <a:uLnTx/>
                <a:uFillTx/>
                <a:latin typeface="Constantia"/>
                <a:ea typeface="+mn-ea"/>
                <a:cs typeface="+mn-cs"/>
              </a:endParaRPr>
            </a:p>
          </p:txBody>
        </p:sp>
        <p:grpSp>
          <p:nvGrpSpPr>
            <p:cNvPr id="8" name="Группа 15"/>
            <p:cNvGrpSpPr/>
            <p:nvPr/>
          </p:nvGrpSpPr>
          <p:grpSpPr>
            <a:xfrm>
              <a:off x="2563229" y="2594391"/>
              <a:ext cx="4023360" cy="29249"/>
              <a:chOff x="2550323" y="3458731"/>
              <a:chExt cx="4023360" cy="38998"/>
            </a:xfrm>
          </p:grpSpPr>
          <p:cxnSp>
            <p:nvCxnSpPr>
              <p:cNvPr id="17" name="Прямая соединительная линия 16"/>
              <p:cNvCxnSpPr/>
              <p:nvPr/>
            </p:nvCxnSpPr>
            <p:spPr>
              <a:xfrm>
                <a:off x="2550323" y="3458731"/>
                <a:ext cx="4023360" cy="0"/>
              </a:xfrm>
              <a:prstGeom prst="line">
                <a:avLst/>
              </a:prstGeom>
              <a:noFill/>
              <a:ln w="12700" cap="flat" cmpd="sng" algn="ctr">
                <a:solidFill>
                  <a:schemeClr val="tx1"/>
                </a:solidFill>
                <a:prstDash val="solid"/>
              </a:ln>
              <a:effectLst/>
            </p:spPr>
          </p:cxnSp>
          <p:cxnSp>
            <p:nvCxnSpPr>
              <p:cNvPr id="18" name="Прямая соединительная линия 17"/>
              <p:cNvCxnSpPr/>
              <p:nvPr/>
            </p:nvCxnSpPr>
            <p:spPr>
              <a:xfrm>
                <a:off x="2550323" y="3497729"/>
                <a:ext cx="4023360" cy="0"/>
              </a:xfrm>
              <a:prstGeom prst="line">
                <a:avLst/>
              </a:prstGeom>
              <a:noFill/>
              <a:ln w="12700" cap="flat" cmpd="sng" algn="ctr">
                <a:solidFill>
                  <a:schemeClr val="tx1"/>
                </a:solidFill>
                <a:prstDash val="solid"/>
              </a:ln>
              <a:effectLst/>
            </p:spPr>
          </p:cxnSp>
        </p:grpSp>
      </p:grpSp>
    </p:spTree>
    <p:extLst>
      <p:ext uri="{BB962C8B-B14F-4D97-AF65-F5344CB8AC3E}">
        <p14:creationId xmlns="" xmlns:p14="http://schemas.microsoft.com/office/powerpoint/2010/main" val="55262825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Объект 2"/>
          <p:cNvSpPr>
            <a:spLocks noGrp="1"/>
          </p:cNvSpPr>
          <p:nvPr>
            <p:ph sz="half" idx="1"/>
          </p:nvPr>
        </p:nvSpPr>
        <p:spPr>
          <a:xfrm>
            <a:off x="914400" y="1803400"/>
            <a:ext cx="3581400" cy="42672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Объект 3"/>
          <p:cNvSpPr>
            <a:spLocks noGrp="1"/>
          </p:cNvSpPr>
          <p:nvPr>
            <p:ph sz="half" idx="2"/>
          </p:nvPr>
        </p:nvSpPr>
        <p:spPr>
          <a:xfrm>
            <a:off x="4648200" y="1803400"/>
            <a:ext cx="3581400" cy="42672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baseline="0"/>
            </a:lvl8pPr>
            <a:lvl9pPr>
              <a:defRPr sz="18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5" name="Дата 4"/>
          <p:cNvSpPr>
            <a:spLocks noGrp="1"/>
          </p:cNvSpPr>
          <p:nvPr>
            <p:ph type="dt" sz="half" idx="10"/>
          </p:nvPr>
        </p:nvSpPr>
        <p:spPr/>
        <p:txBody>
          <a:bodyPr/>
          <a:lstStyle/>
          <a:p>
            <a:fld id="{F35A7C60-65BE-4BCF-9213-D7B2882F5E2D}" type="datetimeFigureOut">
              <a:rPr lang="ru-RU" smtClean="0"/>
              <a:pPr/>
              <a:t>10.02.2014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F7E3773-A353-404F-853C-80DAA47AC573}" type="slidenum">
              <a:rPr lang="ru-RU" smtClean="0"/>
              <a:pPr/>
              <a:t>‹#›</a:t>
            </a:fld>
            <a:endParaRPr lang="ru-RU"/>
          </a:p>
        </p:txBody>
      </p:sp>
    </p:spTree>
    <p:extLst>
      <p:ext uri="{BB962C8B-B14F-4D97-AF65-F5344CB8AC3E}">
        <p14:creationId xmlns="" xmlns:p14="http://schemas.microsoft.com/office/powerpoint/2010/main" val="386077573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dirty="0"/>
          </a:p>
        </p:txBody>
      </p:sp>
      <p:sp>
        <p:nvSpPr>
          <p:cNvPr id="3" name="Текст 2"/>
          <p:cNvSpPr>
            <a:spLocks noGrp="1"/>
          </p:cNvSpPr>
          <p:nvPr>
            <p:ph type="body" idx="1"/>
          </p:nvPr>
        </p:nvSpPr>
        <p:spPr>
          <a:xfrm>
            <a:off x="917448" y="1803400"/>
            <a:ext cx="3578286" cy="711200"/>
          </a:xfrm>
        </p:spPr>
        <p:txBody>
          <a:bodyPr anchor="ctr">
            <a:normAutofit/>
          </a:bodyPr>
          <a:lstStyle>
            <a:lvl1pPr marL="0" indent="0">
              <a:lnSpc>
                <a:spcPct val="9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914400" y="2514600"/>
            <a:ext cx="3581400" cy="3556000"/>
          </a:xfrm>
        </p:spPr>
        <p:txBody>
          <a:bodyPr>
            <a:normAutofit/>
          </a:bodyPr>
          <a:lstStyle>
            <a:lvl1pPr>
              <a:spcBef>
                <a:spcPts val="1600"/>
              </a:spcBef>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5" name="Текст 4"/>
          <p:cNvSpPr>
            <a:spLocks noGrp="1"/>
          </p:cNvSpPr>
          <p:nvPr>
            <p:ph type="body" sz="quarter" idx="3"/>
          </p:nvPr>
        </p:nvSpPr>
        <p:spPr>
          <a:xfrm>
            <a:off x="4651248" y="1803400"/>
            <a:ext cx="3578286" cy="711200"/>
          </a:xfrm>
        </p:spPr>
        <p:txBody>
          <a:bodyPr anchor="ctr">
            <a:normAutofit/>
          </a:bodyPr>
          <a:lstStyle>
            <a:lvl1pPr marL="0" indent="0">
              <a:lnSpc>
                <a:spcPct val="9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8200" y="2514600"/>
            <a:ext cx="3581400" cy="3556000"/>
          </a:xfrm>
        </p:spPr>
        <p:txBody>
          <a:bodyPr>
            <a:normAutofit/>
          </a:bodyPr>
          <a:lstStyle>
            <a:lvl1pPr>
              <a:spcBef>
                <a:spcPts val="1600"/>
              </a:spcBef>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7" name="Дата 6"/>
          <p:cNvSpPr>
            <a:spLocks noGrp="1"/>
          </p:cNvSpPr>
          <p:nvPr>
            <p:ph type="dt" sz="half" idx="10"/>
          </p:nvPr>
        </p:nvSpPr>
        <p:spPr/>
        <p:txBody>
          <a:bodyPr/>
          <a:lstStyle/>
          <a:p>
            <a:fld id="{F35A7C60-65BE-4BCF-9213-D7B2882F5E2D}" type="datetimeFigureOut">
              <a:rPr lang="ru-RU" smtClean="0"/>
              <a:pPr/>
              <a:t>10.02.2014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F7E3773-A353-404F-853C-80DAA47AC573}" type="slidenum">
              <a:rPr lang="ru-RU" smtClean="0"/>
              <a:pPr/>
              <a:t>‹#›</a:t>
            </a:fld>
            <a:endParaRPr lang="ru-RU"/>
          </a:p>
        </p:txBody>
      </p:sp>
    </p:spTree>
    <p:extLst>
      <p:ext uri="{BB962C8B-B14F-4D97-AF65-F5344CB8AC3E}">
        <p14:creationId xmlns="" xmlns:p14="http://schemas.microsoft.com/office/powerpoint/2010/main" val="374258321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Дата 2"/>
          <p:cNvSpPr>
            <a:spLocks noGrp="1"/>
          </p:cNvSpPr>
          <p:nvPr>
            <p:ph type="dt" sz="half" idx="10"/>
          </p:nvPr>
        </p:nvSpPr>
        <p:spPr/>
        <p:txBody>
          <a:bodyPr/>
          <a:lstStyle/>
          <a:p>
            <a:fld id="{F35A7C60-65BE-4BCF-9213-D7B2882F5E2D}" type="datetimeFigureOut">
              <a:rPr lang="ru-RU" smtClean="0"/>
              <a:pPr/>
              <a:t>10.02.2014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F7E3773-A353-404F-853C-80DAA47AC573}" type="slidenum">
              <a:rPr lang="ru-RU" smtClean="0"/>
              <a:pPr/>
              <a:t>‹#›</a:t>
            </a:fld>
            <a:endParaRPr lang="ru-RU"/>
          </a:p>
        </p:txBody>
      </p:sp>
    </p:spTree>
    <p:extLst>
      <p:ext uri="{BB962C8B-B14F-4D97-AF65-F5344CB8AC3E}">
        <p14:creationId xmlns="" xmlns:p14="http://schemas.microsoft.com/office/powerpoint/2010/main" val="156593451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35A7C60-65BE-4BCF-9213-D7B2882F5E2D}" type="datetimeFigureOut">
              <a:rPr lang="ru-RU" smtClean="0"/>
              <a:pPr/>
              <a:t>10.02.2014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F7E3773-A353-404F-853C-80DAA47AC573}" type="slidenum">
              <a:rPr lang="ru-RU" smtClean="0"/>
              <a:pPr/>
              <a:t>‹#›</a:t>
            </a:fld>
            <a:endParaRPr lang="ru-RU"/>
          </a:p>
        </p:txBody>
      </p:sp>
    </p:spTree>
    <p:extLst>
      <p:ext uri="{BB962C8B-B14F-4D97-AF65-F5344CB8AC3E}">
        <p14:creationId xmlns="" xmlns:p14="http://schemas.microsoft.com/office/powerpoint/2010/main" val="12128772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31800"/>
            <a:ext cx="7315200" cy="1168400"/>
          </a:xfrm>
        </p:spPr>
        <p:txBody>
          <a:bodyPr anchor="b">
            <a:normAutofit/>
          </a:bodyPr>
          <a:lstStyle>
            <a:lvl1pPr algn="l">
              <a:defRPr sz="3200" b="0"/>
            </a:lvl1pPr>
          </a:lstStyle>
          <a:p>
            <a:r>
              <a:rPr lang="ru-RU" smtClean="0"/>
              <a:t>Образец заголовка</a:t>
            </a:r>
            <a:endParaRPr lang="ru-RU" dirty="0"/>
          </a:p>
        </p:txBody>
      </p:sp>
      <p:sp>
        <p:nvSpPr>
          <p:cNvPr id="3" name="Объект 2"/>
          <p:cNvSpPr>
            <a:spLocks noGrp="1"/>
          </p:cNvSpPr>
          <p:nvPr>
            <p:ph idx="1"/>
          </p:nvPr>
        </p:nvSpPr>
        <p:spPr>
          <a:xfrm>
            <a:off x="914401" y="1803401"/>
            <a:ext cx="4953001" cy="4267201"/>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baseline="0"/>
            </a:lvl8pPr>
            <a:lvl9pPr>
              <a:defRPr sz="16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Текст 3"/>
          <p:cNvSpPr>
            <a:spLocks noGrp="1"/>
          </p:cNvSpPr>
          <p:nvPr>
            <p:ph type="body" sz="half" idx="2"/>
          </p:nvPr>
        </p:nvSpPr>
        <p:spPr>
          <a:xfrm>
            <a:off x="6096000" y="1803401"/>
            <a:ext cx="2133601" cy="4267201"/>
          </a:xfrm>
        </p:spPr>
        <p:txBody>
          <a:bodyPr>
            <a:normAutofit/>
          </a:bodyPr>
          <a:lstStyle>
            <a:lvl1pPr marL="0" indent="0">
              <a:spcBef>
                <a:spcPts val="1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35A7C60-65BE-4BCF-9213-D7B2882F5E2D}" type="datetimeFigureOut">
              <a:rPr lang="ru-RU" smtClean="0"/>
              <a:pPr/>
              <a:t>10.02.2014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F7E3773-A353-404F-853C-80DAA47AC573}" type="slidenum">
              <a:rPr lang="ru-RU" smtClean="0"/>
              <a:pPr/>
              <a:t>‹#›</a:t>
            </a:fld>
            <a:endParaRPr lang="ru-RU"/>
          </a:p>
        </p:txBody>
      </p:sp>
    </p:spTree>
    <p:extLst>
      <p:ext uri="{BB962C8B-B14F-4D97-AF65-F5344CB8AC3E}">
        <p14:creationId xmlns="" xmlns:p14="http://schemas.microsoft.com/office/powerpoint/2010/main" val="185864626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8" name="Прямоугольник 7"/>
          <p:cNvSpPr/>
          <p:nvPr/>
        </p:nvSpPr>
        <p:spPr>
          <a:xfrm>
            <a:off x="914400" y="1803400"/>
            <a:ext cx="4953000" cy="4267200"/>
          </a:xfrm>
          <a:prstGeom prst="rect">
            <a:avLst/>
          </a:prstGeom>
          <a:no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ru-RU" dirty="0"/>
          </a:p>
        </p:txBody>
      </p:sp>
      <p:sp>
        <p:nvSpPr>
          <p:cNvPr id="2" name="Заголовок 1"/>
          <p:cNvSpPr>
            <a:spLocks noGrp="1"/>
          </p:cNvSpPr>
          <p:nvPr>
            <p:ph type="title"/>
          </p:nvPr>
        </p:nvSpPr>
        <p:spPr>
          <a:xfrm>
            <a:off x="914400" y="431800"/>
            <a:ext cx="7315200" cy="1168400"/>
          </a:xfrm>
        </p:spPr>
        <p:txBody>
          <a:bodyPr anchor="b">
            <a:normAutofit/>
          </a:bodyPr>
          <a:lstStyle>
            <a:lvl1pPr algn="l">
              <a:defRPr sz="3200" b="0"/>
            </a:lvl1pPr>
          </a:lstStyle>
          <a:p>
            <a:r>
              <a:rPr lang="ru-RU" smtClean="0"/>
              <a:t>Образец заголовка</a:t>
            </a:r>
            <a:endParaRPr lang="ru-RU" dirty="0"/>
          </a:p>
        </p:txBody>
      </p:sp>
      <p:sp>
        <p:nvSpPr>
          <p:cNvPr id="3" name="Рисунок 2"/>
          <p:cNvSpPr>
            <a:spLocks noGrp="1"/>
          </p:cNvSpPr>
          <p:nvPr>
            <p:ph type="pic" idx="1"/>
          </p:nvPr>
        </p:nvSpPr>
        <p:spPr>
          <a:xfrm>
            <a:off x="1004316" y="1925320"/>
            <a:ext cx="4773168" cy="4023360"/>
          </a:xfrm>
          <a:solidFill>
            <a:schemeClr val="bg2"/>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dirty="0"/>
          </a:p>
        </p:txBody>
      </p:sp>
      <p:sp>
        <p:nvSpPr>
          <p:cNvPr id="4" name="Текст 3"/>
          <p:cNvSpPr>
            <a:spLocks noGrp="1"/>
          </p:cNvSpPr>
          <p:nvPr>
            <p:ph type="body" sz="half" idx="2"/>
          </p:nvPr>
        </p:nvSpPr>
        <p:spPr>
          <a:xfrm>
            <a:off x="6096000" y="1803401"/>
            <a:ext cx="2133601" cy="4165600"/>
          </a:xfrm>
        </p:spPr>
        <p:txBody>
          <a:bodyPr>
            <a:normAutofit/>
          </a:bodyPr>
          <a:lstStyle>
            <a:lvl1pPr marL="0" indent="0">
              <a:spcBef>
                <a:spcPts val="1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35A7C60-65BE-4BCF-9213-D7B2882F5E2D}" type="datetimeFigureOut">
              <a:rPr lang="ru-RU" smtClean="0"/>
              <a:pPr/>
              <a:t>10.02.2014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F7E3773-A353-404F-853C-80DAA47AC573}" type="slidenum">
              <a:rPr lang="ru-RU" smtClean="0"/>
              <a:pPr/>
              <a:t>‹#›</a:t>
            </a:fld>
            <a:endParaRPr lang="ru-RU"/>
          </a:p>
        </p:txBody>
      </p:sp>
    </p:spTree>
    <p:extLst>
      <p:ext uri="{BB962C8B-B14F-4D97-AF65-F5344CB8AC3E}">
        <p14:creationId xmlns="" xmlns:p14="http://schemas.microsoft.com/office/powerpoint/2010/main" val="240505736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cstate="print"/>
          <a:stretch>
            <a:fillRect/>
          </a:stretch>
        </a:blipFill>
        <a:effectLst/>
      </p:bgPr>
    </p:bg>
    <p:spTree>
      <p:nvGrpSpPr>
        <p:cNvPr id="1" name=""/>
        <p:cNvGrpSpPr/>
        <p:nvPr/>
      </p:nvGrpSpPr>
      <p:grpSpPr>
        <a:xfrm>
          <a:off x="0" y="0"/>
          <a:ext cx="0" cy="0"/>
          <a:chOff x="0" y="0"/>
          <a:chExt cx="0" cy="0"/>
        </a:xfrm>
      </p:grpSpPr>
      <p:sp>
        <p:nvSpPr>
          <p:cNvPr id="10" name="Прямоугольник 9"/>
          <p:cNvSpPr/>
          <p:nvPr/>
        </p:nvSpPr>
        <p:spPr>
          <a:xfrm>
            <a:off x="0" y="0"/>
            <a:ext cx="9144000" cy="6858000"/>
          </a:xfrm>
          <a:prstGeom prst="rect">
            <a:avLst/>
          </a:prstGeom>
          <a:ln>
            <a:noFill/>
          </a:ln>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lang="ru-RU" sz="2400" dirty="0"/>
          </a:p>
        </p:txBody>
      </p:sp>
      <p:sp>
        <p:nvSpPr>
          <p:cNvPr id="8" name="Скругленный прямоугольник 7"/>
          <p:cNvSpPr/>
          <p:nvPr/>
        </p:nvSpPr>
        <p:spPr>
          <a:xfrm>
            <a:off x="228600" y="301752"/>
            <a:ext cx="8686800" cy="6254496"/>
          </a:xfrm>
          <a:prstGeom prst="roundRect">
            <a:avLst>
              <a:gd name="adj" fmla="val 2341"/>
            </a:avLst>
          </a:prstGeom>
          <a:solidFill>
            <a:srgbClr val="FFFFFF"/>
          </a:solidFill>
          <a:ln>
            <a:noFill/>
          </a:ln>
          <a:effectLst>
            <a:innerShdw blurRad="508000">
              <a:srgbClr val="FFD14B">
                <a:alpha val="69804"/>
              </a:srgbClr>
            </a:innerShdw>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ru-RU" dirty="0"/>
          </a:p>
        </p:txBody>
      </p:sp>
      <p:sp>
        <p:nvSpPr>
          <p:cNvPr id="2" name="Заголовок 1"/>
          <p:cNvSpPr>
            <a:spLocks noGrp="1"/>
          </p:cNvSpPr>
          <p:nvPr>
            <p:ph type="title"/>
          </p:nvPr>
        </p:nvSpPr>
        <p:spPr>
          <a:xfrm>
            <a:off x="914400" y="431800"/>
            <a:ext cx="7315200" cy="1168400"/>
          </a:xfrm>
          <a:prstGeom prst="rect">
            <a:avLst/>
          </a:prstGeom>
        </p:spPr>
        <p:txBody>
          <a:bodyPr vert="horz" lIns="91440" tIns="45720" rIns="91440" bIns="45720" rtlCol="0" anchor="b">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914400" y="1803400"/>
            <a:ext cx="7315200" cy="4267200"/>
          </a:xfrm>
          <a:prstGeom prst="rect">
            <a:avLst/>
          </a:prstGeom>
        </p:spPr>
        <p:txBody>
          <a:bodyPr vert="horz" lIns="91440" tIns="45720" rIns="9144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2"/>
          </p:nvPr>
        </p:nvSpPr>
        <p:spPr>
          <a:xfrm>
            <a:off x="6629400" y="6172200"/>
            <a:ext cx="914400" cy="304800"/>
          </a:xfrm>
          <a:prstGeom prst="rect">
            <a:avLst/>
          </a:prstGeom>
        </p:spPr>
        <p:txBody>
          <a:bodyPr vert="horz" lIns="91440" tIns="45720" rIns="91440" bIns="45720" rtlCol="0" anchor="ctr"/>
          <a:lstStyle>
            <a:lvl1pPr algn="r">
              <a:defRPr sz="1100">
                <a:solidFill>
                  <a:schemeClr val="tx1"/>
                </a:solidFill>
              </a:defRPr>
            </a:lvl1pPr>
          </a:lstStyle>
          <a:p>
            <a:fld id="{F35A7C60-65BE-4BCF-9213-D7B2882F5E2D}" type="datetimeFigureOut">
              <a:rPr lang="ru-RU" smtClean="0"/>
              <a:pPr/>
              <a:t>10.02.2014</a:t>
            </a:fld>
            <a:endParaRPr lang="ru-RU"/>
          </a:p>
        </p:txBody>
      </p:sp>
      <p:sp>
        <p:nvSpPr>
          <p:cNvPr id="5" name="Нижний колонтитул 4"/>
          <p:cNvSpPr>
            <a:spLocks noGrp="1"/>
          </p:cNvSpPr>
          <p:nvPr>
            <p:ph type="ftr" sz="quarter" idx="3"/>
          </p:nvPr>
        </p:nvSpPr>
        <p:spPr>
          <a:xfrm>
            <a:off x="914400" y="6172200"/>
            <a:ext cx="5562601" cy="304800"/>
          </a:xfrm>
          <a:prstGeom prst="rect">
            <a:avLst/>
          </a:prstGeom>
        </p:spPr>
        <p:txBody>
          <a:bodyPr vert="horz" lIns="91440" tIns="45720" rIns="91440" bIns="45720" rtlCol="0" anchor="ctr"/>
          <a:lstStyle>
            <a:lvl1pPr algn="l">
              <a:defRPr sz="1100">
                <a:solidFill>
                  <a:schemeClr val="tx1"/>
                </a:solidFill>
              </a:defRPr>
            </a:lvl1pPr>
          </a:lstStyle>
          <a:p>
            <a:endParaRPr lang="ru-RU"/>
          </a:p>
        </p:txBody>
      </p:sp>
      <p:sp>
        <p:nvSpPr>
          <p:cNvPr id="6" name="Номер слайда 5"/>
          <p:cNvSpPr>
            <a:spLocks noGrp="1"/>
          </p:cNvSpPr>
          <p:nvPr>
            <p:ph type="sldNum" sz="quarter" idx="4"/>
          </p:nvPr>
        </p:nvSpPr>
        <p:spPr>
          <a:xfrm>
            <a:off x="7696201" y="6172200"/>
            <a:ext cx="533400" cy="304800"/>
          </a:xfrm>
          <a:prstGeom prst="rect">
            <a:avLst/>
          </a:prstGeom>
        </p:spPr>
        <p:txBody>
          <a:bodyPr vert="horz" lIns="91440" tIns="45720" rIns="91440" bIns="45720" rtlCol="0" anchor="ctr"/>
          <a:lstStyle>
            <a:lvl1pPr algn="r">
              <a:defRPr sz="1100">
                <a:solidFill>
                  <a:schemeClr val="tx1"/>
                </a:solidFill>
              </a:defRPr>
            </a:lvl1pPr>
          </a:lstStyle>
          <a:p>
            <a:fld id="{DF7E3773-A353-404F-853C-80DAA47AC573}" type="slidenum">
              <a:rPr lang="ru-RU" smtClean="0"/>
              <a:pPr/>
              <a:t>‹#›</a:t>
            </a:fld>
            <a:endParaRPr lang="ru-RU"/>
          </a:p>
        </p:txBody>
      </p:sp>
    </p:spTree>
    <p:extLst>
      <p:ext uri="{BB962C8B-B14F-4D97-AF65-F5344CB8AC3E}">
        <p14:creationId xmlns="" xmlns:p14="http://schemas.microsoft.com/office/powerpoint/2010/main" val="5072217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txStyles>
    <p:titleStyle>
      <a:lvl1pPr algn="l" defTabSz="914400" rtl="0" eaLnBrk="1" latinLnBrk="0" hangingPunct="1">
        <a:spcBef>
          <a:spcPct val="0"/>
        </a:spcBef>
        <a:buNone/>
        <a:defRPr sz="3200" kern="1200">
          <a:solidFill>
            <a:schemeClr val="tx1"/>
          </a:solidFill>
          <a:latin typeface="+mj-lt"/>
          <a:ea typeface="+mj-ea"/>
          <a:cs typeface="+mj-cs"/>
        </a:defRPr>
      </a:lvl1pPr>
    </p:titleStyle>
    <p:bodyStyle>
      <a:lvl1pPr marL="246888" indent="-246888" algn="l" defTabSz="914400" rtl="0" eaLnBrk="1" latinLnBrk="0" hangingPunct="1">
        <a:lnSpc>
          <a:spcPct val="90000"/>
        </a:lnSpc>
        <a:spcBef>
          <a:spcPts val="1800"/>
        </a:spcBef>
        <a:buClr>
          <a:schemeClr val="tx1"/>
        </a:buClr>
        <a:buFont typeface="Arial" pitchFamily="34" charset="0"/>
        <a:buChar char="•"/>
        <a:defRPr sz="2400" kern="1200">
          <a:solidFill>
            <a:schemeClr val="tx1"/>
          </a:solidFill>
          <a:latin typeface="+mn-lt"/>
          <a:ea typeface="+mn-ea"/>
          <a:cs typeface="+mn-cs"/>
        </a:defRPr>
      </a:lvl1pPr>
      <a:lvl2pPr marL="548640" indent="-246888" algn="l" defTabSz="914400" rtl="0" eaLnBrk="1" latinLnBrk="0" hangingPunct="1">
        <a:lnSpc>
          <a:spcPct val="90000"/>
        </a:lnSpc>
        <a:spcBef>
          <a:spcPts val="800"/>
        </a:spcBef>
        <a:buClr>
          <a:schemeClr val="tx1"/>
        </a:buClr>
        <a:buFont typeface="Arial" pitchFamily="34" charset="0"/>
        <a:buChar char="•"/>
        <a:defRPr sz="2000" kern="1200">
          <a:solidFill>
            <a:schemeClr val="tx1"/>
          </a:solidFill>
          <a:latin typeface="+mn-lt"/>
          <a:ea typeface="+mn-ea"/>
          <a:cs typeface="+mn-cs"/>
        </a:defRPr>
      </a:lvl2pPr>
      <a:lvl3pPr marL="850392" indent="-246888" algn="l" defTabSz="914400" rtl="0" eaLnBrk="1" latinLnBrk="0" hangingPunct="1">
        <a:lnSpc>
          <a:spcPct val="90000"/>
        </a:lnSpc>
        <a:spcBef>
          <a:spcPts val="800"/>
        </a:spcBef>
        <a:buClr>
          <a:schemeClr val="tx1"/>
        </a:buClr>
        <a:buFont typeface="Arial" pitchFamily="34" charset="0"/>
        <a:buChar char="•"/>
        <a:defRPr sz="1800" kern="1200">
          <a:solidFill>
            <a:schemeClr val="tx1"/>
          </a:solidFill>
          <a:latin typeface="+mn-lt"/>
          <a:ea typeface="+mn-ea"/>
          <a:cs typeface="+mn-cs"/>
        </a:defRPr>
      </a:lvl3pPr>
      <a:lvl4pPr marL="1152144"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4pPr>
      <a:lvl5pPr marL="1453896"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5pPr>
      <a:lvl6pPr marL="1755648"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6pPr>
      <a:lvl7pPr marL="2057400"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7pPr>
      <a:lvl8pPr marL="2359152"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8pPr>
      <a:lvl9pPr marL="2660904"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Autofit/>
          </a:bodyPr>
          <a:lstStyle/>
          <a:p>
            <a:pPr algn="ctr" defTabSz="914400">
              <a:lnSpc>
                <a:spcPct val="90000"/>
              </a:lnSpc>
              <a:spcBef>
                <a:spcPts val="0"/>
              </a:spcBef>
              <a:buNone/>
            </a:pPr>
            <a:r>
              <a:rPr lang="ru-RU" sz="6000" b="0" i="0" dirty="0" err="1" smtClean="0">
                <a:latin typeface="Constantia"/>
                <a:ea typeface="+mj-ea"/>
                <a:cs typeface="+mj-cs"/>
              </a:rPr>
              <a:t>Алімпіядныя</a:t>
            </a:r>
            <a:r>
              <a:rPr lang="be-BY" sz="6000" b="0" i="0" dirty="0" smtClean="0">
                <a:latin typeface="Constantia"/>
                <a:ea typeface="+mj-ea"/>
                <a:cs typeface="+mj-cs"/>
              </a:rPr>
              <a:t> заданні</a:t>
            </a:r>
            <a:endParaRPr lang="ru-RU" sz="6000" b="0" i="0" dirty="0">
              <a:latin typeface="Constantia"/>
              <a:ea typeface="+mj-ea"/>
              <a:cs typeface="+mj-cs"/>
            </a:endParaRPr>
          </a:p>
        </p:txBody>
      </p:sp>
      <p:sp>
        <p:nvSpPr>
          <p:cNvPr id="3" name="Подзаголовок 2"/>
          <p:cNvSpPr>
            <a:spLocks noGrp="1"/>
          </p:cNvSpPr>
          <p:nvPr>
            <p:ph type="subTitle" idx="1"/>
          </p:nvPr>
        </p:nvSpPr>
        <p:spPr/>
        <p:txBody>
          <a:bodyPr>
            <a:normAutofit/>
          </a:bodyPr>
          <a:lstStyle/>
          <a:p>
            <a:pPr marL="0" indent="0" algn="ctr">
              <a:spcBef>
                <a:spcPts val="0"/>
              </a:spcBef>
              <a:buNone/>
            </a:pPr>
            <a:r>
              <a:rPr lang="ru-RU" sz="3200" b="0" i="0" baseline="0" dirty="0" err="1" smtClean="0"/>
              <a:t>Сінтаксіс</a:t>
            </a:r>
            <a:r>
              <a:rPr lang="ru-RU" sz="3200" b="0" i="0" baseline="0" dirty="0" smtClean="0"/>
              <a:t> </a:t>
            </a:r>
            <a:r>
              <a:rPr lang="ru-RU" sz="3200" b="0" i="0" baseline="0" dirty="0" err="1" smtClean="0"/>
              <a:t>і</a:t>
            </a:r>
            <a:r>
              <a:rPr lang="ru-RU" sz="3200" b="0" i="0" baseline="0" dirty="0" smtClean="0"/>
              <a:t> </a:t>
            </a:r>
            <a:r>
              <a:rPr lang="ru-RU" sz="3200" b="0" i="0" baseline="0" dirty="0" err="1" smtClean="0"/>
              <a:t>пунктуацыя</a:t>
            </a:r>
            <a:endParaRPr lang="ru-RU" sz="3200" b="0" i="0" baseline="0" dirty="0"/>
          </a:p>
        </p:txBody>
      </p:sp>
    </p:spTree>
    <p:extLst>
      <p:ext uri="{BB962C8B-B14F-4D97-AF65-F5344CB8AC3E}">
        <p14:creationId xmlns:p14="http://schemas.microsoft.com/office/powerpoint/2010/main" xmlns="" val="270754302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95536" y="1484784"/>
            <a:ext cx="8352928" cy="3024336"/>
          </a:xfrm>
        </p:spPr>
        <p:txBody>
          <a:bodyPr/>
          <a:lstStyle/>
          <a:p>
            <a:pPr marL="0" indent="715963" algn="ctr">
              <a:buNone/>
            </a:pPr>
            <a:r>
              <a:rPr lang="be-BY" sz="6000" i="1" dirty="0" smtClean="0"/>
              <a:t>Адзінаццацікласнікі вы пераможцы</a:t>
            </a:r>
            <a:endParaRPr lang="ru-RU" sz="6000" dirty="0" smtClean="0"/>
          </a:p>
          <a:p>
            <a:endParaRPr lang="ru-RU"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7544" y="548680"/>
            <a:ext cx="8352928" cy="5760640"/>
          </a:xfrm>
        </p:spPr>
        <p:txBody>
          <a:bodyPr>
            <a:normAutofit fontScale="92500" lnSpcReduction="10000"/>
          </a:bodyPr>
          <a:lstStyle/>
          <a:p>
            <a:pPr marL="0" indent="365125">
              <a:lnSpc>
                <a:spcPct val="100000"/>
              </a:lnSpc>
              <a:spcBef>
                <a:spcPts val="0"/>
              </a:spcBef>
              <a:buNone/>
            </a:pPr>
            <a:r>
              <a:rPr lang="be-BY" sz="3200" dirty="0" smtClean="0"/>
              <a:t>ВАРЫЯНТЫ ІНТЭРПРЭТАЦЫІ:</a:t>
            </a:r>
            <a:endParaRPr lang="ru-RU" sz="3200" dirty="0" smtClean="0"/>
          </a:p>
          <a:p>
            <a:pPr marL="0" indent="365125" algn="just">
              <a:lnSpc>
                <a:spcPct val="100000"/>
              </a:lnSpc>
              <a:spcBef>
                <a:spcPts val="0"/>
              </a:spcBef>
              <a:buNone/>
            </a:pPr>
            <a:r>
              <a:rPr lang="be-BY" sz="3200" b="1" dirty="0" smtClean="0"/>
              <a:t>1</a:t>
            </a:r>
            <a:r>
              <a:rPr lang="be-BY" sz="3200" dirty="0" smtClean="0"/>
              <a:t>. </a:t>
            </a:r>
            <a:r>
              <a:rPr lang="be-BY" sz="3200" i="1" dirty="0" smtClean="0"/>
              <a:t>Адзінаццацікласнікі! Вы – пераможцы! </a:t>
            </a:r>
            <a:r>
              <a:rPr lang="be-BY" sz="3200" dirty="0" smtClean="0"/>
              <a:t>або </a:t>
            </a:r>
            <a:r>
              <a:rPr lang="be-BY" sz="3200" i="1" dirty="0" smtClean="0"/>
              <a:t>Адзінаццацікласнікі, </a:t>
            </a:r>
            <a:r>
              <a:rPr lang="be-BY" sz="3200" i="1" u="sng" dirty="0" smtClean="0"/>
              <a:t>вы</a:t>
            </a:r>
            <a:r>
              <a:rPr lang="be-BY" sz="3200" i="1" dirty="0" smtClean="0"/>
              <a:t> </a:t>
            </a:r>
            <a:r>
              <a:rPr lang="be-BY" sz="3200" i="1" u="dbl" dirty="0" smtClean="0"/>
              <a:t>пераможцы</a:t>
            </a:r>
            <a:r>
              <a:rPr lang="be-BY" sz="3200" i="1" dirty="0" smtClean="0"/>
              <a:t>! </a:t>
            </a:r>
            <a:r>
              <a:rPr lang="be-BY" sz="3200" dirty="0" smtClean="0"/>
              <a:t>(просты сказ, ускладнены звароткам)</a:t>
            </a:r>
            <a:endParaRPr lang="ru-RU" sz="3200" dirty="0" smtClean="0"/>
          </a:p>
          <a:p>
            <a:pPr marL="0" indent="365125" algn="just">
              <a:lnSpc>
                <a:spcPct val="100000"/>
              </a:lnSpc>
              <a:spcBef>
                <a:spcPts val="0"/>
              </a:spcBef>
              <a:buNone/>
            </a:pPr>
            <a:r>
              <a:rPr lang="be-BY" sz="3200" b="1" dirty="0" smtClean="0"/>
              <a:t>2</a:t>
            </a:r>
            <a:r>
              <a:rPr lang="be-BY" sz="3200" dirty="0" smtClean="0"/>
              <a:t>. </a:t>
            </a:r>
            <a:r>
              <a:rPr lang="be-BY" sz="3200" i="1" u="dbl" dirty="0" smtClean="0"/>
              <a:t>Адзінаццацікласнікі</a:t>
            </a:r>
            <a:r>
              <a:rPr lang="be-BY" sz="3200" i="1" dirty="0" smtClean="0"/>
              <a:t> </a:t>
            </a:r>
            <a:r>
              <a:rPr lang="be-BY" sz="3200" i="1" u="sng" dirty="0" smtClean="0"/>
              <a:t>вы</a:t>
            </a:r>
            <a:r>
              <a:rPr lang="be-BY" sz="3200" i="1" dirty="0" smtClean="0"/>
              <a:t>, пераможцы! </a:t>
            </a:r>
            <a:r>
              <a:rPr lang="be-BY" sz="3200" dirty="0" smtClean="0"/>
              <a:t>(</a:t>
            </a:r>
            <a:r>
              <a:rPr lang="be-BY" sz="3200" i="1" dirty="0" smtClean="0"/>
              <a:t>пераможцы</a:t>
            </a:r>
            <a:r>
              <a:rPr lang="be-BY" sz="3200" dirty="0" smtClean="0"/>
              <a:t> – зваротак)</a:t>
            </a:r>
            <a:endParaRPr lang="ru-RU" sz="3200" dirty="0" smtClean="0"/>
          </a:p>
          <a:p>
            <a:pPr marL="0" indent="365125" algn="just">
              <a:lnSpc>
                <a:spcPct val="100000"/>
              </a:lnSpc>
              <a:spcBef>
                <a:spcPts val="0"/>
              </a:spcBef>
              <a:buNone/>
            </a:pPr>
            <a:r>
              <a:rPr lang="be-BY" sz="3200" b="1" dirty="0" smtClean="0"/>
              <a:t>3</a:t>
            </a:r>
            <a:r>
              <a:rPr lang="be-BY" sz="3200" dirty="0" smtClean="0"/>
              <a:t>. </a:t>
            </a:r>
            <a:r>
              <a:rPr lang="be-BY" sz="3200" i="1" u="sng" dirty="0" smtClean="0"/>
              <a:t>Адзінаццацікласнікі</a:t>
            </a:r>
            <a:r>
              <a:rPr lang="be-BY" sz="3200" i="1" dirty="0" smtClean="0"/>
              <a:t> – </a:t>
            </a:r>
            <a:r>
              <a:rPr lang="be-BY" sz="3200" i="1" u="dbl" dirty="0" smtClean="0"/>
              <a:t>вы</a:t>
            </a:r>
            <a:r>
              <a:rPr lang="be-BY" sz="3200" i="1" dirty="0" smtClean="0"/>
              <a:t>, пераможцы! </a:t>
            </a:r>
            <a:r>
              <a:rPr lang="be-BY" sz="3200" dirty="0" smtClean="0"/>
              <a:t>(</a:t>
            </a:r>
            <a:r>
              <a:rPr lang="be-BY" sz="3200" i="1" dirty="0" smtClean="0"/>
              <a:t>пераможцы</a:t>
            </a:r>
            <a:r>
              <a:rPr lang="be-BY" sz="3200" dirty="0" smtClean="0"/>
              <a:t> – адасоблены прыдатак)</a:t>
            </a:r>
            <a:endParaRPr lang="ru-RU" sz="3200" dirty="0" smtClean="0"/>
          </a:p>
          <a:p>
            <a:pPr marL="0" indent="365125" algn="just">
              <a:lnSpc>
                <a:spcPct val="100000"/>
              </a:lnSpc>
              <a:spcBef>
                <a:spcPts val="0"/>
              </a:spcBef>
              <a:buNone/>
            </a:pPr>
            <a:r>
              <a:rPr lang="be-BY" sz="3200" b="1" dirty="0" smtClean="0"/>
              <a:t>4</a:t>
            </a:r>
            <a:r>
              <a:rPr lang="be-BY" sz="3200" dirty="0" smtClean="0"/>
              <a:t>. </a:t>
            </a:r>
            <a:r>
              <a:rPr lang="be-BY" sz="3200" i="1" u="dbl" dirty="0" smtClean="0"/>
              <a:t>Адзінаццацікласнікі</a:t>
            </a:r>
            <a:r>
              <a:rPr lang="be-BY" sz="3200" i="1" dirty="0" smtClean="0"/>
              <a:t> </a:t>
            </a:r>
            <a:r>
              <a:rPr lang="be-BY" sz="3200" i="1" u="sng" dirty="0" smtClean="0"/>
              <a:t>вы</a:t>
            </a:r>
            <a:r>
              <a:rPr lang="be-BY" sz="3200" i="1" dirty="0" smtClean="0"/>
              <a:t>! Пераможцы! </a:t>
            </a:r>
            <a:r>
              <a:rPr lang="be-BY" sz="3200" dirty="0" smtClean="0"/>
              <a:t>(</a:t>
            </a:r>
            <a:r>
              <a:rPr lang="be-BY" sz="3200" i="1" dirty="0" smtClean="0"/>
              <a:t>Пераможцы! </a:t>
            </a:r>
            <a:r>
              <a:rPr lang="be-BY" sz="3200" dirty="0" smtClean="0"/>
              <a:t>– аднасастаўны назыўны сказ са значэннем характарызацыі)</a:t>
            </a:r>
            <a:endParaRPr lang="ru-RU" sz="3200" dirty="0" smtClean="0"/>
          </a:p>
          <a:p>
            <a:pPr marL="0" indent="365125" algn="just">
              <a:lnSpc>
                <a:spcPct val="100000"/>
              </a:lnSpc>
              <a:spcBef>
                <a:spcPts val="0"/>
              </a:spcBef>
              <a:buNone/>
            </a:pPr>
            <a:r>
              <a:rPr lang="be-BY" sz="3200" dirty="0" smtClean="0"/>
              <a:t>Магчымыя іншыя варыянты інтэрпрэтацыі прыведзенага выказвання.</a:t>
            </a:r>
            <a:endParaRPr lang="ru-RU" sz="3200" dirty="0" smtClean="0"/>
          </a:p>
          <a:p>
            <a:endParaRPr lang="ru-RU"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71600" y="476672"/>
            <a:ext cx="7078274" cy="803916"/>
          </a:xfrm>
        </p:spPr>
        <p:txBody>
          <a:bodyPr>
            <a:noAutofit/>
          </a:bodyPr>
          <a:lstStyle/>
          <a:p>
            <a:r>
              <a:rPr lang="ru-RU" sz="5400" b="1" dirty="0" smtClean="0"/>
              <a:t>З а </a:t>
            </a:r>
            <a:r>
              <a:rPr lang="ru-RU" sz="5400" b="1" dirty="0" err="1" smtClean="0"/>
              <a:t>д</a:t>
            </a:r>
            <a:r>
              <a:rPr lang="ru-RU" sz="5400" b="1" dirty="0" smtClean="0"/>
              <a:t> </a:t>
            </a:r>
            <a:r>
              <a:rPr lang="ru-RU" sz="5400" b="1" dirty="0" err="1" smtClean="0"/>
              <a:t>а</a:t>
            </a:r>
            <a:r>
              <a:rPr lang="ru-RU" sz="5400" b="1" dirty="0" smtClean="0"/>
              <a:t> </a:t>
            </a:r>
            <a:r>
              <a:rPr lang="ru-RU" sz="5400" b="1" dirty="0" err="1" smtClean="0"/>
              <a:t>н</a:t>
            </a:r>
            <a:r>
              <a:rPr lang="ru-RU" sz="5400" b="1" dirty="0" smtClean="0"/>
              <a:t> </a:t>
            </a:r>
            <a:r>
              <a:rPr lang="ru-RU" sz="5400" b="1" dirty="0" err="1" smtClean="0"/>
              <a:t>н</a:t>
            </a:r>
            <a:r>
              <a:rPr lang="ru-RU" sz="5400" b="1" dirty="0" smtClean="0"/>
              <a:t> е    4.</a:t>
            </a:r>
            <a:endParaRPr lang="ru-RU" sz="5400" b="1" dirty="0"/>
          </a:p>
        </p:txBody>
      </p:sp>
      <p:sp>
        <p:nvSpPr>
          <p:cNvPr id="3" name="Подзаголовок 2"/>
          <p:cNvSpPr>
            <a:spLocks noGrp="1"/>
          </p:cNvSpPr>
          <p:nvPr>
            <p:ph type="subTitle" idx="1"/>
          </p:nvPr>
        </p:nvSpPr>
        <p:spPr>
          <a:xfrm>
            <a:off x="683568" y="1988840"/>
            <a:ext cx="7632848" cy="2659361"/>
          </a:xfrm>
        </p:spPr>
        <p:txBody>
          <a:bodyPr>
            <a:noAutofit/>
          </a:bodyPr>
          <a:lstStyle/>
          <a:p>
            <a:r>
              <a:rPr lang="be-BY" sz="4400" cap="none" dirty="0" smtClean="0"/>
              <a:t>Запоўніце табліцу, указаўшы ролю слова </a:t>
            </a:r>
            <a:r>
              <a:rPr lang="be-BY" sz="4400" b="1" cap="none" dirty="0" smtClean="0"/>
              <a:t>калі</a:t>
            </a:r>
            <a:r>
              <a:rPr lang="be-BY" sz="4400" cap="none" dirty="0" smtClean="0"/>
              <a:t> і тып сказаў, у якіх яно ўжываецца.</a:t>
            </a:r>
            <a:endParaRPr lang="ru-RU" sz="4400" cap="none" dirty="0" smtClean="0"/>
          </a:p>
        </p:txBody>
      </p:sp>
      <p:sp>
        <p:nvSpPr>
          <p:cNvPr id="4" name="Прямоугольник 3"/>
          <p:cNvSpPr/>
          <p:nvPr/>
        </p:nvSpPr>
        <p:spPr>
          <a:xfrm>
            <a:off x="1403648" y="5301208"/>
            <a:ext cx="7281160" cy="584775"/>
          </a:xfrm>
          <a:prstGeom prst="rect">
            <a:avLst/>
          </a:prstGeom>
        </p:spPr>
        <p:txBody>
          <a:bodyPr wrap="none">
            <a:spAutoFit/>
          </a:bodyPr>
          <a:lstStyle/>
          <a:p>
            <a:r>
              <a:rPr lang="be-BY" sz="3200" b="1" i="1" dirty="0" smtClean="0"/>
              <a:t>Максімальная колькасць балаў – 6.</a:t>
            </a:r>
            <a:endParaRPr lang="ru-RU" sz="3200" b="1"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455" fill="hold">
                                          <p:stCondLst>
                                            <p:cond delay="0"/>
                                          </p:stCondLst>
                                        </p:cTn>
                                        <p:tgtEl>
                                          <p:spTgt spid="2"/>
                                        </p:tgtEl>
                                        <p:attrNameLst>
                                          <p:attrName>style.rotation</p:attrName>
                                        </p:attrNameLst>
                                      </p:cBhvr>
                                      <p:to>
                                        <p:strVal val="-45.0"/>
                                      </p:to>
                                    </p:set>
                                    <p:anim calcmode="lin" valueType="num">
                                      <p:cBhvr>
                                        <p:cTn id="8"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5" presetClass="entr" presetSubtype="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p:cTn id="16"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9"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332656"/>
            <a:ext cx="8280920" cy="1008112"/>
          </a:xfrm>
        </p:spPr>
        <p:txBody>
          <a:bodyPr>
            <a:normAutofit fontScale="90000"/>
          </a:bodyPr>
          <a:lstStyle/>
          <a:p>
            <a:pPr algn="just"/>
            <a:r>
              <a:rPr lang="be-BY" b="1" dirty="0" smtClean="0">
                <a:solidFill>
                  <a:schemeClr val="tx2"/>
                </a:solidFill>
              </a:rPr>
              <a:t/>
            </a:r>
            <a:br>
              <a:rPr lang="be-BY" b="1" dirty="0" smtClean="0">
                <a:solidFill>
                  <a:schemeClr val="tx2"/>
                </a:solidFill>
              </a:rPr>
            </a:br>
            <a:r>
              <a:rPr lang="be-BY" b="1" dirty="0" smtClean="0">
                <a:solidFill>
                  <a:schemeClr val="tx2"/>
                </a:solidFill>
              </a:rPr>
              <a:t/>
            </a:r>
            <a:br>
              <a:rPr lang="be-BY" b="1" dirty="0" smtClean="0">
                <a:solidFill>
                  <a:schemeClr val="tx2"/>
                </a:solidFill>
              </a:rPr>
            </a:br>
            <a:r>
              <a:rPr lang="be-BY" b="1" dirty="0" smtClean="0">
                <a:solidFill>
                  <a:schemeClr val="tx2"/>
                </a:solidFill>
              </a:rPr>
              <a:t/>
            </a:r>
            <a:br>
              <a:rPr lang="be-BY" b="1" dirty="0" smtClean="0">
                <a:solidFill>
                  <a:schemeClr val="tx2"/>
                </a:solidFill>
              </a:rPr>
            </a:br>
            <a:r>
              <a:rPr lang="be-BY" b="1" dirty="0" smtClean="0">
                <a:solidFill>
                  <a:schemeClr val="tx2"/>
                </a:solidFill>
              </a:rPr>
              <a:t/>
            </a:r>
            <a:br>
              <a:rPr lang="be-BY" b="1" dirty="0" smtClean="0">
                <a:solidFill>
                  <a:schemeClr val="tx2"/>
                </a:solidFill>
              </a:rPr>
            </a:br>
            <a:endParaRPr lang="ru-RU" dirty="0"/>
          </a:p>
        </p:txBody>
      </p:sp>
      <p:graphicFrame>
        <p:nvGraphicFramePr>
          <p:cNvPr id="4" name="Таблица 3"/>
          <p:cNvGraphicFramePr>
            <a:graphicFrameLocks noGrp="1"/>
          </p:cNvGraphicFramePr>
          <p:nvPr/>
        </p:nvGraphicFramePr>
        <p:xfrm>
          <a:off x="323528" y="332656"/>
          <a:ext cx="8568952" cy="6108861"/>
        </p:xfrm>
        <a:graphic>
          <a:graphicData uri="http://schemas.openxmlformats.org/drawingml/2006/table">
            <a:tbl>
              <a:tblPr firstRow="1" bandRow="1">
                <a:tableStyleId>{5C22544A-7EE6-4342-B048-85BDC9FD1C3A}</a:tableStyleId>
              </a:tblPr>
              <a:tblGrid>
                <a:gridCol w="3076034"/>
                <a:gridCol w="3243568"/>
                <a:gridCol w="2249350"/>
              </a:tblGrid>
              <a:tr h="648072">
                <a:tc>
                  <a:txBody>
                    <a:bodyPr/>
                    <a:lstStyle/>
                    <a:p>
                      <a:pPr algn="ctr">
                        <a:lnSpc>
                          <a:spcPts val="2600"/>
                        </a:lnSpc>
                        <a:spcAft>
                          <a:spcPts val="0"/>
                        </a:spcAft>
                      </a:pPr>
                      <a:r>
                        <a:rPr lang="be-BY" sz="2800" b="1" dirty="0">
                          <a:solidFill>
                            <a:schemeClr val="bg2"/>
                          </a:solidFill>
                          <a:latin typeface="Times New Roman"/>
                          <a:ea typeface="Times New Roman"/>
                        </a:rPr>
                        <a:t>Сказ</a:t>
                      </a:r>
                      <a:endParaRPr lang="ru-RU" sz="2800" dirty="0">
                        <a:solidFill>
                          <a:schemeClr val="bg2"/>
                        </a:solidFill>
                        <a:latin typeface="Times New Roman"/>
                        <a:ea typeface="Times New Roman"/>
                      </a:endParaRPr>
                    </a:p>
                  </a:txBody>
                  <a:tcPr marL="68580" marR="68580"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CF1E8"/>
                    </a:solidFill>
                  </a:tcPr>
                </a:tc>
                <a:tc>
                  <a:txBody>
                    <a:bodyPr/>
                    <a:lstStyle/>
                    <a:p>
                      <a:pPr algn="ctr">
                        <a:lnSpc>
                          <a:spcPts val="2600"/>
                        </a:lnSpc>
                        <a:spcAft>
                          <a:spcPts val="0"/>
                        </a:spcAft>
                      </a:pPr>
                      <a:r>
                        <a:rPr lang="be-BY" sz="2800" b="1" dirty="0">
                          <a:solidFill>
                            <a:schemeClr val="bg2"/>
                          </a:solidFill>
                          <a:latin typeface="Times New Roman"/>
                          <a:ea typeface="Times New Roman"/>
                        </a:rPr>
                        <a:t>Тып сказа</a:t>
                      </a:r>
                      <a:endParaRPr lang="ru-RU" sz="2800" dirty="0">
                        <a:solidFill>
                          <a:schemeClr val="bg2"/>
                        </a:solidFill>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CF1E8"/>
                    </a:solidFill>
                  </a:tcPr>
                </a:tc>
                <a:tc>
                  <a:txBody>
                    <a:bodyPr/>
                    <a:lstStyle/>
                    <a:p>
                      <a:pPr algn="ctr">
                        <a:lnSpc>
                          <a:spcPts val="2600"/>
                        </a:lnSpc>
                        <a:spcAft>
                          <a:spcPts val="0"/>
                        </a:spcAft>
                      </a:pPr>
                      <a:r>
                        <a:rPr lang="be-BY" sz="2800" b="1" dirty="0">
                          <a:solidFill>
                            <a:schemeClr val="bg2"/>
                          </a:solidFill>
                          <a:latin typeface="Times New Roman"/>
                          <a:ea typeface="Times New Roman"/>
                        </a:rPr>
                        <a:t>Роля слова </a:t>
                      </a:r>
                      <a:r>
                        <a:rPr lang="be-BY" sz="2800" b="1" i="1" dirty="0">
                          <a:solidFill>
                            <a:schemeClr val="bg2"/>
                          </a:solidFill>
                          <a:latin typeface="Times New Roman"/>
                          <a:ea typeface="Times New Roman"/>
                        </a:rPr>
                        <a:t>калі</a:t>
                      </a:r>
                      <a:endParaRPr lang="ru-RU" sz="2800" dirty="0">
                        <a:solidFill>
                          <a:schemeClr val="bg2"/>
                        </a:solidFill>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FCF1E8"/>
                    </a:solidFill>
                  </a:tcPr>
                </a:tc>
              </a:tr>
              <a:tr h="1152607">
                <a:tc>
                  <a:txBody>
                    <a:bodyPr/>
                    <a:lstStyle/>
                    <a:p>
                      <a:pPr algn="just">
                        <a:lnSpc>
                          <a:spcPts val="2600"/>
                        </a:lnSpc>
                        <a:spcAft>
                          <a:spcPts val="0"/>
                        </a:spcAft>
                      </a:pPr>
                      <a:r>
                        <a:rPr lang="be-BY" sz="2800" b="1" dirty="0">
                          <a:solidFill>
                            <a:schemeClr val="bg2"/>
                          </a:solidFill>
                          <a:latin typeface="Times New Roman"/>
                          <a:ea typeface="Times New Roman"/>
                        </a:rPr>
                        <a:t>1.</a:t>
                      </a:r>
                      <a:r>
                        <a:rPr lang="be-BY" sz="2800" i="1" dirty="0">
                          <a:solidFill>
                            <a:schemeClr val="bg2"/>
                          </a:solidFill>
                          <a:latin typeface="Times New Roman"/>
                          <a:ea typeface="Times New Roman"/>
                        </a:rPr>
                        <a:t> У той дзень, </a:t>
                      </a:r>
                      <a:r>
                        <a:rPr lang="be-BY" sz="2800" b="1" i="1" dirty="0">
                          <a:solidFill>
                            <a:schemeClr val="bg2"/>
                          </a:solidFill>
                          <a:latin typeface="Times New Roman"/>
                          <a:ea typeface="Times New Roman"/>
                        </a:rPr>
                        <a:t>калі</a:t>
                      </a:r>
                      <a:r>
                        <a:rPr lang="be-BY" sz="2800" i="1" dirty="0">
                          <a:solidFill>
                            <a:schemeClr val="bg2"/>
                          </a:solidFill>
                          <a:latin typeface="Times New Roman"/>
                          <a:ea typeface="Times New Roman"/>
                        </a:rPr>
                        <a:t> яны сустрэліся, зацвіла чаромха.</a:t>
                      </a:r>
                      <a:endParaRPr lang="ru-RU" sz="2800" dirty="0">
                        <a:solidFill>
                          <a:schemeClr val="bg2"/>
                        </a:solidFill>
                        <a:latin typeface="Times New Roman"/>
                        <a:ea typeface="Times New Roman"/>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1E8"/>
                    </a:solidFill>
                  </a:tcPr>
                </a:tc>
                <a:tc>
                  <a:txBody>
                    <a:bodyPr/>
                    <a:lstStyle/>
                    <a:p>
                      <a:pPr algn="just">
                        <a:lnSpc>
                          <a:spcPts val="2600"/>
                        </a:lnSpc>
                        <a:spcAft>
                          <a:spcPts val="0"/>
                        </a:spcAft>
                      </a:pPr>
                      <a:endParaRPr lang="ru-RU" sz="2800" dirty="0">
                        <a:solidFill>
                          <a:schemeClr val="bg2"/>
                        </a:solidFill>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1E8"/>
                    </a:solidFill>
                  </a:tcPr>
                </a:tc>
                <a:tc>
                  <a:txBody>
                    <a:bodyPr/>
                    <a:lstStyle/>
                    <a:p>
                      <a:pPr algn="just">
                        <a:lnSpc>
                          <a:spcPts val="2600"/>
                        </a:lnSpc>
                        <a:spcAft>
                          <a:spcPts val="0"/>
                        </a:spcAft>
                      </a:pPr>
                      <a:r>
                        <a:rPr lang="ru-RU" sz="2800" dirty="0" err="1">
                          <a:solidFill>
                            <a:schemeClr val="bg2"/>
                          </a:solidFill>
                          <a:latin typeface="Times New Roman"/>
                          <a:ea typeface="Times New Roman"/>
                        </a:rPr>
                        <a:t>Злучальнае</a:t>
                      </a:r>
                      <a:r>
                        <a:rPr lang="ru-RU" sz="2800" dirty="0">
                          <a:solidFill>
                            <a:schemeClr val="bg2"/>
                          </a:solidFill>
                          <a:latin typeface="Times New Roman"/>
                          <a:ea typeface="Times New Roman"/>
                        </a:rPr>
                        <a:t> слова</a:t>
                      </a: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1E8"/>
                    </a:solidFill>
                  </a:tcPr>
                </a:tc>
              </a:tr>
              <a:tr h="1487527">
                <a:tc>
                  <a:txBody>
                    <a:bodyPr/>
                    <a:lstStyle/>
                    <a:p>
                      <a:pPr algn="just">
                        <a:lnSpc>
                          <a:spcPts val="2600"/>
                        </a:lnSpc>
                        <a:spcAft>
                          <a:spcPts val="0"/>
                        </a:spcAft>
                      </a:pPr>
                      <a:r>
                        <a:rPr lang="ru-RU" sz="2800" b="1" dirty="0">
                          <a:solidFill>
                            <a:schemeClr val="bg2"/>
                          </a:solidFill>
                          <a:latin typeface="Times New Roman"/>
                          <a:ea typeface="Times New Roman"/>
                        </a:rPr>
                        <a:t>2.</a:t>
                      </a:r>
                      <a:endParaRPr lang="ru-RU" sz="2800" dirty="0">
                        <a:solidFill>
                          <a:schemeClr val="bg2"/>
                        </a:solidFill>
                        <a:latin typeface="Times New Roman"/>
                        <a:ea typeface="Times New Roman"/>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1E8"/>
                    </a:solidFill>
                  </a:tcPr>
                </a:tc>
                <a:tc>
                  <a:txBody>
                    <a:bodyPr/>
                    <a:lstStyle/>
                    <a:p>
                      <a:pPr algn="just">
                        <a:lnSpc>
                          <a:spcPts val="2600"/>
                        </a:lnSpc>
                        <a:spcAft>
                          <a:spcPts val="0"/>
                        </a:spcAft>
                      </a:pPr>
                      <a:r>
                        <a:rPr lang="ru-RU" sz="2800" dirty="0" err="1">
                          <a:solidFill>
                            <a:schemeClr val="bg2"/>
                          </a:solidFill>
                          <a:latin typeface="Times New Roman"/>
                          <a:ea typeface="Times New Roman"/>
                        </a:rPr>
                        <a:t>Складаназалежны</a:t>
                      </a:r>
                      <a:r>
                        <a:rPr lang="ru-RU" sz="2800" dirty="0">
                          <a:solidFill>
                            <a:schemeClr val="bg2"/>
                          </a:solidFill>
                          <a:latin typeface="Times New Roman"/>
                          <a:ea typeface="Times New Roman"/>
                        </a:rPr>
                        <a:t> </a:t>
                      </a:r>
                      <a:r>
                        <a:rPr lang="ru-RU" sz="2800" dirty="0" err="1">
                          <a:solidFill>
                            <a:schemeClr val="bg2"/>
                          </a:solidFill>
                          <a:latin typeface="Times New Roman"/>
                          <a:ea typeface="Times New Roman"/>
                        </a:rPr>
                        <a:t>з</a:t>
                      </a:r>
                      <a:r>
                        <a:rPr lang="ru-RU" sz="2800" dirty="0">
                          <a:solidFill>
                            <a:schemeClr val="bg2"/>
                          </a:solidFill>
                          <a:latin typeface="Times New Roman"/>
                          <a:ea typeface="Times New Roman"/>
                        </a:rPr>
                        <a:t> </a:t>
                      </a:r>
                      <a:r>
                        <a:rPr lang="ru-RU" sz="2800" dirty="0" err="1">
                          <a:solidFill>
                            <a:schemeClr val="bg2"/>
                          </a:solidFill>
                          <a:latin typeface="Times New Roman"/>
                          <a:ea typeface="Times New Roman"/>
                        </a:rPr>
                        <a:t>даданай</a:t>
                      </a:r>
                      <a:r>
                        <a:rPr lang="ru-RU" sz="2800" dirty="0">
                          <a:solidFill>
                            <a:schemeClr val="bg2"/>
                          </a:solidFill>
                          <a:latin typeface="Times New Roman"/>
                          <a:ea typeface="Times New Roman"/>
                        </a:rPr>
                        <a:t> </a:t>
                      </a:r>
                      <a:r>
                        <a:rPr lang="ru-RU" sz="2800" dirty="0" err="1">
                          <a:solidFill>
                            <a:schemeClr val="bg2"/>
                          </a:solidFill>
                          <a:latin typeface="Times New Roman"/>
                          <a:ea typeface="Times New Roman"/>
                        </a:rPr>
                        <a:t>дапаўняльнай</a:t>
                      </a:r>
                      <a:endParaRPr lang="ru-RU" sz="2800" dirty="0">
                        <a:solidFill>
                          <a:schemeClr val="bg2"/>
                        </a:solidFill>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1E8"/>
                    </a:solidFill>
                  </a:tcPr>
                </a:tc>
                <a:tc>
                  <a:txBody>
                    <a:bodyPr/>
                    <a:lstStyle/>
                    <a:p>
                      <a:pPr algn="just">
                        <a:lnSpc>
                          <a:spcPts val="2600"/>
                        </a:lnSpc>
                        <a:spcAft>
                          <a:spcPts val="0"/>
                        </a:spcAft>
                      </a:pPr>
                      <a:endParaRPr lang="ru-RU" sz="2800" dirty="0">
                        <a:solidFill>
                          <a:schemeClr val="bg2"/>
                        </a:solidFill>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1E8"/>
                    </a:solidFill>
                  </a:tcPr>
                </a:tc>
              </a:tr>
              <a:tr h="1487527">
                <a:tc>
                  <a:txBody>
                    <a:bodyPr/>
                    <a:lstStyle/>
                    <a:p>
                      <a:pPr algn="just">
                        <a:lnSpc>
                          <a:spcPts val="2600"/>
                        </a:lnSpc>
                        <a:spcAft>
                          <a:spcPts val="0"/>
                        </a:spcAft>
                      </a:pPr>
                      <a:r>
                        <a:rPr lang="ru-RU" sz="2800" b="1" dirty="0">
                          <a:solidFill>
                            <a:schemeClr val="bg2"/>
                          </a:solidFill>
                          <a:latin typeface="Times New Roman"/>
                          <a:ea typeface="Times New Roman"/>
                        </a:rPr>
                        <a:t>3.</a:t>
                      </a:r>
                      <a:r>
                        <a:rPr lang="ru-RU" sz="2800" i="1" dirty="0">
                          <a:solidFill>
                            <a:schemeClr val="bg2"/>
                          </a:solidFill>
                          <a:latin typeface="Times New Roman"/>
                          <a:ea typeface="Times New Roman"/>
                        </a:rPr>
                        <a:t> Яму было </a:t>
                      </a:r>
                      <a:r>
                        <a:rPr lang="ru-RU" sz="2800" i="1" dirty="0" err="1">
                          <a:solidFill>
                            <a:schemeClr val="bg2"/>
                          </a:solidFill>
                          <a:latin typeface="Times New Roman"/>
                          <a:ea typeface="Times New Roman"/>
                        </a:rPr>
                        <a:t>вядома</a:t>
                      </a:r>
                      <a:r>
                        <a:rPr lang="ru-RU" sz="2800" i="1" dirty="0">
                          <a:solidFill>
                            <a:schemeClr val="bg2"/>
                          </a:solidFill>
                          <a:latin typeface="Times New Roman"/>
                          <a:ea typeface="Times New Roman"/>
                        </a:rPr>
                        <a:t>, </a:t>
                      </a:r>
                      <a:r>
                        <a:rPr lang="ru-RU" sz="2800" b="1" i="1" dirty="0" err="1">
                          <a:solidFill>
                            <a:schemeClr val="bg2"/>
                          </a:solidFill>
                          <a:latin typeface="Times New Roman"/>
                          <a:ea typeface="Times New Roman"/>
                        </a:rPr>
                        <a:t>калі</a:t>
                      </a:r>
                      <a:r>
                        <a:rPr lang="ru-RU" sz="2800" i="1" dirty="0">
                          <a:solidFill>
                            <a:schemeClr val="bg2"/>
                          </a:solidFill>
                          <a:latin typeface="Times New Roman"/>
                          <a:ea typeface="Times New Roman"/>
                        </a:rPr>
                        <a:t> </a:t>
                      </a:r>
                      <a:r>
                        <a:rPr lang="ru-RU" sz="2800" i="1" dirty="0" err="1">
                          <a:solidFill>
                            <a:schemeClr val="bg2"/>
                          </a:solidFill>
                          <a:latin typeface="Times New Roman"/>
                          <a:ea typeface="Times New Roman"/>
                        </a:rPr>
                        <a:t>прывязуць</a:t>
                      </a:r>
                      <a:r>
                        <a:rPr lang="ru-RU" sz="2800" i="1" dirty="0">
                          <a:solidFill>
                            <a:schemeClr val="bg2"/>
                          </a:solidFill>
                          <a:latin typeface="Times New Roman"/>
                          <a:ea typeface="Times New Roman"/>
                        </a:rPr>
                        <a:t> </a:t>
                      </a:r>
                      <a:r>
                        <a:rPr lang="ru-RU" sz="2800" i="1" dirty="0" err="1">
                          <a:solidFill>
                            <a:schemeClr val="bg2"/>
                          </a:solidFill>
                          <a:latin typeface="Times New Roman"/>
                          <a:ea typeface="Times New Roman"/>
                        </a:rPr>
                        <a:t>новыя</a:t>
                      </a:r>
                      <a:r>
                        <a:rPr lang="ru-RU" sz="2800" i="1" dirty="0">
                          <a:solidFill>
                            <a:schemeClr val="bg2"/>
                          </a:solidFill>
                          <a:latin typeface="Times New Roman"/>
                          <a:ea typeface="Times New Roman"/>
                        </a:rPr>
                        <a:t> </a:t>
                      </a:r>
                      <a:r>
                        <a:rPr lang="ru-RU" sz="2800" i="1" dirty="0" err="1">
                          <a:solidFill>
                            <a:schemeClr val="bg2"/>
                          </a:solidFill>
                          <a:latin typeface="Times New Roman"/>
                          <a:ea typeface="Times New Roman"/>
                        </a:rPr>
                        <a:t>падручнікі</a:t>
                      </a:r>
                      <a:endParaRPr lang="ru-RU" sz="2800" dirty="0">
                        <a:solidFill>
                          <a:schemeClr val="bg2"/>
                        </a:solidFill>
                        <a:latin typeface="Times New Roman"/>
                        <a:ea typeface="Times New Roman"/>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1E8"/>
                    </a:solidFill>
                  </a:tcPr>
                </a:tc>
                <a:tc>
                  <a:txBody>
                    <a:bodyPr/>
                    <a:lstStyle/>
                    <a:p>
                      <a:pPr algn="just">
                        <a:lnSpc>
                          <a:spcPts val="2600"/>
                        </a:lnSpc>
                        <a:spcAft>
                          <a:spcPts val="0"/>
                        </a:spcAft>
                      </a:pPr>
                      <a:endParaRPr lang="ru-RU" sz="2800" dirty="0">
                        <a:solidFill>
                          <a:schemeClr val="bg2"/>
                        </a:solidFill>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1E8"/>
                    </a:solidFill>
                  </a:tcPr>
                </a:tc>
                <a:tc>
                  <a:txBody>
                    <a:bodyPr/>
                    <a:lstStyle/>
                    <a:p>
                      <a:pPr algn="just">
                        <a:lnSpc>
                          <a:spcPts val="2600"/>
                        </a:lnSpc>
                        <a:spcAft>
                          <a:spcPts val="0"/>
                        </a:spcAft>
                      </a:pPr>
                      <a:endParaRPr lang="ru-RU" sz="2800" dirty="0">
                        <a:solidFill>
                          <a:schemeClr val="bg2"/>
                        </a:solidFill>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1E8"/>
                    </a:solidFill>
                  </a:tcPr>
                </a:tc>
              </a:tr>
              <a:tr h="1152607">
                <a:tc>
                  <a:txBody>
                    <a:bodyPr/>
                    <a:lstStyle/>
                    <a:p>
                      <a:pPr algn="just">
                        <a:lnSpc>
                          <a:spcPts val="2600"/>
                        </a:lnSpc>
                        <a:spcAft>
                          <a:spcPts val="0"/>
                        </a:spcAft>
                      </a:pPr>
                      <a:r>
                        <a:rPr lang="ru-RU" sz="2800" b="1" dirty="0">
                          <a:solidFill>
                            <a:schemeClr val="bg2"/>
                          </a:solidFill>
                          <a:latin typeface="Times New Roman"/>
                          <a:ea typeface="Times New Roman"/>
                        </a:rPr>
                        <a:t>4.</a:t>
                      </a:r>
                      <a:endParaRPr lang="ru-RU" sz="2800" dirty="0">
                        <a:solidFill>
                          <a:schemeClr val="bg2"/>
                        </a:solidFill>
                        <a:latin typeface="Times New Roman"/>
                        <a:ea typeface="Times New Roman"/>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1E8"/>
                    </a:solidFill>
                  </a:tcPr>
                </a:tc>
                <a:tc>
                  <a:txBody>
                    <a:bodyPr/>
                    <a:lstStyle/>
                    <a:p>
                      <a:pPr algn="just">
                        <a:lnSpc>
                          <a:spcPts val="2600"/>
                        </a:lnSpc>
                        <a:spcAft>
                          <a:spcPts val="0"/>
                        </a:spcAft>
                      </a:pPr>
                      <a:r>
                        <a:rPr lang="ru-RU" sz="2800" dirty="0" err="1">
                          <a:solidFill>
                            <a:schemeClr val="bg2"/>
                          </a:solidFill>
                          <a:latin typeface="Times New Roman"/>
                          <a:ea typeface="Times New Roman"/>
                        </a:rPr>
                        <a:t>Складаназалежны</a:t>
                      </a:r>
                      <a:r>
                        <a:rPr lang="ru-RU" sz="2800" dirty="0">
                          <a:solidFill>
                            <a:schemeClr val="bg2"/>
                          </a:solidFill>
                          <a:latin typeface="Times New Roman"/>
                          <a:ea typeface="Times New Roman"/>
                        </a:rPr>
                        <a:t> </a:t>
                      </a:r>
                      <a:r>
                        <a:rPr lang="ru-RU" sz="2800" dirty="0" err="1">
                          <a:solidFill>
                            <a:schemeClr val="bg2"/>
                          </a:solidFill>
                          <a:latin typeface="Times New Roman"/>
                          <a:ea typeface="Times New Roman"/>
                        </a:rPr>
                        <a:t>з</a:t>
                      </a:r>
                      <a:r>
                        <a:rPr lang="ru-RU" sz="2800" dirty="0">
                          <a:solidFill>
                            <a:schemeClr val="bg2"/>
                          </a:solidFill>
                          <a:latin typeface="Times New Roman"/>
                          <a:ea typeface="Times New Roman"/>
                        </a:rPr>
                        <a:t> </a:t>
                      </a:r>
                      <a:r>
                        <a:rPr lang="ru-RU" sz="2800" dirty="0" err="1">
                          <a:solidFill>
                            <a:schemeClr val="bg2"/>
                          </a:solidFill>
                          <a:latin typeface="Times New Roman"/>
                          <a:ea typeface="Times New Roman"/>
                        </a:rPr>
                        <a:t>даданай</a:t>
                      </a:r>
                      <a:r>
                        <a:rPr lang="ru-RU" sz="2800" dirty="0">
                          <a:solidFill>
                            <a:schemeClr val="bg2"/>
                          </a:solidFill>
                          <a:latin typeface="Times New Roman"/>
                          <a:ea typeface="Times New Roman"/>
                        </a:rPr>
                        <a:t> </a:t>
                      </a:r>
                      <a:r>
                        <a:rPr lang="ru-RU" sz="2800" dirty="0" err="1">
                          <a:solidFill>
                            <a:schemeClr val="bg2"/>
                          </a:solidFill>
                          <a:latin typeface="Times New Roman"/>
                          <a:ea typeface="Times New Roman"/>
                        </a:rPr>
                        <a:t>акалічнаснай</a:t>
                      </a:r>
                      <a:r>
                        <a:rPr lang="ru-RU" sz="2800" dirty="0">
                          <a:solidFill>
                            <a:schemeClr val="bg2"/>
                          </a:solidFill>
                          <a:latin typeface="Times New Roman"/>
                          <a:ea typeface="Times New Roman"/>
                        </a:rPr>
                        <a:t> </a:t>
                      </a:r>
                      <a:r>
                        <a:rPr lang="ru-RU" sz="2800" dirty="0" err="1">
                          <a:solidFill>
                            <a:schemeClr val="bg2"/>
                          </a:solidFill>
                          <a:latin typeface="Times New Roman"/>
                          <a:ea typeface="Times New Roman"/>
                        </a:rPr>
                        <a:t>умовы</a:t>
                      </a:r>
                      <a:endParaRPr lang="ru-RU" sz="2800" dirty="0">
                        <a:solidFill>
                          <a:schemeClr val="bg2"/>
                        </a:solidFill>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1E8"/>
                    </a:solidFill>
                  </a:tcPr>
                </a:tc>
                <a:tc>
                  <a:txBody>
                    <a:bodyPr/>
                    <a:lstStyle/>
                    <a:p>
                      <a:pPr algn="just">
                        <a:lnSpc>
                          <a:spcPts val="2600"/>
                        </a:lnSpc>
                        <a:spcAft>
                          <a:spcPts val="0"/>
                        </a:spcAft>
                      </a:pPr>
                      <a:r>
                        <a:rPr lang="ru-RU" sz="2800" dirty="0" err="1">
                          <a:solidFill>
                            <a:schemeClr val="bg2"/>
                          </a:solidFill>
                          <a:latin typeface="Times New Roman"/>
                          <a:ea typeface="Times New Roman"/>
                        </a:rPr>
                        <a:t>Злучнік</a:t>
                      </a:r>
                      <a:endParaRPr lang="ru-RU" sz="2800" dirty="0">
                        <a:solidFill>
                          <a:schemeClr val="bg2"/>
                        </a:solidFill>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1E8"/>
                    </a:solidFill>
                  </a:tcPr>
                </a:tc>
              </a:tr>
            </a:tbl>
          </a:graphicData>
        </a:graphic>
      </p:graphicFrame>
    </p:spTree>
    <p:extLst>
      <p:ext uri="{BB962C8B-B14F-4D97-AF65-F5344CB8AC3E}">
        <p14:creationId xmlns:p14="http://schemas.microsoft.com/office/powerpoint/2010/main" xmlns="" val="142703446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332656"/>
            <a:ext cx="8280920" cy="1008112"/>
          </a:xfrm>
        </p:spPr>
        <p:txBody>
          <a:bodyPr>
            <a:normAutofit fontScale="90000"/>
          </a:bodyPr>
          <a:lstStyle/>
          <a:p>
            <a:pPr algn="just"/>
            <a:r>
              <a:rPr lang="be-BY" b="1" dirty="0" smtClean="0">
                <a:solidFill>
                  <a:schemeClr val="tx2"/>
                </a:solidFill>
              </a:rPr>
              <a:t/>
            </a:r>
            <a:br>
              <a:rPr lang="be-BY" b="1" dirty="0" smtClean="0">
                <a:solidFill>
                  <a:schemeClr val="tx2"/>
                </a:solidFill>
              </a:rPr>
            </a:br>
            <a:r>
              <a:rPr lang="be-BY" b="1" dirty="0" smtClean="0">
                <a:solidFill>
                  <a:schemeClr val="tx2"/>
                </a:solidFill>
              </a:rPr>
              <a:t/>
            </a:r>
            <a:br>
              <a:rPr lang="be-BY" b="1" dirty="0" smtClean="0">
                <a:solidFill>
                  <a:schemeClr val="tx2"/>
                </a:solidFill>
              </a:rPr>
            </a:br>
            <a:r>
              <a:rPr lang="be-BY" b="1" dirty="0" smtClean="0">
                <a:solidFill>
                  <a:schemeClr val="tx2"/>
                </a:solidFill>
              </a:rPr>
              <a:t/>
            </a:r>
            <a:br>
              <a:rPr lang="be-BY" b="1" dirty="0" smtClean="0">
                <a:solidFill>
                  <a:schemeClr val="tx2"/>
                </a:solidFill>
              </a:rPr>
            </a:br>
            <a:r>
              <a:rPr lang="be-BY" b="1" dirty="0" smtClean="0">
                <a:solidFill>
                  <a:schemeClr val="tx2"/>
                </a:solidFill>
              </a:rPr>
              <a:t/>
            </a:r>
            <a:br>
              <a:rPr lang="be-BY" b="1" dirty="0" smtClean="0">
                <a:solidFill>
                  <a:schemeClr val="tx2"/>
                </a:solidFill>
              </a:rPr>
            </a:br>
            <a:endParaRPr lang="ru-RU" dirty="0"/>
          </a:p>
        </p:txBody>
      </p:sp>
      <p:graphicFrame>
        <p:nvGraphicFramePr>
          <p:cNvPr id="4" name="Таблица 3"/>
          <p:cNvGraphicFramePr>
            <a:graphicFrameLocks noGrp="1"/>
          </p:cNvGraphicFramePr>
          <p:nvPr/>
        </p:nvGraphicFramePr>
        <p:xfrm>
          <a:off x="323528" y="332656"/>
          <a:ext cx="8424937" cy="6048672"/>
        </p:xfrm>
        <a:graphic>
          <a:graphicData uri="http://schemas.openxmlformats.org/drawingml/2006/table">
            <a:tbl>
              <a:tblPr firstRow="1" bandRow="1">
                <a:tableStyleId>{5C22544A-7EE6-4342-B048-85BDC9FD1C3A}</a:tableStyleId>
              </a:tblPr>
              <a:tblGrid>
                <a:gridCol w="3024336"/>
                <a:gridCol w="3189055"/>
                <a:gridCol w="2211546"/>
              </a:tblGrid>
              <a:tr h="768404">
                <a:tc>
                  <a:txBody>
                    <a:bodyPr/>
                    <a:lstStyle/>
                    <a:p>
                      <a:pPr algn="ctr">
                        <a:spcAft>
                          <a:spcPts val="0"/>
                        </a:spcAft>
                      </a:pPr>
                      <a:r>
                        <a:rPr lang="be-BY" sz="2400" b="1" dirty="0">
                          <a:solidFill>
                            <a:schemeClr val="tx2"/>
                          </a:solidFill>
                          <a:latin typeface="Times New Roman"/>
                          <a:ea typeface="Times New Roman"/>
                        </a:rPr>
                        <a:t>Сказ</a:t>
                      </a:r>
                      <a:endParaRPr lang="ru-RU" sz="2400" dirty="0">
                        <a:solidFill>
                          <a:schemeClr val="tx2"/>
                        </a:solidFill>
                        <a:latin typeface="Times New Roman"/>
                        <a:ea typeface="Times New Roman"/>
                      </a:endParaRPr>
                    </a:p>
                  </a:txBody>
                  <a:tcPr marL="68580" marR="68580"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CF1E8"/>
                    </a:solidFill>
                  </a:tcPr>
                </a:tc>
                <a:tc>
                  <a:txBody>
                    <a:bodyPr/>
                    <a:lstStyle/>
                    <a:p>
                      <a:pPr algn="ctr">
                        <a:spcAft>
                          <a:spcPts val="0"/>
                        </a:spcAft>
                      </a:pPr>
                      <a:r>
                        <a:rPr lang="be-BY" sz="2400" b="1">
                          <a:solidFill>
                            <a:schemeClr val="tx2"/>
                          </a:solidFill>
                          <a:latin typeface="Times New Roman"/>
                          <a:ea typeface="Times New Roman"/>
                        </a:rPr>
                        <a:t>Тып сказа</a:t>
                      </a:r>
                      <a:endParaRPr lang="ru-RU" sz="2400">
                        <a:solidFill>
                          <a:schemeClr val="tx2"/>
                        </a:solidFill>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CF1E8"/>
                    </a:solidFill>
                  </a:tcPr>
                </a:tc>
                <a:tc>
                  <a:txBody>
                    <a:bodyPr/>
                    <a:lstStyle/>
                    <a:p>
                      <a:pPr algn="ctr">
                        <a:spcAft>
                          <a:spcPts val="0"/>
                        </a:spcAft>
                      </a:pPr>
                      <a:r>
                        <a:rPr lang="be-BY" sz="2400" b="1" dirty="0">
                          <a:solidFill>
                            <a:schemeClr val="tx2"/>
                          </a:solidFill>
                          <a:latin typeface="Times New Roman"/>
                          <a:ea typeface="Times New Roman"/>
                        </a:rPr>
                        <a:t>Роля слова </a:t>
                      </a:r>
                      <a:r>
                        <a:rPr lang="be-BY" sz="2400" b="1" i="1" dirty="0">
                          <a:solidFill>
                            <a:schemeClr val="tx2"/>
                          </a:solidFill>
                          <a:latin typeface="Times New Roman"/>
                          <a:ea typeface="Times New Roman"/>
                        </a:rPr>
                        <a:t>калі</a:t>
                      </a:r>
                      <a:endParaRPr lang="ru-RU" sz="2400" dirty="0">
                        <a:solidFill>
                          <a:schemeClr val="tx2"/>
                        </a:solidFill>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FCF1E8"/>
                    </a:solidFill>
                  </a:tcPr>
                </a:tc>
              </a:tr>
              <a:tr h="1152607">
                <a:tc>
                  <a:txBody>
                    <a:bodyPr/>
                    <a:lstStyle/>
                    <a:p>
                      <a:pPr algn="ctr">
                        <a:spcAft>
                          <a:spcPts val="0"/>
                        </a:spcAft>
                      </a:pPr>
                      <a:r>
                        <a:rPr lang="be-BY" sz="2400" b="1">
                          <a:solidFill>
                            <a:schemeClr val="tx2"/>
                          </a:solidFill>
                          <a:latin typeface="Times New Roman"/>
                          <a:ea typeface="Times New Roman"/>
                        </a:rPr>
                        <a:t>1.</a:t>
                      </a:r>
                      <a:r>
                        <a:rPr lang="be-BY" sz="2400" i="1">
                          <a:solidFill>
                            <a:schemeClr val="tx2"/>
                          </a:solidFill>
                          <a:latin typeface="Times New Roman"/>
                          <a:ea typeface="Times New Roman"/>
                        </a:rPr>
                        <a:t> У той дзень, </a:t>
                      </a:r>
                      <a:r>
                        <a:rPr lang="be-BY" sz="2400" b="1" i="1">
                          <a:solidFill>
                            <a:schemeClr val="tx2"/>
                          </a:solidFill>
                          <a:latin typeface="Times New Roman"/>
                          <a:ea typeface="Times New Roman"/>
                        </a:rPr>
                        <a:t>калі</a:t>
                      </a:r>
                      <a:r>
                        <a:rPr lang="be-BY" sz="2400" i="1">
                          <a:solidFill>
                            <a:schemeClr val="tx2"/>
                          </a:solidFill>
                          <a:latin typeface="Times New Roman"/>
                          <a:ea typeface="Times New Roman"/>
                        </a:rPr>
                        <a:t> яны сустрэліся, зацвіла чаромха.</a:t>
                      </a:r>
                      <a:endParaRPr lang="ru-RU" sz="2400">
                        <a:solidFill>
                          <a:schemeClr val="tx2"/>
                        </a:solidFill>
                        <a:latin typeface="Times New Roman"/>
                        <a:ea typeface="Times New Roman"/>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1E8"/>
                    </a:solidFill>
                  </a:tcPr>
                </a:tc>
                <a:tc>
                  <a:txBody>
                    <a:bodyPr/>
                    <a:lstStyle/>
                    <a:p>
                      <a:pPr algn="ctr">
                        <a:spcAft>
                          <a:spcPts val="0"/>
                        </a:spcAft>
                      </a:pPr>
                      <a:r>
                        <a:rPr lang="ru-RU" sz="2400" dirty="0" err="1">
                          <a:solidFill>
                            <a:schemeClr val="tx2"/>
                          </a:solidFill>
                          <a:latin typeface="Times New Roman"/>
                          <a:ea typeface="Times New Roman"/>
                        </a:rPr>
                        <a:t>Складаназалежны</a:t>
                      </a:r>
                      <a:r>
                        <a:rPr lang="ru-RU" sz="2400" dirty="0">
                          <a:solidFill>
                            <a:schemeClr val="tx2"/>
                          </a:solidFill>
                          <a:latin typeface="Times New Roman"/>
                          <a:ea typeface="Times New Roman"/>
                        </a:rPr>
                        <a:t> </a:t>
                      </a:r>
                      <a:r>
                        <a:rPr lang="ru-RU" sz="2400" dirty="0" err="1">
                          <a:solidFill>
                            <a:schemeClr val="tx2"/>
                          </a:solidFill>
                          <a:latin typeface="Times New Roman"/>
                          <a:ea typeface="Times New Roman"/>
                        </a:rPr>
                        <a:t>з</a:t>
                      </a:r>
                      <a:r>
                        <a:rPr lang="ru-RU" sz="2400" dirty="0">
                          <a:solidFill>
                            <a:schemeClr val="tx2"/>
                          </a:solidFill>
                          <a:latin typeface="Times New Roman"/>
                          <a:ea typeface="Times New Roman"/>
                        </a:rPr>
                        <a:t> </a:t>
                      </a:r>
                      <a:r>
                        <a:rPr lang="ru-RU" sz="2400" dirty="0" err="1">
                          <a:solidFill>
                            <a:schemeClr val="tx2"/>
                          </a:solidFill>
                          <a:latin typeface="Times New Roman"/>
                          <a:ea typeface="Times New Roman"/>
                        </a:rPr>
                        <a:t>даданай</a:t>
                      </a:r>
                      <a:r>
                        <a:rPr lang="ru-RU" sz="2400">
                          <a:solidFill>
                            <a:schemeClr val="tx2"/>
                          </a:solidFill>
                          <a:latin typeface="Times New Roman"/>
                          <a:ea typeface="Times New Roman"/>
                        </a:rPr>
                        <a:t> азначальнай</a:t>
                      </a:r>
                      <a:endParaRPr lang="ru-RU" sz="2400" dirty="0">
                        <a:solidFill>
                          <a:schemeClr val="tx2"/>
                        </a:solidFill>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1E8"/>
                    </a:solidFill>
                  </a:tcPr>
                </a:tc>
                <a:tc>
                  <a:txBody>
                    <a:bodyPr/>
                    <a:lstStyle/>
                    <a:p>
                      <a:pPr algn="ctr">
                        <a:spcAft>
                          <a:spcPts val="0"/>
                        </a:spcAft>
                      </a:pPr>
                      <a:r>
                        <a:rPr lang="ru-RU" sz="2400" dirty="0" err="1">
                          <a:solidFill>
                            <a:schemeClr val="tx2"/>
                          </a:solidFill>
                          <a:latin typeface="Times New Roman"/>
                          <a:ea typeface="Times New Roman"/>
                        </a:rPr>
                        <a:t>Злучальнае</a:t>
                      </a:r>
                      <a:r>
                        <a:rPr lang="ru-RU" sz="2400" dirty="0">
                          <a:solidFill>
                            <a:schemeClr val="tx2"/>
                          </a:solidFill>
                          <a:latin typeface="Times New Roman"/>
                          <a:ea typeface="Times New Roman"/>
                        </a:rPr>
                        <a:t> слова</a:t>
                      </a: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1E8"/>
                    </a:solidFill>
                  </a:tcPr>
                </a:tc>
              </a:tr>
              <a:tr h="1487527">
                <a:tc>
                  <a:txBody>
                    <a:bodyPr/>
                    <a:lstStyle/>
                    <a:p>
                      <a:pPr algn="ctr">
                        <a:spcAft>
                          <a:spcPts val="0"/>
                        </a:spcAft>
                      </a:pPr>
                      <a:r>
                        <a:rPr lang="ru-RU" sz="2400" b="1" dirty="0">
                          <a:solidFill>
                            <a:schemeClr val="tx2"/>
                          </a:solidFill>
                          <a:latin typeface="Times New Roman"/>
                          <a:ea typeface="Times New Roman"/>
                        </a:rPr>
                        <a:t>2. </a:t>
                      </a:r>
                      <a:r>
                        <a:rPr lang="ru-RU" sz="2400" dirty="0">
                          <a:solidFill>
                            <a:schemeClr val="tx2"/>
                          </a:solidFill>
                          <a:latin typeface="Times New Roman"/>
                          <a:ea typeface="Times New Roman"/>
                        </a:rPr>
                        <a:t>Я не ведаю, </a:t>
                      </a:r>
                      <a:r>
                        <a:rPr lang="ru-RU" sz="2400" dirty="0" err="1">
                          <a:solidFill>
                            <a:schemeClr val="tx2"/>
                          </a:solidFill>
                          <a:latin typeface="Times New Roman"/>
                          <a:ea typeface="Times New Roman"/>
                        </a:rPr>
                        <a:t>калі</a:t>
                      </a:r>
                      <a:r>
                        <a:rPr lang="ru-RU" sz="2400" dirty="0">
                          <a:solidFill>
                            <a:schemeClr val="tx2"/>
                          </a:solidFill>
                          <a:latin typeface="Times New Roman"/>
                          <a:ea typeface="Times New Roman"/>
                        </a:rPr>
                        <a:t> </a:t>
                      </a:r>
                      <a:r>
                        <a:rPr lang="ru-RU" sz="2400" dirty="0" err="1">
                          <a:solidFill>
                            <a:schemeClr val="tx2"/>
                          </a:solidFill>
                          <a:latin typeface="Times New Roman"/>
                          <a:ea typeface="Times New Roman"/>
                        </a:rPr>
                        <a:t>скончыцца</a:t>
                      </a:r>
                      <a:r>
                        <a:rPr lang="ru-RU" sz="2400" dirty="0">
                          <a:solidFill>
                            <a:schemeClr val="tx2"/>
                          </a:solidFill>
                          <a:latin typeface="Times New Roman"/>
                          <a:ea typeface="Times New Roman"/>
                        </a:rPr>
                        <a:t> </a:t>
                      </a:r>
                      <a:r>
                        <a:rPr lang="ru-RU" sz="2400" dirty="0" err="1">
                          <a:solidFill>
                            <a:schemeClr val="tx2"/>
                          </a:solidFill>
                          <a:latin typeface="Times New Roman"/>
                          <a:ea typeface="Times New Roman"/>
                        </a:rPr>
                        <a:t>гэты</a:t>
                      </a:r>
                      <a:r>
                        <a:rPr lang="ru-RU" sz="2400" dirty="0">
                          <a:solidFill>
                            <a:schemeClr val="tx2"/>
                          </a:solidFill>
                          <a:latin typeface="Times New Roman"/>
                          <a:ea typeface="Times New Roman"/>
                        </a:rPr>
                        <a:t> </a:t>
                      </a:r>
                      <a:r>
                        <a:rPr lang="ru-RU" sz="2400" dirty="0" err="1">
                          <a:solidFill>
                            <a:schemeClr val="tx2"/>
                          </a:solidFill>
                          <a:latin typeface="Times New Roman"/>
                          <a:ea typeface="Times New Roman"/>
                        </a:rPr>
                        <a:t>дождж</a:t>
                      </a:r>
                      <a:r>
                        <a:rPr lang="ru-RU" sz="2400" dirty="0">
                          <a:solidFill>
                            <a:schemeClr val="tx2"/>
                          </a:solidFill>
                          <a:latin typeface="Times New Roman"/>
                          <a:ea typeface="Times New Roman"/>
                        </a:rPr>
                        <a:t>.</a:t>
                      </a: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1E8"/>
                    </a:solidFill>
                  </a:tcPr>
                </a:tc>
                <a:tc>
                  <a:txBody>
                    <a:bodyPr/>
                    <a:lstStyle/>
                    <a:p>
                      <a:pPr algn="ctr">
                        <a:spcAft>
                          <a:spcPts val="0"/>
                        </a:spcAft>
                      </a:pPr>
                      <a:r>
                        <a:rPr lang="ru-RU" sz="2400">
                          <a:solidFill>
                            <a:schemeClr val="tx2"/>
                          </a:solidFill>
                          <a:latin typeface="Times New Roman"/>
                          <a:ea typeface="Times New Roman"/>
                        </a:rPr>
                        <a:t>Складаназалежны з даданай дапаўняльнай</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1E8"/>
                    </a:solidFill>
                  </a:tcPr>
                </a:tc>
                <a:tc>
                  <a:txBody>
                    <a:bodyPr/>
                    <a:lstStyle/>
                    <a:p>
                      <a:pPr algn="ctr">
                        <a:spcAft>
                          <a:spcPts val="0"/>
                        </a:spcAft>
                      </a:pPr>
                      <a:r>
                        <a:rPr lang="ru-RU" sz="2400" dirty="0" err="1">
                          <a:solidFill>
                            <a:schemeClr val="tx2"/>
                          </a:solidFill>
                          <a:latin typeface="Times New Roman"/>
                          <a:ea typeface="Times New Roman"/>
                        </a:rPr>
                        <a:t>Злучальнае</a:t>
                      </a:r>
                      <a:r>
                        <a:rPr lang="ru-RU" sz="2400" dirty="0">
                          <a:solidFill>
                            <a:schemeClr val="tx2"/>
                          </a:solidFill>
                          <a:latin typeface="Times New Roman"/>
                          <a:ea typeface="Times New Roman"/>
                        </a:rPr>
                        <a:t> слова.</a:t>
                      </a: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1E8"/>
                    </a:solidFill>
                  </a:tcPr>
                </a:tc>
              </a:tr>
              <a:tr h="1487527">
                <a:tc>
                  <a:txBody>
                    <a:bodyPr/>
                    <a:lstStyle/>
                    <a:p>
                      <a:pPr algn="ctr">
                        <a:spcAft>
                          <a:spcPts val="0"/>
                        </a:spcAft>
                      </a:pPr>
                      <a:r>
                        <a:rPr lang="ru-RU" sz="2400" b="1">
                          <a:solidFill>
                            <a:schemeClr val="tx2"/>
                          </a:solidFill>
                          <a:latin typeface="Times New Roman"/>
                          <a:ea typeface="Times New Roman"/>
                        </a:rPr>
                        <a:t>3.</a:t>
                      </a:r>
                      <a:r>
                        <a:rPr lang="ru-RU" sz="2400" i="1">
                          <a:solidFill>
                            <a:schemeClr val="tx2"/>
                          </a:solidFill>
                          <a:latin typeface="Times New Roman"/>
                          <a:ea typeface="Times New Roman"/>
                        </a:rPr>
                        <a:t> Яму было вядома, </a:t>
                      </a:r>
                      <a:r>
                        <a:rPr lang="ru-RU" sz="2400" b="1" i="1">
                          <a:solidFill>
                            <a:schemeClr val="tx2"/>
                          </a:solidFill>
                          <a:latin typeface="Times New Roman"/>
                          <a:ea typeface="Times New Roman"/>
                        </a:rPr>
                        <a:t>калі</a:t>
                      </a:r>
                      <a:r>
                        <a:rPr lang="ru-RU" sz="2400" i="1">
                          <a:solidFill>
                            <a:schemeClr val="tx2"/>
                          </a:solidFill>
                          <a:latin typeface="Times New Roman"/>
                          <a:ea typeface="Times New Roman"/>
                        </a:rPr>
                        <a:t> прывязуць новыя падручнікі</a:t>
                      </a:r>
                      <a:endParaRPr lang="ru-RU" sz="2400">
                        <a:solidFill>
                          <a:schemeClr val="tx2"/>
                        </a:solidFill>
                        <a:latin typeface="Times New Roman"/>
                        <a:ea typeface="Times New Roman"/>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1E8"/>
                    </a:solidFill>
                  </a:tcPr>
                </a:tc>
                <a:tc>
                  <a:txBody>
                    <a:bodyPr/>
                    <a:lstStyle/>
                    <a:p>
                      <a:pPr algn="ctr">
                        <a:spcAft>
                          <a:spcPts val="0"/>
                        </a:spcAft>
                      </a:pPr>
                      <a:r>
                        <a:rPr lang="ru-RU" sz="2400">
                          <a:solidFill>
                            <a:schemeClr val="tx2"/>
                          </a:solidFill>
                          <a:latin typeface="Times New Roman"/>
                          <a:ea typeface="Times New Roman"/>
                        </a:rPr>
                        <a:t>Складаназалежны з даданай дзейнікавай</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1E8"/>
                    </a:solidFill>
                  </a:tcPr>
                </a:tc>
                <a:tc>
                  <a:txBody>
                    <a:bodyPr/>
                    <a:lstStyle/>
                    <a:p>
                      <a:pPr algn="ctr">
                        <a:spcAft>
                          <a:spcPts val="0"/>
                        </a:spcAft>
                      </a:pPr>
                      <a:r>
                        <a:rPr lang="ru-RU" sz="2400" dirty="0" err="1">
                          <a:solidFill>
                            <a:schemeClr val="tx2"/>
                          </a:solidFill>
                          <a:latin typeface="Times New Roman"/>
                          <a:ea typeface="Times New Roman"/>
                        </a:rPr>
                        <a:t>Злучальнае</a:t>
                      </a:r>
                      <a:r>
                        <a:rPr lang="ru-RU" sz="2400" dirty="0">
                          <a:solidFill>
                            <a:schemeClr val="tx2"/>
                          </a:solidFill>
                          <a:latin typeface="Times New Roman"/>
                          <a:ea typeface="Times New Roman"/>
                        </a:rPr>
                        <a:t> слова.</a:t>
                      </a: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1E8"/>
                    </a:solidFill>
                  </a:tcPr>
                </a:tc>
              </a:tr>
              <a:tr h="1152607">
                <a:tc>
                  <a:txBody>
                    <a:bodyPr/>
                    <a:lstStyle/>
                    <a:p>
                      <a:pPr algn="ctr">
                        <a:spcAft>
                          <a:spcPts val="0"/>
                        </a:spcAft>
                      </a:pPr>
                      <a:r>
                        <a:rPr lang="ru-RU" sz="2400" b="1">
                          <a:solidFill>
                            <a:schemeClr val="tx2"/>
                          </a:solidFill>
                          <a:latin typeface="Times New Roman"/>
                          <a:ea typeface="Times New Roman"/>
                        </a:rPr>
                        <a:t>4. </a:t>
                      </a:r>
                      <a:r>
                        <a:rPr lang="ru-RU" sz="2400">
                          <a:solidFill>
                            <a:schemeClr val="tx2"/>
                          </a:solidFill>
                          <a:latin typeface="Times New Roman"/>
                          <a:ea typeface="Times New Roman"/>
                        </a:rPr>
                        <a:t>Калі падрыхтуешся, здасі экзамен на выдатна.</a:t>
                      </a: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1E8"/>
                    </a:solidFill>
                  </a:tcPr>
                </a:tc>
                <a:tc>
                  <a:txBody>
                    <a:bodyPr/>
                    <a:lstStyle/>
                    <a:p>
                      <a:pPr algn="ctr">
                        <a:spcAft>
                          <a:spcPts val="0"/>
                        </a:spcAft>
                      </a:pPr>
                      <a:r>
                        <a:rPr lang="ru-RU" sz="2400">
                          <a:solidFill>
                            <a:schemeClr val="tx2"/>
                          </a:solidFill>
                          <a:latin typeface="Times New Roman"/>
                          <a:ea typeface="Times New Roman"/>
                        </a:rPr>
                        <a:t>Складаназалежны з даданай акалічнаснай умовы</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1E8"/>
                    </a:solidFill>
                  </a:tcPr>
                </a:tc>
                <a:tc>
                  <a:txBody>
                    <a:bodyPr/>
                    <a:lstStyle/>
                    <a:p>
                      <a:pPr algn="ctr">
                        <a:spcAft>
                          <a:spcPts val="0"/>
                        </a:spcAft>
                      </a:pPr>
                      <a:r>
                        <a:rPr lang="ru-RU" sz="2400" dirty="0" err="1">
                          <a:solidFill>
                            <a:schemeClr val="tx2"/>
                          </a:solidFill>
                          <a:latin typeface="Times New Roman"/>
                          <a:ea typeface="Times New Roman"/>
                        </a:rPr>
                        <a:t>Злучнік</a:t>
                      </a:r>
                      <a:endParaRPr lang="ru-RU" sz="2400" dirty="0">
                        <a:solidFill>
                          <a:schemeClr val="tx2"/>
                        </a:solidFill>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1E8"/>
                    </a:solidFill>
                  </a:tcPr>
                </a:tc>
              </a:tr>
            </a:tbl>
          </a:graphicData>
        </a:graphic>
      </p:graphicFrame>
    </p:spTree>
    <p:extLst>
      <p:ext uri="{BB962C8B-B14F-4D97-AF65-F5344CB8AC3E}">
        <p14:creationId xmlns:p14="http://schemas.microsoft.com/office/powerpoint/2010/main" xmlns="" val="142703446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71600" y="476672"/>
            <a:ext cx="7078274" cy="803916"/>
          </a:xfrm>
        </p:spPr>
        <p:txBody>
          <a:bodyPr>
            <a:noAutofit/>
          </a:bodyPr>
          <a:lstStyle/>
          <a:p>
            <a:r>
              <a:rPr lang="ru-RU" sz="5400" b="1" dirty="0" smtClean="0"/>
              <a:t>З а </a:t>
            </a:r>
            <a:r>
              <a:rPr lang="ru-RU" sz="5400" b="1" dirty="0" err="1" smtClean="0"/>
              <a:t>д</a:t>
            </a:r>
            <a:r>
              <a:rPr lang="ru-RU" sz="5400" b="1" dirty="0" smtClean="0"/>
              <a:t> </a:t>
            </a:r>
            <a:r>
              <a:rPr lang="ru-RU" sz="5400" b="1" dirty="0" err="1" smtClean="0"/>
              <a:t>а</a:t>
            </a:r>
            <a:r>
              <a:rPr lang="ru-RU" sz="5400" b="1" dirty="0" smtClean="0"/>
              <a:t> </a:t>
            </a:r>
            <a:r>
              <a:rPr lang="ru-RU" sz="5400" b="1" dirty="0" err="1" smtClean="0"/>
              <a:t>н</a:t>
            </a:r>
            <a:r>
              <a:rPr lang="ru-RU" sz="5400" b="1" dirty="0" smtClean="0"/>
              <a:t> </a:t>
            </a:r>
            <a:r>
              <a:rPr lang="ru-RU" sz="5400" b="1" dirty="0" err="1" smtClean="0"/>
              <a:t>н</a:t>
            </a:r>
            <a:r>
              <a:rPr lang="ru-RU" sz="5400" b="1" dirty="0" smtClean="0"/>
              <a:t> е    5.</a:t>
            </a:r>
            <a:endParaRPr lang="ru-RU" sz="5400" b="1" dirty="0"/>
          </a:p>
        </p:txBody>
      </p:sp>
      <p:sp>
        <p:nvSpPr>
          <p:cNvPr id="3" name="Подзаголовок 2"/>
          <p:cNvSpPr>
            <a:spLocks noGrp="1"/>
          </p:cNvSpPr>
          <p:nvPr>
            <p:ph type="subTitle" idx="1"/>
          </p:nvPr>
        </p:nvSpPr>
        <p:spPr>
          <a:xfrm>
            <a:off x="395536" y="1772816"/>
            <a:ext cx="8136904" cy="3384376"/>
          </a:xfrm>
        </p:spPr>
        <p:txBody>
          <a:bodyPr>
            <a:noAutofit/>
          </a:bodyPr>
          <a:lstStyle/>
          <a:p>
            <a:r>
              <a:rPr lang="be-BY" sz="3900" cap="none" dirty="0" smtClean="0"/>
              <a:t>Устаўце, дзе трэба, прапушчаныя літары і знакі прыпынку. Выпраўце памылкі, дапушчаныя ў выніку сінтаксічнай інтэрферэнцыі. Запішыце адрэдагаваныя сказы.</a:t>
            </a:r>
            <a:endParaRPr lang="ru-RU" sz="3900" cap="none" dirty="0"/>
          </a:p>
        </p:txBody>
      </p:sp>
      <p:sp>
        <p:nvSpPr>
          <p:cNvPr id="4" name="Прямоугольник 3"/>
          <p:cNvSpPr/>
          <p:nvPr/>
        </p:nvSpPr>
        <p:spPr>
          <a:xfrm>
            <a:off x="2339752" y="5661248"/>
            <a:ext cx="6699270" cy="584775"/>
          </a:xfrm>
          <a:prstGeom prst="rect">
            <a:avLst/>
          </a:prstGeom>
        </p:spPr>
        <p:txBody>
          <a:bodyPr wrap="none">
            <a:spAutoFit/>
          </a:bodyPr>
          <a:lstStyle/>
          <a:p>
            <a:r>
              <a:rPr lang="be-BY" sz="3200" i="1" dirty="0" smtClean="0"/>
              <a:t>Максімальная колькасць балаў – </a:t>
            </a:r>
            <a:r>
              <a:rPr lang="be-BY" sz="3200" b="1" i="1" dirty="0" smtClean="0"/>
              <a:t>5</a:t>
            </a:r>
            <a:r>
              <a:rPr lang="be-BY" sz="3200" i="1" dirty="0" smtClean="0"/>
              <a:t>.</a:t>
            </a:r>
            <a:endParaRPr lang="ru-RU" sz="3200"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455" fill="hold">
                                          <p:stCondLst>
                                            <p:cond delay="0"/>
                                          </p:stCondLst>
                                        </p:cTn>
                                        <p:tgtEl>
                                          <p:spTgt spid="2"/>
                                        </p:tgtEl>
                                        <p:attrNameLst>
                                          <p:attrName>style.rotation</p:attrName>
                                        </p:attrNameLst>
                                      </p:cBhvr>
                                      <p:to>
                                        <p:strVal val="-45.0"/>
                                      </p:to>
                                    </p:set>
                                    <p:anim calcmode="lin" valueType="num">
                                      <p:cBhvr>
                                        <p:cTn id="8"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5" presetClass="entr" presetSubtype="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p:cTn id="16"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9"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ChangeArrowheads="1"/>
          </p:cNvSpPr>
          <p:nvPr/>
        </p:nvSpPr>
        <p:spPr bwMode="auto">
          <a:xfrm>
            <a:off x="323528" y="404664"/>
            <a:ext cx="8496944" cy="61247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be-BY" sz="2800" b="1" i="0" u="none" strike="noStrike" cap="none" normalizeH="0" baseline="0" dirty="0" smtClean="0">
                <a:ln>
                  <a:noFill/>
                </a:ln>
                <a:solidFill>
                  <a:schemeClr val="tx2"/>
                </a:solidFill>
                <a:effectLst/>
                <a:latin typeface="Times New Roman" pitchFamily="18" charset="0"/>
                <a:ea typeface="Times New Roman" pitchFamily="18" charset="0"/>
                <a:cs typeface="Times New Roman" pitchFamily="18" charset="0"/>
              </a:rPr>
              <a:t>1.</a:t>
            </a:r>
            <a:r>
              <a:rPr kumimoji="0" lang="be-BY" sz="2800" b="0" i="0" u="none" strike="noStrike" cap="none" normalizeH="0" baseline="0" dirty="0" smtClean="0">
                <a:ln>
                  <a:noFill/>
                </a:ln>
                <a:solidFill>
                  <a:schemeClr val="tx2"/>
                </a:solidFill>
                <a:effectLst/>
                <a:latin typeface="Times New Roman" pitchFamily="18" charset="0"/>
                <a:ea typeface="Times New Roman" pitchFamily="18" charset="0"/>
                <a:cs typeface="Times New Roman" pitchFamily="18" charset="0"/>
              </a:rPr>
              <a:t> Дарога жартаў н… любіць і карае вадзіцел… якія ігнаруюць устаноўленымі правіламі.</a:t>
            </a:r>
            <a:endParaRPr kumimoji="0" lang="ru-RU" sz="2800" b="0" i="0" u="none" strike="noStrike" cap="none" normalizeH="0" baseline="0" dirty="0" smtClean="0">
              <a:ln>
                <a:noFill/>
              </a:ln>
              <a:solidFill>
                <a:schemeClr val="tx2"/>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be-BY" sz="2800" b="1" i="0" u="none" strike="noStrike" cap="none" normalizeH="0" baseline="0" dirty="0" smtClean="0">
                <a:ln>
                  <a:noFill/>
                </a:ln>
                <a:solidFill>
                  <a:schemeClr val="tx2"/>
                </a:solidFill>
                <a:effectLst/>
                <a:latin typeface="Times New Roman" pitchFamily="18" charset="0"/>
                <a:ea typeface="Times New Roman" pitchFamily="18" charset="0"/>
                <a:cs typeface="Times New Roman" pitchFamily="18" charset="0"/>
              </a:rPr>
              <a:t>2.</a:t>
            </a:r>
            <a:r>
              <a:rPr kumimoji="0" lang="be-BY" sz="2800" b="0" i="0" u="none" strike="noStrike" cap="none" normalizeH="0" baseline="0" dirty="0" smtClean="0">
                <a:ln>
                  <a:noFill/>
                </a:ln>
                <a:solidFill>
                  <a:schemeClr val="tx2"/>
                </a:solidFill>
                <a:effectLst/>
                <a:latin typeface="Times New Roman" pitchFamily="18" charset="0"/>
                <a:ea typeface="Times New Roman" pitchFamily="18" charset="0"/>
                <a:cs typeface="Times New Roman" pitchFamily="18" charset="0"/>
              </a:rPr>
              <a:t> Ігнараванне інт…рэсамі і правамі дз…цей можа прыве…ці да в…лікіх праблем у будучын… .</a:t>
            </a:r>
            <a:endParaRPr kumimoji="0" lang="ru-RU" sz="2800" b="0" i="0" u="none" strike="noStrike" cap="none" normalizeH="0" baseline="0" dirty="0" smtClean="0">
              <a:ln>
                <a:noFill/>
              </a:ln>
              <a:solidFill>
                <a:schemeClr val="tx2"/>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be-BY" sz="2800" b="1" i="0" u="none" strike="noStrike" cap="none" normalizeH="0" baseline="0" dirty="0" smtClean="0">
                <a:ln>
                  <a:noFill/>
                </a:ln>
                <a:solidFill>
                  <a:schemeClr val="tx2"/>
                </a:solidFill>
                <a:effectLst/>
                <a:latin typeface="Times New Roman" pitchFamily="18" charset="0"/>
                <a:ea typeface="Times New Roman" pitchFamily="18" charset="0"/>
                <a:cs typeface="Times New Roman" pitchFamily="18" charset="0"/>
              </a:rPr>
              <a:t>3.</a:t>
            </a:r>
            <a:r>
              <a:rPr kumimoji="0" lang="be-BY" sz="2800" b="0" i="0" u="none" strike="noStrike" cap="none" normalizeH="0" baseline="0" dirty="0" smtClean="0">
                <a:ln>
                  <a:noFill/>
                </a:ln>
                <a:solidFill>
                  <a:schemeClr val="tx2"/>
                </a:solidFill>
                <a:effectLst/>
                <a:latin typeface="Times New Roman" pitchFamily="18" charset="0"/>
                <a:ea typeface="Times New Roman" pitchFamily="18" charset="0"/>
                <a:cs typeface="Times New Roman" pitchFamily="18" charset="0"/>
              </a:rPr>
              <a:t> Згодна Палажэнню аб парадк… выдачы дакументаў для вызначэн…я пенсій даве…ка аб памер… заро…ку выдаецца раб…тадаўцам на аснове асабовых рахункаў.</a:t>
            </a:r>
            <a:endParaRPr kumimoji="0" lang="ru-RU" sz="2800" b="0" i="0" u="none" strike="noStrike" cap="none" normalizeH="0" baseline="0" dirty="0" smtClean="0">
              <a:ln>
                <a:noFill/>
              </a:ln>
              <a:solidFill>
                <a:schemeClr val="tx2"/>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be-BY" sz="2800" b="1" i="0" u="none" strike="noStrike" cap="none" normalizeH="0" baseline="0" dirty="0" smtClean="0">
                <a:ln>
                  <a:noFill/>
                </a:ln>
                <a:solidFill>
                  <a:schemeClr val="tx2"/>
                </a:solidFill>
                <a:effectLst/>
                <a:latin typeface="Times New Roman" pitchFamily="18" charset="0"/>
                <a:ea typeface="Times New Roman" pitchFamily="18" charset="0"/>
                <a:cs typeface="Times New Roman" pitchFamily="18" charset="0"/>
              </a:rPr>
              <a:t>4.</a:t>
            </a:r>
            <a:r>
              <a:rPr kumimoji="0" lang="be-BY" sz="2800" b="0" i="0" u="none" strike="noStrike" cap="none" normalizeH="0" baseline="0" dirty="0" smtClean="0">
                <a:ln>
                  <a:noFill/>
                </a:ln>
                <a:solidFill>
                  <a:schemeClr val="tx2"/>
                </a:solidFill>
                <a:effectLst/>
                <a:latin typeface="Times New Roman" pitchFamily="18" charset="0"/>
                <a:ea typeface="Times New Roman" pitchFamily="18" charset="0"/>
                <a:cs typeface="Times New Roman" pitchFamily="18" charset="0"/>
              </a:rPr>
              <a:t> Аналагічны пар…дак р…гістрацыі дзейнічае і ў дачынен…і беларускіх грамадзян якія пастаян…а пр…жываюць ў Расіі.</a:t>
            </a:r>
            <a:endParaRPr kumimoji="0" lang="ru-RU" sz="2800" b="0" i="0" u="none" strike="noStrike" cap="none" normalizeH="0" baseline="0" dirty="0" smtClean="0">
              <a:ln>
                <a:noFill/>
              </a:ln>
              <a:solidFill>
                <a:schemeClr val="tx2"/>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be-BY" sz="2800" b="1" i="0" u="none" strike="noStrike" cap="none" normalizeH="0" baseline="0" dirty="0" smtClean="0">
                <a:ln>
                  <a:noFill/>
                </a:ln>
                <a:solidFill>
                  <a:schemeClr val="tx2"/>
                </a:solidFill>
                <a:effectLst/>
                <a:latin typeface="Times New Roman" pitchFamily="18" charset="0"/>
                <a:ea typeface="Times New Roman" pitchFamily="18" charset="0"/>
                <a:cs typeface="Times New Roman" pitchFamily="18" charset="0"/>
              </a:rPr>
              <a:t>5.</a:t>
            </a:r>
            <a:r>
              <a:rPr kumimoji="0" lang="be-BY" sz="2800" b="0" i="0" u="none" strike="noStrike" cap="none" normalizeH="0" baseline="0" dirty="0" smtClean="0">
                <a:ln>
                  <a:noFill/>
                </a:ln>
                <a:solidFill>
                  <a:schemeClr val="tx2"/>
                </a:solidFill>
                <a:effectLst/>
                <a:latin typeface="Times New Roman" pitchFamily="18" charset="0"/>
                <a:ea typeface="Times New Roman" pitchFamily="18" charset="0"/>
                <a:cs typeface="Times New Roman" pitchFamily="18" charset="0"/>
              </a:rPr>
              <a:t> Для на…учэнцаў якія пакутуюць хранічнымі захвор…ваннямі нала…на а…чаджальнае харчаван…е.</a:t>
            </a:r>
            <a:endParaRPr kumimoji="0" lang="be-BY" sz="2800" b="0" i="0" u="none" strike="noStrike" cap="none" normalizeH="0" baseline="0" dirty="0" smtClean="0">
              <a:ln>
                <a:noFill/>
              </a:ln>
              <a:solidFill>
                <a:schemeClr val="tx2"/>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103924120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idx="1"/>
          </p:nvPr>
        </p:nvSpPr>
        <p:spPr>
          <a:xfrm>
            <a:off x="467544" y="620688"/>
            <a:ext cx="8208912" cy="5832648"/>
          </a:xfrm>
        </p:spPr>
        <p:txBody>
          <a:bodyPr>
            <a:normAutofit fontScale="92500" lnSpcReduction="20000"/>
          </a:bodyPr>
          <a:lstStyle/>
          <a:p>
            <a:pPr marL="0" indent="360363" algn="just"/>
            <a:r>
              <a:rPr lang="be-BY" dirty="0" smtClean="0"/>
              <a:t> </a:t>
            </a:r>
            <a:r>
              <a:rPr lang="be-BY" sz="3200" dirty="0" smtClean="0">
                <a:solidFill>
                  <a:schemeClr val="tx2"/>
                </a:solidFill>
              </a:rPr>
              <a:t>Дарога жартаў не любіць і карае вадзіцеляў, якія </a:t>
            </a:r>
            <a:r>
              <a:rPr lang="be-BY" sz="3200" i="1" dirty="0" smtClean="0">
                <a:solidFill>
                  <a:schemeClr val="tx2"/>
                </a:solidFill>
              </a:rPr>
              <a:t>ігнаруюць устаноўлен</a:t>
            </a:r>
            <a:r>
              <a:rPr lang="be-BY" sz="3200" i="1" u="sng" dirty="0" smtClean="0">
                <a:solidFill>
                  <a:schemeClr val="tx2"/>
                </a:solidFill>
              </a:rPr>
              <a:t>ыя</a:t>
            </a:r>
            <a:r>
              <a:rPr lang="be-BY" sz="3200" i="1" dirty="0" smtClean="0">
                <a:solidFill>
                  <a:schemeClr val="tx2"/>
                </a:solidFill>
              </a:rPr>
              <a:t> правіл</a:t>
            </a:r>
            <a:r>
              <a:rPr lang="be-BY" sz="3200" i="1" u="sng" dirty="0" smtClean="0">
                <a:solidFill>
                  <a:schemeClr val="tx2"/>
                </a:solidFill>
              </a:rPr>
              <a:t>ы</a:t>
            </a:r>
            <a:r>
              <a:rPr lang="be-BY" sz="3200" i="1" dirty="0" smtClean="0">
                <a:solidFill>
                  <a:schemeClr val="tx2"/>
                </a:solidFill>
              </a:rPr>
              <a:t>.</a:t>
            </a:r>
            <a:r>
              <a:rPr lang="be-BY" sz="3200" dirty="0" smtClean="0">
                <a:solidFill>
                  <a:schemeClr val="tx2"/>
                </a:solidFill>
              </a:rPr>
              <a:t> </a:t>
            </a:r>
            <a:endParaRPr lang="ru-RU" sz="3200" dirty="0" smtClean="0">
              <a:solidFill>
                <a:schemeClr val="tx2"/>
              </a:solidFill>
            </a:endParaRPr>
          </a:p>
          <a:p>
            <a:pPr marL="0" lvl="0" indent="360363" algn="just"/>
            <a:r>
              <a:rPr lang="be-BY" sz="3200" i="1" dirty="0" smtClean="0">
                <a:solidFill>
                  <a:schemeClr val="tx2"/>
                </a:solidFill>
              </a:rPr>
              <a:t>Ігнараванне інтарэс</a:t>
            </a:r>
            <a:r>
              <a:rPr lang="be-BY" sz="3200" i="1" u="sng" dirty="0" smtClean="0">
                <a:solidFill>
                  <a:schemeClr val="tx2"/>
                </a:solidFill>
              </a:rPr>
              <a:t>аў</a:t>
            </a:r>
            <a:r>
              <a:rPr lang="be-BY" sz="3200" i="1" dirty="0" smtClean="0">
                <a:solidFill>
                  <a:schemeClr val="tx2"/>
                </a:solidFill>
              </a:rPr>
              <a:t> і прав</a:t>
            </a:r>
            <a:r>
              <a:rPr lang="be-BY" sz="3200" i="1" u="sng" dirty="0" smtClean="0">
                <a:solidFill>
                  <a:schemeClr val="tx2"/>
                </a:solidFill>
              </a:rPr>
              <a:t>оў</a:t>
            </a:r>
            <a:r>
              <a:rPr lang="be-BY" sz="3200" dirty="0" smtClean="0">
                <a:solidFill>
                  <a:schemeClr val="tx2"/>
                </a:solidFill>
              </a:rPr>
              <a:t> дзяцей можа прывесці да вялікіх праблем у будучыні.</a:t>
            </a:r>
            <a:endParaRPr lang="ru-RU" sz="3200" dirty="0" smtClean="0">
              <a:solidFill>
                <a:schemeClr val="tx2"/>
              </a:solidFill>
            </a:endParaRPr>
          </a:p>
          <a:p>
            <a:pPr marL="0" lvl="0" indent="360363" algn="just"/>
            <a:r>
              <a:rPr lang="be-BY" sz="3200" i="1" dirty="0" smtClean="0">
                <a:solidFill>
                  <a:schemeClr val="tx2"/>
                </a:solidFill>
              </a:rPr>
              <a:t>Згодна </a:t>
            </a:r>
            <a:r>
              <a:rPr lang="be-BY" sz="3200" i="1" u="sng" dirty="0" smtClean="0">
                <a:solidFill>
                  <a:schemeClr val="tx2"/>
                </a:solidFill>
              </a:rPr>
              <a:t>з</a:t>
            </a:r>
            <a:r>
              <a:rPr lang="be-BY" sz="3200" i="1" dirty="0" smtClean="0">
                <a:solidFill>
                  <a:schemeClr val="tx2"/>
                </a:solidFill>
              </a:rPr>
              <a:t> Палажэннем</a:t>
            </a:r>
            <a:r>
              <a:rPr lang="be-BY" sz="3200" dirty="0" smtClean="0">
                <a:solidFill>
                  <a:schemeClr val="tx2"/>
                </a:solidFill>
              </a:rPr>
              <a:t> аб парадку выдачы дакументаў для вызначэння пенсій, даведка аб памеры заробку выдаецца работадаўцам на аснове асабовых рахункаў.</a:t>
            </a:r>
            <a:endParaRPr lang="ru-RU" sz="3200" dirty="0" smtClean="0">
              <a:solidFill>
                <a:schemeClr val="tx2"/>
              </a:solidFill>
            </a:endParaRPr>
          </a:p>
          <a:p>
            <a:pPr marL="0" lvl="0" indent="360363" algn="just"/>
            <a:r>
              <a:rPr lang="be-BY" sz="3200" dirty="0" smtClean="0">
                <a:solidFill>
                  <a:schemeClr val="tx2"/>
                </a:solidFill>
              </a:rPr>
              <a:t>Аналагічны парадак рэгістрацыі дзейнічае і </a:t>
            </a:r>
            <a:r>
              <a:rPr lang="be-BY" sz="3200" i="1" dirty="0" smtClean="0">
                <a:solidFill>
                  <a:schemeClr val="tx2"/>
                </a:solidFill>
              </a:rPr>
              <a:t>ў дачыненні </a:t>
            </a:r>
            <a:r>
              <a:rPr lang="be-BY" sz="3200" i="1" u="sng" dirty="0" smtClean="0">
                <a:solidFill>
                  <a:schemeClr val="tx2"/>
                </a:solidFill>
              </a:rPr>
              <a:t>да</a:t>
            </a:r>
            <a:r>
              <a:rPr lang="be-BY" sz="3200" i="1" dirty="0" smtClean="0">
                <a:solidFill>
                  <a:schemeClr val="tx2"/>
                </a:solidFill>
              </a:rPr>
              <a:t> беларускіх грамадзян</a:t>
            </a:r>
            <a:r>
              <a:rPr lang="be-BY" sz="3200" dirty="0" smtClean="0">
                <a:solidFill>
                  <a:schemeClr val="tx2"/>
                </a:solidFill>
              </a:rPr>
              <a:t>, якія пастаянна пражываюць ў Расіі.</a:t>
            </a:r>
            <a:endParaRPr lang="ru-RU" sz="3200" dirty="0" smtClean="0">
              <a:solidFill>
                <a:schemeClr val="tx2"/>
              </a:solidFill>
            </a:endParaRPr>
          </a:p>
          <a:p>
            <a:pPr marL="0" lvl="0" indent="360363" algn="just"/>
            <a:r>
              <a:rPr lang="be-BY" sz="3200" dirty="0" smtClean="0">
                <a:solidFill>
                  <a:schemeClr val="tx2"/>
                </a:solidFill>
              </a:rPr>
              <a:t>Для навучэнцаў, якія </a:t>
            </a:r>
            <a:r>
              <a:rPr lang="be-BY" sz="3200" i="1" dirty="0" smtClean="0">
                <a:solidFill>
                  <a:schemeClr val="tx2"/>
                </a:solidFill>
              </a:rPr>
              <a:t>пакутуюць </a:t>
            </a:r>
            <a:r>
              <a:rPr lang="be-BY" sz="3200" i="1" u="sng" dirty="0" smtClean="0">
                <a:solidFill>
                  <a:schemeClr val="tx2"/>
                </a:solidFill>
              </a:rPr>
              <a:t>на</a:t>
            </a:r>
            <a:r>
              <a:rPr lang="be-BY" sz="3200" i="1" dirty="0" smtClean="0">
                <a:solidFill>
                  <a:schemeClr val="tx2"/>
                </a:solidFill>
              </a:rPr>
              <a:t> хранічныя захворванні</a:t>
            </a:r>
            <a:r>
              <a:rPr lang="be-BY" sz="3200" dirty="0" smtClean="0">
                <a:solidFill>
                  <a:schemeClr val="tx2"/>
                </a:solidFill>
              </a:rPr>
              <a:t>, наладжана ашчаджальнае харчаванне. </a:t>
            </a:r>
            <a:endParaRPr lang="ru-RU" sz="3200" dirty="0">
              <a:solidFill>
                <a:schemeClr val="tx2"/>
              </a:solidFill>
            </a:endParaRP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71600" y="476672"/>
            <a:ext cx="7078274" cy="803916"/>
          </a:xfrm>
        </p:spPr>
        <p:txBody>
          <a:bodyPr>
            <a:noAutofit/>
          </a:bodyPr>
          <a:lstStyle/>
          <a:p>
            <a:r>
              <a:rPr lang="ru-RU" sz="5400" b="1" dirty="0" smtClean="0"/>
              <a:t>З а </a:t>
            </a:r>
            <a:r>
              <a:rPr lang="ru-RU" sz="5400" b="1" dirty="0" err="1" smtClean="0"/>
              <a:t>д</a:t>
            </a:r>
            <a:r>
              <a:rPr lang="ru-RU" sz="5400" b="1" dirty="0" smtClean="0"/>
              <a:t> </a:t>
            </a:r>
            <a:r>
              <a:rPr lang="ru-RU" sz="5400" b="1" dirty="0" err="1" smtClean="0"/>
              <a:t>а</a:t>
            </a:r>
            <a:r>
              <a:rPr lang="ru-RU" sz="5400" b="1" dirty="0" smtClean="0"/>
              <a:t> </a:t>
            </a:r>
            <a:r>
              <a:rPr lang="ru-RU" sz="5400" b="1" dirty="0" err="1" smtClean="0"/>
              <a:t>н</a:t>
            </a:r>
            <a:r>
              <a:rPr lang="ru-RU" sz="5400" b="1" dirty="0" smtClean="0"/>
              <a:t> </a:t>
            </a:r>
            <a:r>
              <a:rPr lang="ru-RU" sz="5400" b="1" dirty="0" err="1" smtClean="0"/>
              <a:t>н</a:t>
            </a:r>
            <a:r>
              <a:rPr lang="ru-RU" sz="5400" b="1" dirty="0" smtClean="0"/>
              <a:t> е    6.</a:t>
            </a:r>
            <a:endParaRPr lang="ru-RU" sz="5400" b="1" dirty="0"/>
          </a:p>
        </p:txBody>
      </p:sp>
      <p:sp>
        <p:nvSpPr>
          <p:cNvPr id="3" name="Подзаголовок 2"/>
          <p:cNvSpPr>
            <a:spLocks noGrp="1"/>
          </p:cNvSpPr>
          <p:nvPr>
            <p:ph type="subTitle" idx="1"/>
          </p:nvPr>
        </p:nvSpPr>
        <p:spPr>
          <a:xfrm>
            <a:off x="755576" y="1916832"/>
            <a:ext cx="7776864" cy="2880320"/>
          </a:xfrm>
        </p:spPr>
        <p:txBody>
          <a:bodyPr>
            <a:noAutofit/>
          </a:bodyPr>
          <a:lstStyle/>
          <a:p>
            <a:r>
              <a:rPr lang="be-BY" sz="4000" cap="none" dirty="0" smtClean="0"/>
              <a:t>Выпішыце словы (словазлучэнні) з граматычнымі памылкамі. Пісьмова патлумачце ў прапанаванай табліцы.</a:t>
            </a:r>
            <a:endParaRPr lang="ru-RU" sz="4000" cap="none" dirty="0"/>
          </a:p>
        </p:txBody>
      </p:sp>
      <p:sp>
        <p:nvSpPr>
          <p:cNvPr id="4" name="Прямоугольник 3"/>
          <p:cNvSpPr/>
          <p:nvPr/>
        </p:nvSpPr>
        <p:spPr>
          <a:xfrm>
            <a:off x="251520" y="5589240"/>
            <a:ext cx="8610242" cy="584775"/>
          </a:xfrm>
          <a:prstGeom prst="rect">
            <a:avLst/>
          </a:prstGeom>
        </p:spPr>
        <p:txBody>
          <a:bodyPr wrap="none">
            <a:spAutoFit/>
          </a:bodyPr>
          <a:lstStyle/>
          <a:p>
            <a:r>
              <a:rPr lang="be-BY" sz="3200" b="1" i="1" dirty="0" smtClean="0"/>
              <a:t>1 бал за кожную патлумачаную памылку</a:t>
            </a:r>
            <a:endParaRPr lang="ru-RU" sz="3200" b="1"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455" fill="hold">
                                          <p:stCondLst>
                                            <p:cond delay="0"/>
                                          </p:stCondLst>
                                        </p:cTn>
                                        <p:tgtEl>
                                          <p:spTgt spid="2"/>
                                        </p:tgtEl>
                                        <p:attrNameLst>
                                          <p:attrName>style.rotation</p:attrName>
                                        </p:attrNameLst>
                                      </p:cBhvr>
                                      <p:to>
                                        <p:strVal val="-45.0"/>
                                      </p:to>
                                    </p:set>
                                    <p:anim calcmode="lin" valueType="num">
                                      <p:cBhvr>
                                        <p:cTn id="8"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5" presetClass="entr" presetSubtype="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p:cTn id="16"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9"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Содержимое 6"/>
          <p:cNvGraphicFramePr>
            <a:graphicFrameLocks noGrp="1"/>
          </p:cNvGraphicFramePr>
          <p:nvPr>
            <p:ph idx="1"/>
          </p:nvPr>
        </p:nvGraphicFramePr>
        <p:xfrm>
          <a:off x="395535" y="548680"/>
          <a:ext cx="8280921" cy="1990344"/>
        </p:xfrm>
        <a:graphic>
          <a:graphicData uri="http://schemas.openxmlformats.org/drawingml/2006/table">
            <a:tbl>
              <a:tblPr firstRow="1" bandRow="1">
                <a:tableStyleId>{5C22544A-7EE6-4342-B048-85BDC9FD1C3A}</a:tableStyleId>
              </a:tblPr>
              <a:tblGrid>
                <a:gridCol w="2760307"/>
                <a:gridCol w="2760307"/>
                <a:gridCol w="2760307"/>
              </a:tblGrid>
              <a:tr h="370840">
                <a:tc>
                  <a:txBody>
                    <a:bodyPr/>
                    <a:lstStyle/>
                    <a:p>
                      <a:pPr algn="ctr">
                        <a:lnSpc>
                          <a:spcPct val="115000"/>
                        </a:lnSpc>
                        <a:spcAft>
                          <a:spcPts val="1000"/>
                        </a:spcAft>
                      </a:pPr>
                      <a:r>
                        <a:rPr lang="be-BY" sz="2800" dirty="0">
                          <a:solidFill>
                            <a:schemeClr val="tx2"/>
                          </a:solidFill>
                          <a:latin typeface="Times New Roman"/>
                          <a:ea typeface="Times New Roman"/>
                          <a:cs typeface="Times New Roman"/>
                        </a:rPr>
                        <a:t>Слова (словазлучэнне) з памылкай</a:t>
                      </a:r>
                      <a:endParaRPr lang="ru-RU" sz="2800" dirty="0">
                        <a:solidFill>
                          <a:schemeClr val="tx2"/>
                        </a:solidFill>
                        <a:latin typeface="Calibri"/>
                        <a:ea typeface="Times New Roman"/>
                        <a:cs typeface="Times New Roman"/>
                      </a:endParaRPr>
                    </a:p>
                  </a:txBody>
                  <a:tcPr marL="68580" marR="68580" marT="0" marB="0">
                    <a:solidFill>
                      <a:schemeClr val="tx1">
                        <a:lumMod val="20000"/>
                        <a:lumOff val="80000"/>
                      </a:schemeClr>
                    </a:solidFill>
                  </a:tcPr>
                </a:tc>
                <a:tc>
                  <a:txBody>
                    <a:bodyPr/>
                    <a:lstStyle/>
                    <a:p>
                      <a:pPr algn="ctr">
                        <a:lnSpc>
                          <a:spcPct val="115000"/>
                        </a:lnSpc>
                        <a:spcAft>
                          <a:spcPts val="1000"/>
                        </a:spcAft>
                      </a:pPr>
                      <a:r>
                        <a:rPr lang="be-BY" sz="2800">
                          <a:solidFill>
                            <a:schemeClr val="tx2"/>
                          </a:solidFill>
                          <a:latin typeface="Times New Roman"/>
                          <a:ea typeface="Times New Roman"/>
                          <a:cs typeface="Times New Roman"/>
                        </a:rPr>
                        <a:t>Правільнае ўжыванне</a:t>
                      </a:r>
                      <a:endParaRPr lang="ru-RU" sz="2800">
                        <a:solidFill>
                          <a:schemeClr val="tx2"/>
                        </a:solidFill>
                        <a:latin typeface="Calibri"/>
                        <a:ea typeface="Times New Roman"/>
                        <a:cs typeface="Times New Roman"/>
                      </a:endParaRPr>
                    </a:p>
                  </a:txBody>
                  <a:tcPr marL="68580" marR="68580" marT="0" marB="0">
                    <a:solidFill>
                      <a:schemeClr val="tx1">
                        <a:lumMod val="20000"/>
                        <a:lumOff val="80000"/>
                      </a:schemeClr>
                    </a:solidFill>
                  </a:tcPr>
                </a:tc>
                <a:tc>
                  <a:txBody>
                    <a:bodyPr/>
                    <a:lstStyle/>
                    <a:p>
                      <a:pPr algn="ctr">
                        <a:lnSpc>
                          <a:spcPct val="115000"/>
                        </a:lnSpc>
                        <a:spcAft>
                          <a:spcPts val="1000"/>
                        </a:spcAft>
                      </a:pPr>
                      <a:r>
                        <a:rPr lang="be-BY" sz="2800" dirty="0">
                          <a:solidFill>
                            <a:schemeClr val="tx2"/>
                          </a:solidFill>
                          <a:latin typeface="Times New Roman"/>
                          <a:ea typeface="Times New Roman"/>
                          <a:cs typeface="Times New Roman"/>
                        </a:rPr>
                        <a:t>Тлумачэнне</a:t>
                      </a:r>
                      <a:endParaRPr lang="ru-RU" sz="2800" dirty="0">
                        <a:solidFill>
                          <a:schemeClr val="tx2"/>
                        </a:solidFill>
                        <a:latin typeface="Calibri"/>
                        <a:ea typeface="Times New Roman"/>
                        <a:cs typeface="Times New Roman"/>
                      </a:endParaRPr>
                    </a:p>
                  </a:txBody>
                  <a:tcPr marL="68580" marR="68580" marT="0" marB="0">
                    <a:solidFill>
                      <a:schemeClr val="tx1">
                        <a:lumMod val="20000"/>
                        <a:lumOff val="80000"/>
                      </a:schemeClr>
                    </a:solidFill>
                  </a:tcPr>
                </a:tc>
              </a:tr>
              <a:tr h="370840">
                <a:tc>
                  <a:txBody>
                    <a:bodyPr/>
                    <a:lstStyle/>
                    <a:p>
                      <a:endParaRPr lang="ru-RU" sz="2800">
                        <a:solidFill>
                          <a:schemeClr val="tx2"/>
                        </a:solidFill>
                      </a:endParaRPr>
                    </a:p>
                  </a:txBody>
                  <a:tcPr>
                    <a:solidFill>
                      <a:schemeClr val="tx1">
                        <a:lumMod val="20000"/>
                        <a:lumOff val="80000"/>
                      </a:schemeClr>
                    </a:solidFill>
                  </a:tcPr>
                </a:tc>
                <a:tc>
                  <a:txBody>
                    <a:bodyPr/>
                    <a:lstStyle/>
                    <a:p>
                      <a:endParaRPr lang="ru-RU" sz="2800">
                        <a:solidFill>
                          <a:schemeClr val="tx2"/>
                        </a:solidFill>
                      </a:endParaRPr>
                    </a:p>
                  </a:txBody>
                  <a:tcPr>
                    <a:solidFill>
                      <a:schemeClr val="tx1">
                        <a:lumMod val="20000"/>
                        <a:lumOff val="80000"/>
                      </a:schemeClr>
                    </a:solidFill>
                  </a:tcPr>
                </a:tc>
                <a:tc>
                  <a:txBody>
                    <a:bodyPr/>
                    <a:lstStyle/>
                    <a:p>
                      <a:endParaRPr lang="ru-RU" sz="2800" dirty="0">
                        <a:solidFill>
                          <a:schemeClr val="tx2"/>
                        </a:solidFill>
                      </a:endParaRPr>
                    </a:p>
                  </a:txBody>
                  <a:tcPr>
                    <a:solidFill>
                      <a:schemeClr val="tx1">
                        <a:lumMod val="20000"/>
                        <a:lumOff val="80000"/>
                      </a:schemeClr>
                    </a:solidFill>
                  </a:tcPr>
                </a:tc>
              </a:tr>
            </a:tbl>
          </a:graphicData>
        </a:graphic>
      </p:graphicFrame>
      <p:sp>
        <p:nvSpPr>
          <p:cNvPr id="10241" name="Rectangle 1"/>
          <p:cNvSpPr>
            <a:spLocks noChangeArrowheads="1"/>
          </p:cNvSpPr>
          <p:nvPr/>
        </p:nvSpPr>
        <p:spPr bwMode="auto">
          <a:xfrm>
            <a:off x="395536" y="2708920"/>
            <a:ext cx="8208912"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be-BY" sz="3200" b="0" i="0" u="none" strike="noStrike" cap="none" normalizeH="0" baseline="0" dirty="0" smtClean="0">
                <a:ln>
                  <a:noFill/>
                </a:ln>
                <a:solidFill>
                  <a:schemeClr val="tx2"/>
                </a:solidFill>
                <a:effectLst/>
                <a:latin typeface="Calibri" pitchFamily="34" charset="0"/>
                <a:ea typeface="Times New Roman" pitchFamily="18" charset="0"/>
                <a:cs typeface="Times New Roman" pitchFamily="18" charset="0"/>
              </a:rPr>
              <a:t>1. Свеціць золата на папелішчах, бо яно не згарае ў агне. 2. Паважаныя пасажыры, чакаючы аўтобуса, не выходзце на праезжую частку дарогі. 3. Паліцыя жорсцка расправілася над дэманстрантамі. 4. Чатыры тыдня вучні рэпіціравалі над новым спектаклем. </a:t>
            </a:r>
            <a:endParaRPr kumimoji="0" lang="be-BY" sz="3200" b="0" i="0" u="none" strike="noStrike" cap="none" normalizeH="0" baseline="0" dirty="0" smtClean="0">
              <a:ln>
                <a:noFill/>
              </a:ln>
              <a:solidFill>
                <a:schemeClr val="tx2"/>
              </a:solidFill>
              <a:effectLst/>
              <a:latin typeface="Arial" pitchFamily="34" charset="0"/>
              <a:cs typeface="Arial" pitchFamily="34" charset="0"/>
            </a:endParaRPr>
          </a:p>
        </p:txBody>
      </p:sp>
    </p:spTree>
    <p:extLst>
      <p:ext uri="{BB962C8B-B14F-4D97-AF65-F5344CB8AC3E}">
        <p14:creationId xmlns:p14="http://schemas.microsoft.com/office/powerpoint/2010/main" xmlns="" val="424312387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71600" y="476672"/>
            <a:ext cx="7078274" cy="803916"/>
          </a:xfrm>
        </p:spPr>
        <p:txBody>
          <a:bodyPr>
            <a:noAutofit/>
          </a:bodyPr>
          <a:lstStyle/>
          <a:p>
            <a:r>
              <a:rPr lang="ru-RU" sz="5400" b="1" dirty="0" smtClean="0"/>
              <a:t>З а </a:t>
            </a:r>
            <a:r>
              <a:rPr lang="ru-RU" sz="5400" b="1" dirty="0" err="1" smtClean="0"/>
              <a:t>д</a:t>
            </a:r>
            <a:r>
              <a:rPr lang="ru-RU" sz="5400" b="1" dirty="0" smtClean="0"/>
              <a:t> </a:t>
            </a:r>
            <a:r>
              <a:rPr lang="ru-RU" sz="5400" b="1" dirty="0" err="1" smtClean="0"/>
              <a:t>а</a:t>
            </a:r>
            <a:r>
              <a:rPr lang="ru-RU" sz="5400" b="1" dirty="0" smtClean="0"/>
              <a:t> </a:t>
            </a:r>
            <a:r>
              <a:rPr lang="ru-RU" sz="5400" b="1" dirty="0" err="1" smtClean="0"/>
              <a:t>н</a:t>
            </a:r>
            <a:r>
              <a:rPr lang="ru-RU" sz="5400" b="1" dirty="0" smtClean="0"/>
              <a:t> </a:t>
            </a:r>
            <a:r>
              <a:rPr lang="ru-RU" sz="5400" b="1" dirty="0" err="1" smtClean="0"/>
              <a:t>н</a:t>
            </a:r>
            <a:r>
              <a:rPr lang="ru-RU" sz="5400" b="1" dirty="0" smtClean="0"/>
              <a:t> е    1.</a:t>
            </a:r>
            <a:endParaRPr lang="ru-RU" sz="5400" b="1" dirty="0"/>
          </a:p>
        </p:txBody>
      </p:sp>
      <p:sp>
        <p:nvSpPr>
          <p:cNvPr id="3" name="Подзаголовок 2"/>
          <p:cNvSpPr>
            <a:spLocks noGrp="1"/>
          </p:cNvSpPr>
          <p:nvPr>
            <p:ph type="subTitle" idx="1"/>
          </p:nvPr>
        </p:nvSpPr>
        <p:spPr>
          <a:xfrm>
            <a:off x="1036847" y="2060848"/>
            <a:ext cx="7074291" cy="2587353"/>
          </a:xfrm>
        </p:spPr>
        <p:txBody>
          <a:bodyPr>
            <a:noAutofit/>
          </a:bodyPr>
          <a:lstStyle/>
          <a:p>
            <a:r>
              <a:rPr lang="be-BY" sz="4000" cap="none" dirty="0" smtClean="0"/>
              <a:t>Запішыце, якімі членамі сказа з’яўляюцца выдзеленыя словы і вызначце іх від.</a:t>
            </a:r>
            <a:endParaRPr lang="ru-RU" sz="4000" cap="none" dirty="0"/>
          </a:p>
        </p:txBody>
      </p:sp>
      <p:sp>
        <p:nvSpPr>
          <p:cNvPr id="4" name="Объект 2"/>
          <p:cNvSpPr txBox="1">
            <a:spLocks/>
          </p:cNvSpPr>
          <p:nvPr/>
        </p:nvSpPr>
        <p:spPr>
          <a:xfrm>
            <a:off x="935088" y="5301208"/>
            <a:ext cx="7813376" cy="864096"/>
          </a:xfrm>
          <a:prstGeom prst="rect">
            <a:avLst/>
          </a:prstGeom>
        </p:spPr>
        <p:txBody>
          <a:bodyPr vert="horz" lIns="91440" tIns="45720" rIns="91440" bIns="45720" rtlCol="0">
            <a:normAutofit fontScale="25000" lnSpcReduction="20000"/>
          </a:bodyPr>
          <a:lstStyle/>
          <a:p>
            <a:pPr marL="457200" marR="0" lvl="1" indent="0" algn="ctr" defTabSz="914400" rtl="0" eaLnBrk="1" fontAlgn="auto" latinLnBrk="0" hangingPunct="1">
              <a:lnSpc>
                <a:spcPct val="90000"/>
              </a:lnSpc>
              <a:spcBef>
                <a:spcPts val="800"/>
              </a:spcBef>
              <a:spcAft>
                <a:spcPts val="0"/>
              </a:spcAft>
              <a:buClr>
                <a:schemeClr val="tx1"/>
              </a:buClr>
              <a:buSzTx/>
              <a:buFont typeface="Arial" pitchFamily="34" charset="0"/>
              <a:buNone/>
              <a:tabLst/>
              <a:defRPr/>
            </a:pPr>
            <a:r>
              <a:rPr kumimoji="0" lang="be-BY" sz="12800" b="1" i="1" u="none" strike="noStrike" kern="1200" cap="none" spc="0" normalizeH="0" baseline="0" noProof="0" dirty="0" smtClean="0">
                <a:ln>
                  <a:noFill/>
                </a:ln>
                <a:solidFill>
                  <a:schemeClr val="tx1">
                    <a:tint val="75000"/>
                  </a:schemeClr>
                </a:solidFill>
                <a:effectLst/>
                <a:uLnTx/>
                <a:uFillTx/>
                <a:latin typeface="+mn-lt"/>
                <a:ea typeface="+mn-ea"/>
                <a:cs typeface="+mn-cs"/>
              </a:rPr>
              <a:t>Максімальная колькасць балаў – 5</a:t>
            </a:r>
            <a:endParaRPr kumimoji="0" lang="ru-RU" sz="12800" b="1"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ctr" defTabSz="914400" rtl="0" eaLnBrk="1" fontAlgn="auto" latinLnBrk="0" hangingPunct="1">
              <a:lnSpc>
                <a:spcPct val="90000"/>
              </a:lnSpc>
              <a:spcBef>
                <a:spcPts val="0"/>
              </a:spcBef>
              <a:spcAft>
                <a:spcPts val="0"/>
              </a:spcAft>
              <a:buClr>
                <a:schemeClr val="tx1"/>
              </a:buClr>
              <a:buSzTx/>
              <a:buFont typeface="Arial" pitchFamily="34" charset="0"/>
              <a:buNone/>
              <a:tabLst/>
              <a:defRPr/>
            </a:pPr>
            <a:endParaRPr kumimoji="0" lang="ru-RU" sz="11200" b="0" i="0" u="none" strike="noStrike" kern="1200" cap="all" spc="0" normalizeH="0" baseline="0" noProof="0" dirty="0" smtClean="0">
              <a:ln>
                <a:noFill/>
              </a:ln>
              <a:solidFill>
                <a:schemeClr val="tx2"/>
              </a:solidFill>
              <a:effectLst/>
              <a:uLnTx/>
              <a:uFillTx/>
              <a:latin typeface="+mn-lt"/>
              <a:ea typeface="+mn-ea"/>
              <a:cs typeface="+mn-cs"/>
            </a:endParaRPr>
          </a:p>
          <a:p>
            <a:pPr marL="0" marR="0" lvl="0" indent="0" algn="ctr" defTabSz="914400" rtl="0" eaLnBrk="1" fontAlgn="auto" latinLnBrk="0" hangingPunct="1">
              <a:lnSpc>
                <a:spcPct val="90000"/>
              </a:lnSpc>
              <a:spcBef>
                <a:spcPts val="0"/>
              </a:spcBef>
              <a:spcAft>
                <a:spcPts val="0"/>
              </a:spcAft>
              <a:buClr>
                <a:schemeClr val="tx1"/>
              </a:buClr>
              <a:buSzTx/>
              <a:buFont typeface="Arial" pitchFamily="34" charset="0"/>
              <a:buNone/>
              <a:tabLst/>
              <a:defRPr/>
            </a:pPr>
            <a:r>
              <a:rPr kumimoji="0" lang="be-BY" sz="2000" b="0" i="0" u="none" strike="noStrike" kern="1200" cap="all" spc="0" normalizeH="0" baseline="0" noProof="0" dirty="0" smtClean="0">
                <a:ln>
                  <a:noFill/>
                </a:ln>
                <a:solidFill>
                  <a:schemeClr val="tx2"/>
                </a:solidFill>
                <a:effectLst/>
                <a:uLnTx/>
                <a:uFillTx/>
                <a:latin typeface="+mn-lt"/>
                <a:ea typeface="+mn-ea"/>
                <a:cs typeface="+mn-cs"/>
              </a:rPr>
              <a:t> </a:t>
            </a:r>
            <a:endParaRPr kumimoji="0" lang="ru-RU" sz="2000" b="0" i="0" u="none" strike="noStrike" kern="1200" cap="all" spc="0" normalizeH="0" baseline="0" noProof="0" dirty="0" smtClean="0">
              <a:ln>
                <a:noFill/>
              </a:ln>
              <a:solidFill>
                <a:schemeClr val="tx2"/>
              </a:solidFill>
              <a:effectLst/>
              <a:uLnTx/>
              <a:uFillTx/>
              <a:latin typeface="+mn-lt"/>
              <a:ea typeface="+mn-ea"/>
              <a:cs typeface="+mn-cs"/>
            </a:endParaRPr>
          </a:p>
          <a:p>
            <a:pPr marL="0" marR="0" lvl="0" indent="0" algn="ctr" defTabSz="914400" rtl="0" eaLnBrk="1" fontAlgn="auto" latinLnBrk="0" hangingPunct="1">
              <a:lnSpc>
                <a:spcPct val="90000"/>
              </a:lnSpc>
              <a:spcBef>
                <a:spcPts val="0"/>
              </a:spcBef>
              <a:spcAft>
                <a:spcPts val="0"/>
              </a:spcAft>
              <a:buClr>
                <a:schemeClr val="tx1"/>
              </a:buClr>
              <a:buSzTx/>
              <a:buFont typeface="Arial" pitchFamily="34" charset="0"/>
              <a:buNone/>
              <a:tabLst/>
              <a:defRPr/>
            </a:pPr>
            <a:endParaRPr kumimoji="0" lang="ru-RU" sz="2000" b="0" i="0" u="none" strike="noStrike" kern="1200" cap="all" spc="0" normalizeH="0" baseline="0" noProof="0" dirty="0">
              <a:ln>
                <a:noFill/>
              </a:ln>
              <a:solidFill>
                <a:schemeClr val="tx2"/>
              </a:solidFill>
              <a:effectLst/>
              <a:uLnTx/>
              <a:uFillTx/>
              <a:latin typeface="+mn-lt"/>
              <a:ea typeface="+mn-ea"/>
              <a:cs typeface="+mn-cs"/>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455" fill="hold">
                                          <p:stCondLst>
                                            <p:cond delay="0"/>
                                          </p:stCondLst>
                                        </p:cTn>
                                        <p:tgtEl>
                                          <p:spTgt spid="2"/>
                                        </p:tgtEl>
                                        <p:attrNameLst>
                                          <p:attrName>style.rotation</p:attrName>
                                        </p:attrNameLst>
                                      </p:cBhvr>
                                      <p:to>
                                        <p:strVal val="-45.0"/>
                                      </p:to>
                                    </p:set>
                                    <p:anim calcmode="lin" valueType="num">
                                      <p:cBhvr>
                                        <p:cTn id="8"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5" presetClass="entr" presetSubtype="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p:cTn id="16"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9"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grpId="0" nodeType="clickEffect">
                                  <p:stCondLst>
                                    <p:cond delay="0"/>
                                  </p:stCondLst>
                                  <p:childTnLst>
                                    <p:set>
                                      <p:cBhvr>
                                        <p:cTn id="27" dur="1" fill="hold">
                                          <p:stCondLst>
                                            <p:cond delay="0"/>
                                          </p:stCondLst>
                                        </p:cTn>
                                        <p:tgtEl>
                                          <p:spTgt spid="4">
                                            <p:txEl>
                                              <p:pRg st="0" end="0"/>
                                            </p:txEl>
                                          </p:spTgt>
                                        </p:tgtEl>
                                        <p:attrNameLst>
                                          <p:attrName>style.visibility</p:attrName>
                                        </p:attrNameLst>
                                      </p:cBhvr>
                                      <p:to>
                                        <p:strVal val="visible"/>
                                      </p:to>
                                    </p:set>
                                    <p:anim calcmode="lin" valueType="num">
                                      <p:cBhvr additive="base">
                                        <p:cTn id="28"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29"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grpId="0" nodeType="clickEffect">
                                  <p:stCondLst>
                                    <p:cond delay="0"/>
                                  </p:stCondLst>
                                  <p:childTnLst>
                                    <p:set>
                                      <p:cBhvr>
                                        <p:cTn id="33" dur="1" fill="hold">
                                          <p:stCondLst>
                                            <p:cond delay="0"/>
                                          </p:stCondLst>
                                        </p:cTn>
                                        <p:tgtEl>
                                          <p:spTgt spid="4">
                                            <p:txEl>
                                              <p:pRg st="2" end="2"/>
                                            </p:txEl>
                                          </p:spTgt>
                                        </p:tgtEl>
                                        <p:attrNameLst>
                                          <p:attrName>style.visibility</p:attrName>
                                        </p:attrNameLst>
                                      </p:cBhvr>
                                      <p:to>
                                        <p:strVal val="visible"/>
                                      </p:to>
                                    </p:set>
                                    <p:anim calcmode="lin" valueType="num">
                                      <p:cBhvr additive="base">
                                        <p:cTn id="34"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35"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323528" y="404664"/>
          <a:ext cx="8496944" cy="5608320"/>
        </p:xfrm>
        <a:graphic>
          <a:graphicData uri="http://schemas.openxmlformats.org/drawingml/2006/table">
            <a:tbl>
              <a:tblPr firstRow="1" bandRow="1">
                <a:tableStyleId>{5C22544A-7EE6-4342-B048-85BDC9FD1C3A}</a:tableStyleId>
              </a:tblPr>
              <a:tblGrid>
                <a:gridCol w="4248472"/>
                <a:gridCol w="4248472"/>
              </a:tblGrid>
              <a:tr h="370840">
                <a:tc>
                  <a:txBody>
                    <a:bodyPr/>
                    <a:lstStyle/>
                    <a:p>
                      <a:pPr algn="ctr">
                        <a:lnSpc>
                          <a:spcPct val="115000"/>
                        </a:lnSpc>
                        <a:spcAft>
                          <a:spcPts val="0"/>
                        </a:spcAft>
                      </a:pPr>
                      <a:r>
                        <a:rPr lang="be-BY" sz="3200" dirty="0">
                          <a:solidFill>
                            <a:schemeClr val="tx2"/>
                          </a:solidFill>
                          <a:latin typeface="Times New Roman"/>
                          <a:ea typeface="Times New Roman"/>
                          <a:cs typeface="Times New Roman"/>
                        </a:rPr>
                        <a:t>Слова (словазлучэнне) </a:t>
                      </a:r>
                      <a:endParaRPr lang="ru-RU" sz="3200" dirty="0">
                        <a:solidFill>
                          <a:schemeClr val="tx2"/>
                        </a:solidFill>
                        <a:latin typeface="Calibri"/>
                        <a:ea typeface="Times New Roman"/>
                        <a:cs typeface="Times New Roman"/>
                      </a:endParaRPr>
                    </a:p>
                    <a:p>
                      <a:pPr algn="ctr">
                        <a:lnSpc>
                          <a:spcPct val="115000"/>
                        </a:lnSpc>
                        <a:spcAft>
                          <a:spcPts val="0"/>
                        </a:spcAft>
                      </a:pPr>
                      <a:r>
                        <a:rPr lang="be-BY" sz="3200" dirty="0">
                          <a:solidFill>
                            <a:schemeClr val="tx2"/>
                          </a:solidFill>
                          <a:latin typeface="Times New Roman"/>
                          <a:ea typeface="Times New Roman"/>
                          <a:cs typeface="Times New Roman"/>
                        </a:rPr>
                        <a:t>з памылкай</a:t>
                      </a:r>
                      <a:endParaRPr lang="ru-RU" sz="3200" dirty="0">
                        <a:solidFill>
                          <a:schemeClr val="tx2"/>
                        </a:solidFill>
                        <a:latin typeface="Calibri"/>
                        <a:ea typeface="Times New Roman"/>
                        <a:cs typeface="Times New Roman"/>
                      </a:endParaRPr>
                    </a:p>
                  </a:txBody>
                  <a:tcPr marL="68580" marR="68580" marT="0" marB="0">
                    <a:solidFill>
                      <a:schemeClr val="tx1">
                        <a:lumMod val="20000"/>
                        <a:lumOff val="80000"/>
                      </a:schemeClr>
                    </a:solidFill>
                  </a:tcPr>
                </a:tc>
                <a:tc>
                  <a:txBody>
                    <a:bodyPr/>
                    <a:lstStyle/>
                    <a:p>
                      <a:pPr algn="ctr">
                        <a:lnSpc>
                          <a:spcPct val="115000"/>
                        </a:lnSpc>
                        <a:spcAft>
                          <a:spcPts val="0"/>
                        </a:spcAft>
                      </a:pPr>
                      <a:r>
                        <a:rPr lang="be-BY" sz="3200" dirty="0">
                          <a:solidFill>
                            <a:schemeClr val="tx2"/>
                          </a:solidFill>
                          <a:latin typeface="Times New Roman"/>
                          <a:ea typeface="Times New Roman"/>
                          <a:cs typeface="Times New Roman"/>
                        </a:rPr>
                        <a:t>Правільнае ўжыванне</a:t>
                      </a:r>
                      <a:endParaRPr lang="ru-RU" sz="3200" dirty="0">
                        <a:solidFill>
                          <a:schemeClr val="tx2"/>
                        </a:solidFill>
                        <a:latin typeface="Calibri"/>
                        <a:ea typeface="Times New Roman"/>
                        <a:cs typeface="Times New Roman"/>
                      </a:endParaRPr>
                    </a:p>
                  </a:txBody>
                  <a:tcPr marL="68580" marR="68580" marT="0" marB="0">
                    <a:solidFill>
                      <a:schemeClr val="tx1">
                        <a:lumMod val="20000"/>
                        <a:lumOff val="80000"/>
                      </a:schemeClr>
                    </a:solidFill>
                  </a:tcPr>
                </a:tc>
              </a:tr>
              <a:tr h="370840">
                <a:tc>
                  <a:txBody>
                    <a:bodyPr/>
                    <a:lstStyle/>
                    <a:p>
                      <a:pPr algn="just">
                        <a:lnSpc>
                          <a:spcPct val="115000"/>
                        </a:lnSpc>
                        <a:spcAft>
                          <a:spcPts val="0"/>
                        </a:spcAft>
                      </a:pPr>
                      <a:r>
                        <a:rPr lang="be-BY" sz="3200">
                          <a:solidFill>
                            <a:schemeClr val="tx2"/>
                          </a:solidFill>
                          <a:latin typeface="Times New Roman"/>
                          <a:ea typeface="Times New Roman"/>
                          <a:cs typeface="Times New Roman"/>
                        </a:rPr>
                        <a:t>не згарае ў агн</a:t>
                      </a:r>
                      <a:r>
                        <a:rPr lang="be-BY" sz="3200" b="1" i="1" u="sng">
                          <a:solidFill>
                            <a:schemeClr val="tx2"/>
                          </a:solidFill>
                          <a:latin typeface="Times New Roman"/>
                          <a:ea typeface="Times New Roman"/>
                          <a:cs typeface="Times New Roman"/>
                        </a:rPr>
                        <a:t>е</a:t>
                      </a:r>
                      <a:endParaRPr lang="ru-RU" sz="3200">
                        <a:solidFill>
                          <a:schemeClr val="tx2"/>
                        </a:solidFill>
                        <a:latin typeface="Calibri"/>
                        <a:ea typeface="Times New Roman"/>
                        <a:cs typeface="Times New Roman"/>
                      </a:endParaRPr>
                    </a:p>
                  </a:txBody>
                  <a:tcPr marL="68580" marR="68580" marT="0" marB="0">
                    <a:solidFill>
                      <a:schemeClr val="tx1">
                        <a:lumMod val="20000"/>
                        <a:lumOff val="80000"/>
                      </a:schemeClr>
                    </a:solidFill>
                  </a:tcPr>
                </a:tc>
                <a:tc>
                  <a:txBody>
                    <a:bodyPr/>
                    <a:lstStyle/>
                    <a:p>
                      <a:pPr algn="just">
                        <a:lnSpc>
                          <a:spcPct val="115000"/>
                        </a:lnSpc>
                        <a:spcAft>
                          <a:spcPts val="0"/>
                        </a:spcAft>
                      </a:pPr>
                      <a:r>
                        <a:rPr lang="be-BY" sz="3200" dirty="0">
                          <a:solidFill>
                            <a:schemeClr val="tx2"/>
                          </a:solidFill>
                          <a:latin typeface="Times New Roman"/>
                          <a:ea typeface="Times New Roman"/>
                          <a:cs typeface="Times New Roman"/>
                        </a:rPr>
                        <a:t>у агн</a:t>
                      </a:r>
                      <a:r>
                        <a:rPr lang="be-BY" sz="3200" b="1" i="1" u="sng" dirty="0">
                          <a:solidFill>
                            <a:schemeClr val="tx2"/>
                          </a:solidFill>
                          <a:latin typeface="Times New Roman"/>
                          <a:ea typeface="Times New Roman"/>
                          <a:cs typeface="Times New Roman"/>
                        </a:rPr>
                        <a:t>і</a:t>
                      </a:r>
                      <a:endParaRPr lang="ru-RU" sz="3200" dirty="0">
                        <a:solidFill>
                          <a:schemeClr val="tx2"/>
                        </a:solidFill>
                        <a:latin typeface="Calibri"/>
                        <a:ea typeface="Times New Roman"/>
                        <a:cs typeface="Times New Roman"/>
                      </a:endParaRPr>
                    </a:p>
                  </a:txBody>
                  <a:tcPr marL="68580" marR="68580" marT="0" marB="0">
                    <a:solidFill>
                      <a:schemeClr val="tx1">
                        <a:lumMod val="20000"/>
                        <a:lumOff val="80000"/>
                      </a:schemeClr>
                    </a:solidFill>
                  </a:tcPr>
                </a:tc>
              </a:tr>
              <a:tr h="370840">
                <a:tc>
                  <a:txBody>
                    <a:bodyPr/>
                    <a:lstStyle/>
                    <a:p>
                      <a:pPr algn="just">
                        <a:lnSpc>
                          <a:spcPct val="115000"/>
                        </a:lnSpc>
                        <a:spcAft>
                          <a:spcPts val="0"/>
                        </a:spcAft>
                      </a:pPr>
                      <a:r>
                        <a:rPr lang="be-BY" sz="3200">
                          <a:solidFill>
                            <a:schemeClr val="tx2"/>
                          </a:solidFill>
                          <a:latin typeface="Times New Roman"/>
                          <a:ea typeface="Times New Roman"/>
                          <a:cs typeface="Times New Roman"/>
                        </a:rPr>
                        <a:t>чакаючы аўтобус</a:t>
                      </a:r>
                      <a:r>
                        <a:rPr lang="be-BY" sz="3200" b="1" i="1" u="sng">
                          <a:solidFill>
                            <a:schemeClr val="tx2"/>
                          </a:solidFill>
                          <a:latin typeface="Times New Roman"/>
                          <a:ea typeface="Times New Roman"/>
                          <a:cs typeface="Times New Roman"/>
                        </a:rPr>
                        <a:t>а</a:t>
                      </a:r>
                      <a:endParaRPr lang="ru-RU" sz="3200">
                        <a:solidFill>
                          <a:schemeClr val="tx2"/>
                        </a:solidFill>
                        <a:latin typeface="Calibri"/>
                        <a:ea typeface="Times New Roman"/>
                        <a:cs typeface="Times New Roman"/>
                      </a:endParaRPr>
                    </a:p>
                  </a:txBody>
                  <a:tcPr marL="68580" marR="68580" marT="0" marB="0">
                    <a:solidFill>
                      <a:schemeClr val="tx1">
                        <a:lumMod val="20000"/>
                        <a:lumOff val="80000"/>
                      </a:schemeClr>
                    </a:solidFill>
                  </a:tcPr>
                </a:tc>
                <a:tc>
                  <a:txBody>
                    <a:bodyPr/>
                    <a:lstStyle/>
                    <a:p>
                      <a:pPr algn="just">
                        <a:lnSpc>
                          <a:spcPct val="115000"/>
                        </a:lnSpc>
                        <a:spcAft>
                          <a:spcPts val="0"/>
                        </a:spcAft>
                      </a:pPr>
                      <a:r>
                        <a:rPr lang="be-BY" sz="3200" dirty="0">
                          <a:solidFill>
                            <a:schemeClr val="tx2"/>
                          </a:solidFill>
                          <a:latin typeface="Times New Roman"/>
                          <a:ea typeface="Times New Roman"/>
                          <a:cs typeface="Times New Roman"/>
                        </a:rPr>
                        <a:t>аўтобус </a:t>
                      </a:r>
                      <a:endParaRPr lang="ru-RU" sz="3200" dirty="0">
                        <a:solidFill>
                          <a:schemeClr val="tx2"/>
                        </a:solidFill>
                        <a:latin typeface="Calibri"/>
                        <a:ea typeface="Times New Roman"/>
                        <a:cs typeface="Times New Roman"/>
                      </a:endParaRPr>
                    </a:p>
                  </a:txBody>
                  <a:tcPr marL="68580" marR="68580" marT="0" marB="0">
                    <a:solidFill>
                      <a:schemeClr val="tx1">
                        <a:lumMod val="20000"/>
                        <a:lumOff val="80000"/>
                      </a:schemeClr>
                    </a:solidFill>
                  </a:tcPr>
                </a:tc>
              </a:tr>
              <a:tr h="370840">
                <a:tc>
                  <a:txBody>
                    <a:bodyPr/>
                    <a:lstStyle/>
                    <a:p>
                      <a:pPr algn="just">
                        <a:lnSpc>
                          <a:spcPct val="115000"/>
                        </a:lnSpc>
                        <a:spcAft>
                          <a:spcPts val="0"/>
                        </a:spcAft>
                      </a:pPr>
                      <a:r>
                        <a:rPr lang="be-BY" sz="3200">
                          <a:solidFill>
                            <a:schemeClr val="tx2"/>
                          </a:solidFill>
                          <a:latin typeface="Times New Roman"/>
                          <a:ea typeface="Times New Roman"/>
                          <a:cs typeface="Times New Roman"/>
                        </a:rPr>
                        <a:t>расправілася </a:t>
                      </a:r>
                      <a:r>
                        <a:rPr lang="be-BY" sz="3200" b="1" i="1" u="sng">
                          <a:solidFill>
                            <a:schemeClr val="tx2"/>
                          </a:solidFill>
                          <a:latin typeface="Times New Roman"/>
                          <a:ea typeface="Times New Roman"/>
                          <a:cs typeface="Times New Roman"/>
                        </a:rPr>
                        <a:t>над</a:t>
                      </a:r>
                      <a:r>
                        <a:rPr lang="be-BY" sz="3200">
                          <a:solidFill>
                            <a:schemeClr val="tx2"/>
                          </a:solidFill>
                          <a:latin typeface="Times New Roman"/>
                          <a:ea typeface="Times New Roman"/>
                          <a:cs typeface="Times New Roman"/>
                        </a:rPr>
                        <a:t> дэманстрантамі</a:t>
                      </a:r>
                      <a:endParaRPr lang="ru-RU" sz="3200">
                        <a:solidFill>
                          <a:schemeClr val="tx2"/>
                        </a:solidFill>
                        <a:latin typeface="Calibri"/>
                        <a:ea typeface="Times New Roman"/>
                        <a:cs typeface="Times New Roman"/>
                      </a:endParaRPr>
                    </a:p>
                  </a:txBody>
                  <a:tcPr marL="68580" marR="68580" marT="0" marB="0">
                    <a:solidFill>
                      <a:schemeClr val="tx1">
                        <a:lumMod val="20000"/>
                        <a:lumOff val="80000"/>
                      </a:schemeClr>
                    </a:solidFill>
                  </a:tcPr>
                </a:tc>
                <a:tc>
                  <a:txBody>
                    <a:bodyPr/>
                    <a:lstStyle/>
                    <a:p>
                      <a:pPr algn="just">
                        <a:lnSpc>
                          <a:spcPct val="115000"/>
                        </a:lnSpc>
                        <a:spcAft>
                          <a:spcPts val="0"/>
                        </a:spcAft>
                      </a:pPr>
                      <a:r>
                        <a:rPr lang="be-BY" sz="3200" dirty="0">
                          <a:solidFill>
                            <a:schemeClr val="tx2"/>
                          </a:solidFill>
                          <a:latin typeface="Times New Roman"/>
                          <a:ea typeface="Times New Roman"/>
                          <a:cs typeface="Times New Roman"/>
                        </a:rPr>
                        <a:t>расправілася </a:t>
                      </a:r>
                      <a:r>
                        <a:rPr lang="be-BY" sz="3200" b="1" i="1" u="sng" dirty="0">
                          <a:solidFill>
                            <a:schemeClr val="tx2"/>
                          </a:solidFill>
                          <a:latin typeface="Times New Roman"/>
                          <a:ea typeface="Times New Roman"/>
                          <a:cs typeface="Times New Roman"/>
                        </a:rPr>
                        <a:t>з</a:t>
                      </a:r>
                      <a:r>
                        <a:rPr lang="be-BY" sz="3200" dirty="0">
                          <a:solidFill>
                            <a:schemeClr val="tx2"/>
                          </a:solidFill>
                          <a:latin typeface="Times New Roman"/>
                          <a:ea typeface="Times New Roman"/>
                          <a:cs typeface="Times New Roman"/>
                        </a:rPr>
                        <a:t> дэманстрантамі</a:t>
                      </a:r>
                      <a:endParaRPr lang="ru-RU" sz="3200" dirty="0">
                        <a:solidFill>
                          <a:schemeClr val="tx2"/>
                        </a:solidFill>
                        <a:latin typeface="Calibri"/>
                        <a:ea typeface="Times New Roman"/>
                        <a:cs typeface="Times New Roman"/>
                      </a:endParaRPr>
                    </a:p>
                  </a:txBody>
                  <a:tcPr marL="68580" marR="68580" marT="0" marB="0">
                    <a:solidFill>
                      <a:schemeClr val="tx1">
                        <a:lumMod val="20000"/>
                        <a:lumOff val="80000"/>
                      </a:schemeClr>
                    </a:solidFill>
                  </a:tcPr>
                </a:tc>
              </a:tr>
              <a:tr h="370840">
                <a:tc>
                  <a:txBody>
                    <a:bodyPr/>
                    <a:lstStyle/>
                    <a:p>
                      <a:pPr algn="just">
                        <a:lnSpc>
                          <a:spcPct val="115000"/>
                        </a:lnSpc>
                        <a:spcAft>
                          <a:spcPts val="0"/>
                        </a:spcAft>
                      </a:pPr>
                      <a:r>
                        <a:rPr lang="be-BY" sz="3200">
                          <a:solidFill>
                            <a:schemeClr val="tx2"/>
                          </a:solidFill>
                          <a:latin typeface="Times New Roman"/>
                          <a:ea typeface="Times New Roman"/>
                          <a:cs typeface="Times New Roman"/>
                        </a:rPr>
                        <a:t>чатыры тыдн</a:t>
                      </a:r>
                      <a:r>
                        <a:rPr lang="be-BY" sz="3200" b="1" i="1" u="sng">
                          <a:solidFill>
                            <a:schemeClr val="tx2"/>
                          </a:solidFill>
                          <a:latin typeface="Times New Roman"/>
                          <a:ea typeface="Times New Roman"/>
                          <a:cs typeface="Times New Roman"/>
                        </a:rPr>
                        <a:t>я</a:t>
                      </a:r>
                      <a:endParaRPr lang="ru-RU" sz="3200">
                        <a:solidFill>
                          <a:schemeClr val="tx2"/>
                        </a:solidFill>
                        <a:latin typeface="Calibri"/>
                        <a:ea typeface="Times New Roman"/>
                        <a:cs typeface="Times New Roman"/>
                      </a:endParaRPr>
                    </a:p>
                  </a:txBody>
                  <a:tcPr marL="68580" marR="68580" marT="0" marB="0">
                    <a:solidFill>
                      <a:schemeClr val="tx1">
                        <a:lumMod val="20000"/>
                        <a:lumOff val="80000"/>
                      </a:schemeClr>
                    </a:solidFill>
                  </a:tcPr>
                </a:tc>
                <a:tc>
                  <a:txBody>
                    <a:bodyPr/>
                    <a:lstStyle/>
                    <a:p>
                      <a:pPr algn="just">
                        <a:lnSpc>
                          <a:spcPct val="115000"/>
                        </a:lnSpc>
                        <a:spcAft>
                          <a:spcPts val="0"/>
                        </a:spcAft>
                      </a:pPr>
                      <a:r>
                        <a:rPr lang="be-BY" sz="3200" dirty="0">
                          <a:solidFill>
                            <a:schemeClr val="tx2"/>
                          </a:solidFill>
                          <a:latin typeface="Times New Roman"/>
                          <a:ea typeface="Times New Roman"/>
                          <a:cs typeface="Times New Roman"/>
                        </a:rPr>
                        <a:t>чатыры тыдн</a:t>
                      </a:r>
                      <a:r>
                        <a:rPr lang="be-BY" sz="3200" b="1" i="1" u="sng" dirty="0">
                          <a:solidFill>
                            <a:schemeClr val="tx2"/>
                          </a:solidFill>
                          <a:latin typeface="Times New Roman"/>
                          <a:ea typeface="Times New Roman"/>
                          <a:cs typeface="Times New Roman"/>
                        </a:rPr>
                        <a:t>і</a:t>
                      </a:r>
                      <a:endParaRPr lang="ru-RU" sz="3200" dirty="0">
                        <a:solidFill>
                          <a:schemeClr val="tx2"/>
                        </a:solidFill>
                        <a:latin typeface="Calibri"/>
                        <a:ea typeface="Times New Roman"/>
                        <a:cs typeface="Times New Roman"/>
                      </a:endParaRPr>
                    </a:p>
                  </a:txBody>
                  <a:tcPr marL="68580" marR="68580" marT="0" marB="0">
                    <a:solidFill>
                      <a:schemeClr val="tx1">
                        <a:lumMod val="20000"/>
                        <a:lumOff val="80000"/>
                      </a:schemeClr>
                    </a:solidFill>
                  </a:tcPr>
                </a:tc>
              </a:tr>
              <a:tr h="370840">
                <a:tc>
                  <a:txBody>
                    <a:bodyPr/>
                    <a:lstStyle/>
                    <a:p>
                      <a:pPr algn="just">
                        <a:lnSpc>
                          <a:spcPct val="115000"/>
                        </a:lnSpc>
                        <a:spcAft>
                          <a:spcPts val="0"/>
                        </a:spcAft>
                      </a:pPr>
                      <a:r>
                        <a:rPr lang="be-BY" sz="3200">
                          <a:solidFill>
                            <a:schemeClr val="tx2"/>
                          </a:solidFill>
                          <a:latin typeface="Times New Roman"/>
                          <a:ea typeface="Times New Roman"/>
                          <a:cs typeface="Times New Roman"/>
                        </a:rPr>
                        <a:t>рэп</a:t>
                      </a:r>
                      <a:r>
                        <a:rPr lang="be-BY" sz="3200" b="1" i="1" u="sng">
                          <a:solidFill>
                            <a:schemeClr val="tx2"/>
                          </a:solidFill>
                          <a:latin typeface="Times New Roman"/>
                          <a:ea typeface="Times New Roman"/>
                          <a:cs typeface="Times New Roman"/>
                        </a:rPr>
                        <a:t>і</a:t>
                      </a:r>
                      <a:r>
                        <a:rPr lang="be-BY" sz="3200">
                          <a:solidFill>
                            <a:schemeClr val="tx2"/>
                          </a:solidFill>
                          <a:latin typeface="Times New Roman"/>
                          <a:ea typeface="Times New Roman"/>
                          <a:cs typeface="Times New Roman"/>
                        </a:rPr>
                        <a:t>ціравалі </a:t>
                      </a:r>
                      <a:r>
                        <a:rPr lang="be-BY" sz="3200" b="1" i="1" u="sng">
                          <a:solidFill>
                            <a:schemeClr val="tx2"/>
                          </a:solidFill>
                          <a:latin typeface="Times New Roman"/>
                          <a:ea typeface="Times New Roman"/>
                          <a:cs typeface="Times New Roman"/>
                        </a:rPr>
                        <a:t>над</a:t>
                      </a:r>
                      <a:r>
                        <a:rPr lang="be-BY" sz="3200">
                          <a:solidFill>
                            <a:schemeClr val="tx2"/>
                          </a:solidFill>
                          <a:latin typeface="Times New Roman"/>
                          <a:ea typeface="Times New Roman"/>
                          <a:cs typeface="Times New Roman"/>
                        </a:rPr>
                        <a:t> спектаклем</a:t>
                      </a:r>
                      <a:endParaRPr lang="ru-RU" sz="3200">
                        <a:solidFill>
                          <a:schemeClr val="tx2"/>
                        </a:solidFill>
                        <a:latin typeface="Calibri"/>
                        <a:ea typeface="Times New Roman"/>
                        <a:cs typeface="Times New Roman"/>
                      </a:endParaRPr>
                    </a:p>
                  </a:txBody>
                  <a:tcPr marL="68580" marR="68580" marT="0" marB="0">
                    <a:solidFill>
                      <a:schemeClr val="tx1">
                        <a:lumMod val="20000"/>
                        <a:lumOff val="80000"/>
                      </a:schemeClr>
                    </a:solidFill>
                  </a:tcPr>
                </a:tc>
                <a:tc>
                  <a:txBody>
                    <a:bodyPr/>
                    <a:lstStyle/>
                    <a:p>
                      <a:pPr algn="just">
                        <a:lnSpc>
                          <a:spcPct val="115000"/>
                        </a:lnSpc>
                        <a:spcAft>
                          <a:spcPts val="0"/>
                        </a:spcAft>
                      </a:pPr>
                      <a:r>
                        <a:rPr lang="be-BY" sz="3200" dirty="0">
                          <a:solidFill>
                            <a:schemeClr val="tx2"/>
                          </a:solidFill>
                          <a:latin typeface="Times New Roman"/>
                          <a:ea typeface="Times New Roman"/>
                          <a:cs typeface="Times New Roman"/>
                        </a:rPr>
                        <a:t>рэп</a:t>
                      </a:r>
                      <a:r>
                        <a:rPr lang="be-BY" sz="3200" b="1" i="1" u="sng" dirty="0">
                          <a:solidFill>
                            <a:schemeClr val="tx2"/>
                          </a:solidFill>
                          <a:latin typeface="Times New Roman"/>
                          <a:ea typeface="Times New Roman"/>
                          <a:cs typeface="Times New Roman"/>
                        </a:rPr>
                        <a:t>е</a:t>
                      </a:r>
                      <a:r>
                        <a:rPr lang="be-BY" sz="3200" dirty="0">
                          <a:solidFill>
                            <a:schemeClr val="tx2"/>
                          </a:solidFill>
                          <a:latin typeface="Times New Roman"/>
                          <a:ea typeface="Times New Roman"/>
                          <a:cs typeface="Times New Roman"/>
                        </a:rPr>
                        <a:t>ціравалі спектакль</a:t>
                      </a:r>
                      <a:endParaRPr lang="ru-RU" sz="3200" dirty="0">
                        <a:solidFill>
                          <a:schemeClr val="tx2"/>
                        </a:solidFill>
                        <a:latin typeface="Calibri"/>
                        <a:ea typeface="Times New Roman"/>
                        <a:cs typeface="Times New Roman"/>
                      </a:endParaRPr>
                    </a:p>
                  </a:txBody>
                  <a:tcPr marL="68580" marR="68580" marT="0" marB="0">
                    <a:solidFill>
                      <a:schemeClr val="tx1">
                        <a:lumMod val="20000"/>
                        <a:lumOff val="80000"/>
                      </a:schemeClr>
                    </a:solidFill>
                  </a:tcPr>
                </a:tc>
              </a:tr>
            </a:tbl>
          </a:graphicData>
        </a:graphic>
      </p:graphicFrame>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395536" y="476672"/>
          <a:ext cx="8280920" cy="5888736"/>
        </p:xfrm>
        <a:graphic>
          <a:graphicData uri="http://schemas.openxmlformats.org/drawingml/2006/table">
            <a:tbl>
              <a:tblPr firstRow="1" bandRow="1">
                <a:tableStyleId>{5C22544A-7EE6-4342-B048-85BDC9FD1C3A}</a:tableStyleId>
              </a:tblPr>
              <a:tblGrid>
                <a:gridCol w="8280920"/>
              </a:tblGrid>
              <a:tr h="370840">
                <a:tc>
                  <a:txBody>
                    <a:bodyPr/>
                    <a:lstStyle/>
                    <a:p>
                      <a:pPr algn="ctr">
                        <a:lnSpc>
                          <a:spcPct val="115000"/>
                        </a:lnSpc>
                        <a:spcAft>
                          <a:spcPts val="0"/>
                        </a:spcAft>
                      </a:pPr>
                      <a:r>
                        <a:rPr lang="be-BY" sz="2400" dirty="0">
                          <a:solidFill>
                            <a:schemeClr val="tx2"/>
                          </a:solidFill>
                          <a:latin typeface="Times New Roman"/>
                          <a:ea typeface="Times New Roman"/>
                          <a:cs typeface="Times New Roman"/>
                        </a:rPr>
                        <a:t>Тлумачэнне</a:t>
                      </a:r>
                      <a:endParaRPr lang="ru-RU" sz="2400" dirty="0">
                        <a:solidFill>
                          <a:schemeClr val="tx2"/>
                        </a:solidFill>
                        <a:latin typeface="Calibri"/>
                        <a:ea typeface="Times New Roman"/>
                        <a:cs typeface="Times New Roman"/>
                      </a:endParaRPr>
                    </a:p>
                  </a:txBody>
                  <a:tcPr marL="68580" marR="68580" marT="0" marB="0">
                    <a:solidFill>
                      <a:schemeClr val="tx1">
                        <a:lumMod val="20000"/>
                        <a:lumOff val="80000"/>
                      </a:schemeClr>
                    </a:solidFill>
                  </a:tcPr>
                </a:tc>
              </a:tr>
              <a:tr h="370840">
                <a:tc>
                  <a:txBody>
                    <a:bodyPr/>
                    <a:lstStyle/>
                    <a:p>
                      <a:pPr algn="just">
                        <a:lnSpc>
                          <a:spcPct val="115000"/>
                        </a:lnSpc>
                        <a:spcAft>
                          <a:spcPts val="0"/>
                        </a:spcAft>
                      </a:pPr>
                      <a:r>
                        <a:rPr lang="be-BY" sz="2400" dirty="0">
                          <a:solidFill>
                            <a:schemeClr val="tx2"/>
                          </a:solidFill>
                          <a:latin typeface="Times New Roman"/>
                          <a:ea typeface="Times New Roman"/>
                          <a:cs typeface="Times New Roman"/>
                        </a:rPr>
                        <a:t>Нарматыўным канчаткам для назоўнікаў ІІ скланення з мяккай асновай у месным склоне з’яўляецца канчатак </a:t>
                      </a:r>
                      <a:r>
                        <a:rPr lang="be-BY" sz="2400" b="1" i="1" dirty="0">
                          <a:solidFill>
                            <a:schemeClr val="tx2"/>
                          </a:solidFill>
                          <a:latin typeface="Times New Roman"/>
                          <a:ea typeface="Times New Roman"/>
                          <a:cs typeface="Times New Roman"/>
                        </a:rPr>
                        <a:t>–і</a:t>
                      </a:r>
                      <a:r>
                        <a:rPr lang="be-BY" sz="2400" dirty="0">
                          <a:solidFill>
                            <a:schemeClr val="tx2"/>
                          </a:solidFill>
                          <a:latin typeface="Times New Roman"/>
                          <a:ea typeface="Times New Roman"/>
                          <a:cs typeface="Times New Roman"/>
                        </a:rPr>
                        <a:t>.</a:t>
                      </a:r>
                      <a:endParaRPr lang="ru-RU" sz="2400" dirty="0">
                        <a:solidFill>
                          <a:schemeClr val="tx2"/>
                        </a:solidFill>
                        <a:latin typeface="Calibri"/>
                        <a:ea typeface="Times New Roman"/>
                        <a:cs typeface="Times New Roman"/>
                      </a:endParaRPr>
                    </a:p>
                  </a:txBody>
                  <a:tcPr marL="68580" marR="68580" marT="0" marB="0">
                    <a:solidFill>
                      <a:schemeClr val="tx1">
                        <a:lumMod val="20000"/>
                        <a:lumOff val="80000"/>
                      </a:schemeClr>
                    </a:solidFill>
                  </a:tcPr>
                </a:tc>
              </a:tr>
              <a:tr h="370840">
                <a:tc>
                  <a:txBody>
                    <a:bodyPr/>
                    <a:lstStyle/>
                    <a:p>
                      <a:pPr algn="just">
                        <a:lnSpc>
                          <a:spcPct val="115000"/>
                        </a:lnSpc>
                        <a:spcAft>
                          <a:spcPts val="0"/>
                        </a:spcAft>
                      </a:pPr>
                      <a:r>
                        <a:rPr lang="be-BY" sz="2400" dirty="0">
                          <a:solidFill>
                            <a:schemeClr val="tx2"/>
                          </a:solidFill>
                          <a:latin typeface="Times New Roman"/>
                          <a:ea typeface="Times New Roman"/>
                          <a:cs typeface="Times New Roman"/>
                        </a:rPr>
                        <a:t>Канчаткі неадушаўлёных назоўнікаў у вінавальным склоне павінны супадаць з канчаткамі ў назоўным склоне.</a:t>
                      </a:r>
                      <a:endParaRPr lang="ru-RU" sz="2400" dirty="0">
                        <a:solidFill>
                          <a:schemeClr val="tx2"/>
                        </a:solidFill>
                        <a:latin typeface="Calibri"/>
                        <a:ea typeface="Times New Roman"/>
                        <a:cs typeface="Times New Roman"/>
                      </a:endParaRPr>
                    </a:p>
                  </a:txBody>
                  <a:tcPr marL="68580" marR="68580" marT="0" marB="0">
                    <a:solidFill>
                      <a:schemeClr val="tx1">
                        <a:lumMod val="20000"/>
                        <a:lumOff val="80000"/>
                      </a:schemeClr>
                    </a:solidFill>
                  </a:tcPr>
                </a:tc>
              </a:tr>
              <a:tr h="370840">
                <a:tc>
                  <a:txBody>
                    <a:bodyPr/>
                    <a:lstStyle/>
                    <a:p>
                      <a:pPr algn="just">
                        <a:lnSpc>
                          <a:spcPct val="115000"/>
                        </a:lnSpc>
                        <a:spcAft>
                          <a:spcPts val="0"/>
                        </a:spcAft>
                      </a:pPr>
                      <a:r>
                        <a:rPr lang="be-BY" sz="2400" dirty="0">
                          <a:solidFill>
                            <a:schemeClr val="tx2"/>
                          </a:solidFill>
                          <a:latin typeface="Times New Roman"/>
                          <a:ea typeface="Times New Roman"/>
                          <a:cs typeface="Times New Roman"/>
                        </a:rPr>
                        <a:t>Нарматыўным пры дзеяслове </a:t>
                      </a:r>
                      <a:r>
                        <a:rPr lang="be-BY" sz="2400" i="1" dirty="0">
                          <a:solidFill>
                            <a:schemeClr val="tx2"/>
                          </a:solidFill>
                          <a:latin typeface="Times New Roman"/>
                          <a:ea typeface="Times New Roman"/>
                          <a:cs typeface="Times New Roman"/>
                        </a:rPr>
                        <a:t>расправіцца</a:t>
                      </a:r>
                      <a:r>
                        <a:rPr lang="be-BY" sz="2400" dirty="0">
                          <a:solidFill>
                            <a:schemeClr val="tx2"/>
                          </a:solidFill>
                          <a:latin typeface="Times New Roman"/>
                          <a:ea typeface="Times New Roman"/>
                          <a:cs typeface="Times New Roman"/>
                        </a:rPr>
                        <a:t> з’яўляецца прыназоўнік </a:t>
                      </a:r>
                      <a:r>
                        <a:rPr lang="be-BY" sz="2400" b="1" i="1" u="sng" dirty="0">
                          <a:solidFill>
                            <a:schemeClr val="tx2"/>
                          </a:solidFill>
                          <a:latin typeface="Times New Roman"/>
                          <a:ea typeface="Times New Roman"/>
                          <a:cs typeface="Times New Roman"/>
                        </a:rPr>
                        <a:t>з</a:t>
                      </a:r>
                      <a:r>
                        <a:rPr lang="be-BY" sz="2400" dirty="0">
                          <a:solidFill>
                            <a:schemeClr val="tx2"/>
                          </a:solidFill>
                          <a:latin typeface="Times New Roman"/>
                          <a:ea typeface="Times New Roman"/>
                          <a:cs typeface="Times New Roman"/>
                        </a:rPr>
                        <a:t>. Прыназоўнік </a:t>
                      </a:r>
                      <a:r>
                        <a:rPr lang="be-BY" sz="2400" b="1" i="1" u="sng" dirty="0">
                          <a:solidFill>
                            <a:schemeClr val="tx2"/>
                          </a:solidFill>
                          <a:latin typeface="Times New Roman"/>
                          <a:ea typeface="Times New Roman"/>
                          <a:cs typeface="Times New Roman"/>
                        </a:rPr>
                        <a:t>над</a:t>
                      </a:r>
                      <a:r>
                        <a:rPr lang="be-BY" sz="2400" dirty="0">
                          <a:solidFill>
                            <a:schemeClr val="tx2"/>
                          </a:solidFill>
                          <a:latin typeface="Times New Roman"/>
                          <a:ea typeface="Times New Roman"/>
                          <a:cs typeface="Times New Roman"/>
                        </a:rPr>
                        <a:t> ужываецца пры назоўніку </a:t>
                      </a:r>
                      <a:r>
                        <a:rPr lang="be-BY" sz="2400" i="1" dirty="0">
                          <a:solidFill>
                            <a:schemeClr val="tx2"/>
                          </a:solidFill>
                          <a:latin typeface="Times New Roman"/>
                          <a:ea typeface="Times New Roman"/>
                          <a:cs typeface="Times New Roman"/>
                        </a:rPr>
                        <a:t>расправа</a:t>
                      </a:r>
                      <a:r>
                        <a:rPr lang="be-BY" sz="2400" dirty="0">
                          <a:solidFill>
                            <a:schemeClr val="tx2"/>
                          </a:solidFill>
                          <a:latin typeface="Times New Roman"/>
                          <a:ea typeface="Times New Roman"/>
                          <a:cs typeface="Times New Roman"/>
                        </a:rPr>
                        <a:t>: </a:t>
                      </a:r>
                      <a:r>
                        <a:rPr lang="be-BY" sz="2400" i="1" dirty="0">
                          <a:solidFill>
                            <a:schemeClr val="tx2"/>
                          </a:solidFill>
                          <a:latin typeface="Times New Roman"/>
                          <a:ea typeface="Times New Roman"/>
                          <a:cs typeface="Times New Roman"/>
                        </a:rPr>
                        <a:t>расправа над кім</a:t>
                      </a:r>
                      <a:r>
                        <a:rPr lang="be-BY" sz="2400" dirty="0">
                          <a:solidFill>
                            <a:schemeClr val="tx2"/>
                          </a:solidFill>
                          <a:latin typeface="Times New Roman"/>
                          <a:ea typeface="Times New Roman"/>
                          <a:cs typeface="Times New Roman"/>
                        </a:rPr>
                        <a:t>.</a:t>
                      </a:r>
                      <a:endParaRPr lang="ru-RU" sz="2400" dirty="0">
                        <a:solidFill>
                          <a:schemeClr val="tx2"/>
                        </a:solidFill>
                        <a:latin typeface="Calibri"/>
                        <a:ea typeface="Times New Roman"/>
                        <a:cs typeface="Times New Roman"/>
                      </a:endParaRPr>
                    </a:p>
                  </a:txBody>
                  <a:tcPr marL="68580" marR="68580" marT="0" marB="0">
                    <a:solidFill>
                      <a:schemeClr val="tx1">
                        <a:lumMod val="20000"/>
                        <a:lumOff val="80000"/>
                      </a:schemeClr>
                    </a:solidFill>
                  </a:tcPr>
                </a:tc>
              </a:tr>
              <a:tr h="370840">
                <a:tc>
                  <a:txBody>
                    <a:bodyPr/>
                    <a:lstStyle/>
                    <a:p>
                      <a:pPr algn="just">
                        <a:lnSpc>
                          <a:spcPct val="115000"/>
                        </a:lnSpc>
                        <a:spcAft>
                          <a:spcPts val="0"/>
                        </a:spcAft>
                      </a:pPr>
                      <a:r>
                        <a:rPr lang="be-BY" sz="2400" dirty="0">
                          <a:solidFill>
                            <a:schemeClr val="tx2"/>
                          </a:solidFill>
                          <a:latin typeface="Times New Roman"/>
                          <a:ea typeface="Times New Roman"/>
                          <a:cs typeface="Times New Roman"/>
                        </a:rPr>
                        <a:t>Лічэбнік </a:t>
                      </a:r>
                      <a:r>
                        <a:rPr lang="be-BY" sz="2400" i="1" dirty="0">
                          <a:solidFill>
                            <a:schemeClr val="tx2"/>
                          </a:solidFill>
                          <a:latin typeface="Times New Roman"/>
                          <a:ea typeface="Times New Roman"/>
                          <a:cs typeface="Times New Roman"/>
                        </a:rPr>
                        <a:t>чатыры</a:t>
                      </a:r>
                      <a:r>
                        <a:rPr lang="be-BY" sz="2400" dirty="0">
                          <a:solidFill>
                            <a:schemeClr val="tx2"/>
                          </a:solidFill>
                          <a:latin typeface="Times New Roman"/>
                          <a:ea typeface="Times New Roman"/>
                          <a:cs typeface="Times New Roman"/>
                        </a:rPr>
                        <a:t> (а таксама два, дзве, тры, абодва, абедзве) дапасуецца да назоўніка, які павінен стаяць у форме назоўнага склону множнага ліку).</a:t>
                      </a:r>
                      <a:endParaRPr lang="ru-RU" sz="2400" dirty="0">
                        <a:solidFill>
                          <a:schemeClr val="tx2"/>
                        </a:solidFill>
                        <a:latin typeface="Calibri"/>
                        <a:ea typeface="Times New Roman"/>
                        <a:cs typeface="Times New Roman"/>
                      </a:endParaRPr>
                    </a:p>
                  </a:txBody>
                  <a:tcPr marL="68580" marR="68580" marT="0" marB="0">
                    <a:solidFill>
                      <a:schemeClr val="tx1">
                        <a:lumMod val="20000"/>
                        <a:lumOff val="80000"/>
                      </a:schemeClr>
                    </a:solidFill>
                  </a:tcPr>
                </a:tc>
              </a:tr>
              <a:tr h="370840">
                <a:tc>
                  <a:txBody>
                    <a:bodyPr/>
                    <a:lstStyle/>
                    <a:p>
                      <a:pPr algn="just">
                        <a:lnSpc>
                          <a:spcPct val="115000"/>
                        </a:lnSpc>
                        <a:spcAft>
                          <a:spcPts val="0"/>
                        </a:spcAft>
                      </a:pPr>
                      <a:r>
                        <a:rPr lang="be-BY" sz="2400" dirty="0">
                          <a:solidFill>
                            <a:schemeClr val="tx2"/>
                          </a:solidFill>
                          <a:latin typeface="Times New Roman"/>
                          <a:ea typeface="Times New Roman"/>
                          <a:cs typeface="Times New Roman"/>
                        </a:rPr>
                        <a:t>Дзеяслоў </a:t>
                      </a:r>
                      <a:r>
                        <a:rPr lang="be-BY" sz="2400" i="1" dirty="0">
                          <a:solidFill>
                            <a:schemeClr val="tx2"/>
                          </a:solidFill>
                          <a:latin typeface="Times New Roman"/>
                          <a:ea typeface="Times New Roman"/>
                          <a:cs typeface="Times New Roman"/>
                        </a:rPr>
                        <a:t>рэпеціраваць</a:t>
                      </a:r>
                      <a:r>
                        <a:rPr lang="be-BY" sz="2400" dirty="0">
                          <a:solidFill>
                            <a:schemeClr val="tx2"/>
                          </a:solidFill>
                          <a:latin typeface="Times New Roman"/>
                          <a:ea typeface="Times New Roman"/>
                          <a:cs typeface="Times New Roman"/>
                        </a:rPr>
                        <a:t> кіруе прамым вінавальным склонам, таму прыназоўнік </a:t>
                      </a:r>
                      <a:r>
                        <a:rPr lang="be-BY" sz="2400" i="1" u="sng" dirty="0">
                          <a:solidFill>
                            <a:schemeClr val="tx2"/>
                          </a:solidFill>
                          <a:latin typeface="Times New Roman"/>
                          <a:ea typeface="Times New Roman"/>
                          <a:cs typeface="Times New Roman"/>
                        </a:rPr>
                        <a:t>над</a:t>
                      </a:r>
                      <a:r>
                        <a:rPr lang="be-BY" sz="2400" dirty="0">
                          <a:solidFill>
                            <a:schemeClr val="tx2"/>
                          </a:solidFill>
                          <a:latin typeface="Times New Roman"/>
                          <a:ea typeface="Times New Roman"/>
                          <a:cs typeface="Times New Roman"/>
                        </a:rPr>
                        <a:t> тут лішні. Відаць, ён з’явіўся з іншага спалучэння …</a:t>
                      </a:r>
                      <a:r>
                        <a:rPr lang="be-BY" sz="2400" i="1" dirty="0">
                          <a:solidFill>
                            <a:schemeClr val="tx2"/>
                          </a:solidFill>
                          <a:latin typeface="Times New Roman"/>
                          <a:ea typeface="Times New Roman"/>
                          <a:cs typeface="Times New Roman"/>
                        </a:rPr>
                        <a:t>працавалі над спектаклем.</a:t>
                      </a:r>
                      <a:endParaRPr lang="ru-RU" sz="2400" dirty="0">
                        <a:solidFill>
                          <a:schemeClr val="tx2"/>
                        </a:solidFill>
                        <a:latin typeface="Calibri"/>
                        <a:ea typeface="Times New Roman"/>
                        <a:cs typeface="Times New Roman"/>
                      </a:endParaRPr>
                    </a:p>
                  </a:txBody>
                  <a:tcPr marL="68580" marR="68580" marT="0" marB="0">
                    <a:solidFill>
                      <a:schemeClr val="tx1">
                        <a:lumMod val="20000"/>
                        <a:lumOff val="80000"/>
                      </a:schemeClr>
                    </a:solidFill>
                  </a:tcPr>
                </a:tc>
              </a:tr>
            </a:tbl>
          </a:graphicData>
        </a:graphic>
      </p:graphicFrame>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71600" y="476672"/>
            <a:ext cx="7078274" cy="803916"/>
          </a:xfrm>
        </p:spPr>
        <p:txBody>
          <a:bodyPr>
            <a:noAutofit/>
          </a:bodyPr>
          <a:lstStyle/>
          <a:p>
            <a:r>
              <a:rPr lang="ru-RU" sz="5400" b="1" dirty="0" smtClean="0"/>
              <a:t>З а </a:t>
            </a:r>
            <a:r>
              <a:rPr lang="ru-RU" sz="5400" b="1" dirty="0" err="1" smtClean="0"/>
              <a:t>д</a:t>
            </a:r>
            <a:r>
              <a:rPr lang="ru-RU" sz="5400" b="1" dirty="0" smtClean="0"/>
              <a:t> </a:t>
            </a:r>
            <a:r>
              <a:rPr lang="ru-RU" sz="5400" b="1" dirty="0" err="1" smtClean="0"/>
              <a:t>а</a:t>
            </a:r>
            <a:r>
              <a:rPr lang="ru-RU" sz="5400" b="1" dirty="0" smtClean="0"/>
              <a:t> </a:t>
            </a:r>
            <a:r>
              <a:rPr lang="ru-RU" sz="5400" b="1" dirty="0" err="1" smtClean="0"/>
              <a:t>н</a:t>
            </a:r>
            <a:r>
              <a:rPr lang="ru-RU" sz="5400" b="1" dirty="0" smtClean="0"/>
              <a:t> </a:t>
            </a:r>
            <a:r>
              <a:rPr lang="ru-RU" sz="5400" b="1" dirty="0" err="1" smtClean="0"/>
              <a:t>н</a:t>
            </a:r>
            <a:r>
              <a:rPr lang="ru-RU" sz="5400" b="1" dirty="0" smtClean="0"/>
              <a:t> е    7.</a:t>
            </a:r>
            <a:endParaRPr lang="ru-RU" sz="5400" b="1" dirty="0"/>
          </a:p>
        </p:txBody>
      </p:sp>
      <p:sp>
        <p:nvSpPr>
          <p:cNvPr id="3" name="Подзаголовок 2"/>
          <p:cNvSpPr>
            <a:spLocks noGrp="1"/>
          </p:cNvSpPr>
          <p:nvPr>
            <p:ph type="subTitle" idx="1"/>
          </p:nvPr>
        </p:nvSpPr>
        <p:spPr>
          <a:xfrm>
            <a:off x="467544" y="1700808"/>
            <a:ext cx="8208912" cy="3024336"/>
          </a:xfrm>
        </p:spPr>
        <p:txBody>
          <a:bodyPr>
            <a:noAutofit/>
          </a:bodyPr>
          <a:lstStyle/>
          <a:p>
            <a:r>
              <a:rPr lang="be-BY" sz="4400" cap="none" dirty="0" smtClean="0"/>
              <a:t>З дэфарміраваных сказаў узнавіце і запішыце: </a:t>
            </a:r>
          </a:p>
          <a:p>
            <a:r>
              <a:rPr lang="be-BY" sz="4400" cap="none" dirty="0" smtClean="0"/>
              <a:t>1) складаназалежныя сказы; </a:t>
            </a:r>
          </a:p>
          <a:p>
            <a:r>
              <a:rPr lang="be-BY" sz="4400" cap="none" dirty="0" smtClean="0"/>
              <a:t>2) сказы, якія не з’яўляюцца складаназалежнымі.</a:t>
            </a:r>
            <a:endParaRPr lang="ru-RU" sz="4400" cap="none" dirty="0"/>
          </a:p>
        </p:txBody>
      </p:sp>
      <p:sp>
        <p:nvSpPr>
          <p:cNvPr id="4" name="Прямоугольник 3"/>
          <p:cNvSpPr/>
          <p:nvPr/>
        </p:nvSpPr>
        <p:spPr>
          <a:xfrm>
            <a:off x="251520" y="5157192"/>
            <a:ext cx="8712968" cy="1569660"/>
          </a:xfrm>
          <a:prstGeom prst="rect">
            <a:avLst/>
          </a:prstGeom>
        </p:spPr>
        <p:txBody>
          <a:bodyPr wrap="square">
            <a:spAutoFit/>
          </a:bodyPr>
          <a:lstStyle/>
          <a:p>
            <a:pPr algn="ctr"/>
            <a:r>
              <a:rPr lang="be-BY" sz="3200" b="1" i="1" dirty="0" smtClean="0"/>
              <a:t>Максімальная колькасць балаў – 4 </a:t>
            </a:r>
          </a:p>
          <a:p>
            <a:pPr algn="ctr"/>
            <a:r>
              <a:rPr lang="be-BY" sz="3200" b="1" i="1" dirty="0" smtClean="0"/>
              <a:t>(0,5 бала за кожны </a:t>
            </a:r>
          </a:p>
          <a:p>
            <a:pPr algn="ctr"/>
            <a:r>
              <a:rPr lang="be-BY" sz="3200" b="1" i="1" dirty="0" smtClean="0"/>
              <a:t>правільна запісаны сказ)</a:t>
            </a:r>
            <a:endParaRPr lang="ru-RU" sz="3200" b="1"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455" fill="hold">
                                          <p:stCondLst>
                                            <p:cond delay="0"/>
                                          </p:stCondLst>
                                        </p:cTn>
                                        <p:tgtEl>
                                          <p:spTgt spid="2"/>
                                        </p:tgtEl>
                                        <p:attrNameLst>
                                          <p:attrName>style.rotation</p:attrName>
                                        </p:attrNameLst>
                                      </p:cBhvr>
                                      <p:to>
                                        <p:strVal val="-45.0"/>
                                      </p:to>
                                    </p:set>
                                    <p:anim calcmode="lin" valueType="num">
                                      <p:cBhvr>
                                        <p:cTn id="8"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5" presetClass="entr" presetSubtype="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p:cTn id="16"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9"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5" presetClass="entr" presetSubtype="0" fill="hold" grpId="0"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 calcmode="lin" valueType="num">
                                      <p:cBhvr>
                                        <p:cTn id="28"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29"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30"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31"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32"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33"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34"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35" dur="1000" decel="50000">
                                          <p:stCondLst>
                                            <p:cond delay="0"/>
                                          </p:stCondLst>
                                        </p:cTn>
                                        <p:tgtEl>
                                          <p:spTgt spid="3">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5" presetClass="entr" presetSubtype="0" fill="hold" grpId="0" nodeType="clickEffect">
                                  <p:stCondLst>
                                    <p:cond delay="0"/>
                                  </p:stCondLst>
                                  <p:childTnLst>
                                    <p:set>
                                      <p:cBhvr>
                                        <p:cTn id="39" dur="1" fill="hold">
                                          <p:stCondLst>
                                            <p:cond delay="0"/>
                                          </p:stCondLst>
                                        </p:cTn>
                                        <p:tgtEl>
                                          <p:spTgt spid="3">
                                            <p:txEl>
                                              <p:pRg st="2" end="2"/>
                                            </p:txEl>
                                          </p:spTgt>
                                        </p:tgtEl>
                                        <p:attrNameLst>
                                          <p:attrName>style.visibility</p:attrName>
                                        </p:attrNameLst>
                                      </p:cBhvr>
                                      <p:to>
                                        <p:strVal val="visible"/>
                                      </p:to>
                                    </p:set>
                                    <p:anim calcmode="lin" valueType="num">
                                      <p:cBhvr>
                                        <p:cTn id="40"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41"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42"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43"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44"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45"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46"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47" dur="1000" decel="50000">
                                          <p:stCondLst>
                                            <p:cond delay="0"/>
                                          </p:stCondLst>
                                        </p:cTn>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ChangeArrowheads="1"/>
          </p:cNvSpPr>
          <p:nvPr/>
        </p:nvSpPr>
        <p:spPr bwMode="auto">
          <a:xfrm>
            <a:off x="395536" y="205190"/>
            <a:ext cx="8352928" cy="609397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be-BY" sz="2600" b="0" i="0" u="none" strike="noStrike" cap="none" normalizeH="0" baseline="0" dirty="0" smtClean="0">
                <a:ln>
                  <a:noFill/>
                </a:ln>
                <a:solidFill>
                  <a:schemeClr val="tx2"/>
                </a:solidFill>
                <a:effectLst/>
                <a:latin typeface="Calibri" pitchFamily="34" charset="0"/>
                <a:ea typeface="Times New Roman" pitchFamily="18" charset="0"/>
                <a:cs typeface="Times New Roman" pitchFamily="18" charset="0"/>
              </a:rPr>
              <a:t>1. Ярка свяціць мес…ц і быць ціха. 2. Развітаўшыся з залаты бе…клапотны дз…цінства кожны належыць выйсці на сустрэча з юнацтва якое панесці мы на крылы смелыя надзеі і жаданні. 3. Любіць кніга яна дапамагаць вы разабрацца у блытаніна думкі яна навучыць вы паважаць чалавек. 4. Гады жыццё яшчэ крыху адмераць хоць колькі час дзеля добрыя справы! 5. Што ж і сама я зразумець на вусны з горыч святло жыць няўтульна і нясмела з нязменная прага крыло. 6. З далёкая сівая даўніна плысці над Няміга званы і стыць над востраў слёз што час мы віхурны прынесці. 7. Шлях ціснуцца паміж ствалы каб ведаць кожны без прынукі наш лёс як дол прарасці вузлы сялянскія спрацаваныя рукі. 8. Горад вечарам гучная як вулей у шматлюдны свой гушчар і за цяжкія краты вуліцамі нешта позірк жаданне гарыць.</a:t>
            </a:r>
            <a:endParaRPr kumimoji="0" lang="be-BY" sz="2600" b="0" i="0" u="none" strike="noStrike" cap="none" normalizeH="0" baseline="0" dirty="0" smtClean="0">
              <a:ln>
                <a:noFill/>
              </a:ln>
              <a:solidFill>
                <a:schemeClr val="tx2"/>
              </a:solidFill>
              <a:effectLst/>
              <a:latin typeface="Arial" pitchFamily="34" charset="0"/>
              <a:cs typeface="Arial" pitchFamily="34" charset="0"/>
            </a:endParaRPr>
          </a:p>
        </p:txBody>
      </p:sp>
    </p:spTree>
    <p:extLst>
      <p:ext uri="{BB962C8B-B14F-4D97-AF65-F5344CB8AC3E}">
        <p14:creationId xmlns:p14="http://schemas.microsoft.com/office/powerpoint/2010/main" xmlns="" val="418129746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23528" y="404664"/>
            <a:ext cx="8496944" cy="6453336"/>
          </a:xfrm>
        </p:spPr>
        <p:txBody>
          <a:bodyPr>
            <a:noAutofit/>
          </a:bodyPr>
          <a:lstStyle/>
          <a:p>
            <a:pPr algn="just">
              <a:spcBef>
                <a:spcPts val="0"/>
              </a:spcBef>
              <a:buNone/>
            </a:pPr>
            <a:r>
              <a:rPr lang="be-BY" sz="3200" b="1" dirty="0" smtClean="0">
                <a:solidFill>
                  <a:schemeClr val="tx2"/>
                </a:solidFill>
              </a:rPr>
              <a:t>1) Складаназалежныя сказы:</a:t>
            </a:r>
            <a:endParaRPr lang="ru-RU" sz="3200" dirty="0" smtClean="0">
              <a:solidFill>
                <a:schemeClr val="tx2"/>
              </a:solidFill>
            </a:endParaRPr>
          </a:p>
          <a:p>
            <a:pPr algn="just">
              <a:spcBef>
                <a:spcPts val="0"/>
              </a:spcBef>
              <a:buNone/>
            </a:pPr>
            <a:r>
              <a:rPr lang="be-BY" sz="3200" dirty="0" smtClean="0">
                <a:solidFill>
                  <a:schemeClr val="tx2"/>
                </a:solidFill>
              </a:rPr>
              <a:t>	1. Развітаўшыся з залатым, бесклапотным дзяцінствам, кожнаму належыць выйсці на сустрэчу з юнацтвам, якое панясе нас на крылах смелых надзей і жаданняў. 2. Гады жыцця, яшчэ крыху адмерце, хоць колькі часу дзеля добрых спраў! 3. З далёкай сівой даўніны плывуць над Нямігай званы і стынуць над востравам слёз, што час нам віхурны прынёс. (</a:t>
            </a:r>
            <a:r>
              <a:rPr lang="be-BY" sz="3200" i="1" dirty="0" smtClean="0">
                <a:solidFill>
                  <a:schemeClr val="tx2"/>
                </a:solidFill>
              </a:rPr>
              <a:t>І. Цітавец</a:t>
            </a:r>
            <a:r>
              <a:rPr lang="be-BY" sz="3200" dirty="0" smtClean="0">
                <a:solidFill>
                  <a:schemeClr val="tx2"/>
                </a:solidFill>
              </a:rPr>
              <a:t>). 4. Шлях ціснецца паміж стваламі, каб ведаў кожны без прынук – (:) наш лёс, як дол, прарос вузламі сялянскіх спрацаваных рук. (</a:t>
            </a:r>
            <a:r>
              <a:rPr lang="be-BY" sz="3200" i="1" dirty="0" smtClean="0">
                <a:solidFill>
                  <a:schemeClr val="tx2"/>
                </a:solidFill>
              </a:rPr>
              <a:t>С. Законнікаў</a:t>
            </a:r>
            <a:r>
              <a:rPr lang="be-BY" sz="3200" dirty="0" smtClean="0">
                <a:solidFill>
                  <a:schemeClr val="tx2"/>
                </a:solidFill>
              </a:rPr>
              <a:t>)</a:t>
            </a:r>
            <a:endParaRPr lang="ru-RU" sz="3200" dirty="0">
              <a:solidFill>
                <a:schemeClr val="tx2"/>
              </a:solidFill>
            </a:endParaRP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95536" y="476672"/>
            <a:ext cx="8280920" cy="5976664"/>
          </a:xfrm>
        </p:spPr>
        <p:txBody>
          <a:bodyPr>
            <a:normAutofit fontScale="92500" lnSpcReduction="10000"/>
          </a:bodyPr>
          <a:lstStyle/>
          <a:p>
            <a:pPr>
              <a:buNone/>
            </a:pPr>
            <a:r>
              <a:rPr lang="be-BY" sz="3200" b="1" dirty="0" smtClean="0">
                <a:solidFill>
                  <a:schemeClr val="tx2"/>
                </a:solidFill>
              </a:rPr>
              <a:t>2) Сказы, якія не з’яўляюцца складаназалежнымі.</a:t>
            </a:r>
            <a:endParaRPr lang="ru-RU" sz="3200" dirty="0" smtClean="0">
              <a:solidFill>
                <a:schemeClr val="tx2"/>
              </a:solidFill>
            </a:endParaRPr>
          </a:p>
          <a:p>
            <a:pPr algn="just">
              <a:buNone/>
            </a:pPr>
            <a:r>
              <a:rPr lang="be-BY" sz="3200" dirty="0" smtClean="0">
                <a:solidFill>
                  <a:schemeClr val="tx2"/>
                </a:solidFill>
              </a:rPr>
              <a:t>1. Ярка свяціў месяц, і было ціха. (</a:t>
            </a:r>
            <a:r>
              <a:rPr lang="be-BY" sz="3200" i="1" dirty="0" smtClean="0">
                <a:solidFill>
                  <a:schemeClr val="tx2"/>
                </a:solidFill>
              </a:rPr>
              <a:t>Складаназлучаны сказ</a:t>
            </a:r>
            <a:r>
              <a:rPr lang="be-BY" sz="3200" dirty="0" smtClean="0">
                <a:solidFill>
                  <a:schemeClr val="tx2"/>
                </a:solidFill>
              </a:rPr>
              <a:t>). 2. Любіце кнігу: яна дапаможа вам разабрацца ў блытаніне думак, яна навучыць вас паважаць чалавека. (</a:t>
            </a:r>
            <a:r>
              <a:rPr lang="be-BY" sz="3200" i="1" dirty="0" smtClean="0">
                <a:solidFill>
                  <a:schemeClr val="tx2"/>
                </a:solidFill>
              </a:rPr>
              <a:t>Бяззлучнікавы складаны сказ</a:t>
            </a:r>
            <a:r>
              <a:rPr lang="be-BY" sz="3200" dirty="0" smtClean="0">
                <a:solidFill>
                  <a:schemeClr val="tx2"/>
                </a:solidFill>
              </a:rPr>
              <a:t>) 3.Што ж, і сама я зразумела: на вуснах з горыччу святла жыву няўтульна і нясмела з нязменнай прагаю крыла. (Я. Янішчыц) – (</a:t>
            </a:r>
            <a:r>
              <a:rPr lang="be-BY" sz="3200" i="1" dirty="0" smtClean="0">
                <a:solidFill>
                  <a:schemeClr val="tx2"/>
                </a:solidFill>
              </a:rPr>
              <a:t>Бяззлучнікавы складаны сказ</a:t>
            </a:r>
            <a:r>
              <a:rPr lang="be-BY" sz="3200" dirty="0" smtClean="0">
                <a:solidFill>
                  <a:schemeClr val="tx2"/>
                </a:solidFill>
              </a:rPr>
              <a:t>). 4. Горад вечарам гучны, як вулей, у шматлюдным сваім гушчары, і за цяжкімі кратамі вуліц нечы позірк жаданнем гарыць (Н. Гальпяровіч). – (</a:t>
            </a:r>
            <a:r>
              <a:rPr lang="be-BY" sz="3200" i="1" dirty="0" smtClean="0">
                <a:solidFill>
                  <a:schemeClr val="tx2"/>
                </a:solidFill>
              </a:rPr>
              <a:t>Складаназлучаны сказ</a:t>
            </a:r>
            <a:r>
              <a:rPr lang="be-BY" sz="3200" dirty="0" smtClean="0">
                <a:solidFill>
                  <a:schemeClr val="tx2"/>
                </a:solidFill>
              </a:rPr>
              <a:t>).</a:t>
            </a:r>
            <a:endParaRPr lang="ru-RU"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71600" y="476672"/>
            <a:ext cx="7078274" cy="803916"/>
          </a:xfrm>
        </p:spPr>
        <p:txBody>
          <a:bodyPr>
            <a:noAutofit/>
          </a:bodyPr>
          <a:lstStyle/>
          <a:p>
            <a:r>
              <a:rPr lang="ru-RU" sz="5400" b="1" dirty="0" smtClean="0"/>
              <a:t>З а </a:t>
            </a:r>
            <a:r>
              <a:rPr lang="ru-RU" sz="5400" b="1" dirty="0" err="1" smtClean="0"/>
              <a:t>д</a:t>
            </a:r>
            <a:r>
              <a:rPr lang="ru-RU" sz="5400" b="1" dirty="0" smtClean="0"/>
              <a:t> </a:t>
            </a:r>
            <a:r>
              <a:rPr lang="ru-RU" sz="5400" b="1" dirty="0" err="1" smtClean="0"/>
              <a:t>а</a:t>
            </a:r>
            <a:r>
              <a:rPr lang="ru-RU" sz="5400" b="1" dirty="0" smtClean="0"/>
              <a:t> </a:t>
            </a:r>
            <a:r>
              <a:rPr lang="ru-RU" sz="5400" b="1" dirty="0" err="1" smtClean="0"/>
              <a:t>н</a:t>
            </a:r>
            <a:r>
              <a:rPr lang="ru-RU" sz="5400" b="1" dirty="0" smtClean="0"/>
              <a:t> </a:t>
            </a:r>
            <a:r>
              <a:rPr lang="ru-RU" sz="5400" b="1" dirty="0" err="1" smtClean="0"/>
              <a:t>н</a:t>
            </a:r>
            <a:r>
              <a:rPr lang="ru-RU" sz="5400" b="1" dirty="0" smtClean="0"/>
              <a:t> е    8.</a:t>
            </a:r>
            <a:endParaRPr lang="ru-RU" sz="5400" b="1" dirty="0"/>
          </a:p>
        </p:txBody>
      </p:sp>
      <p:sp>
        <p:nvSpPr>
          <p:cNvPr id="4" name="Прямоугольник 3"/>
          <p:cNvSpPr/>
          <p:nvPr/>
        </p:nvSpPr>
        <p:spPr>
          <a:xfrm>
            <a:off x="755576" y="2204864"/>
            <a:ext cx="7272808" cy="1569660"/>
          </a:xfrm>
          <a:prstGeom prst="rect">
            <a:avLst/>
          </a:prstGeom>
        </p:spPr>
        <p:txBody>
          <a:bodyPr wrap="square">
            <a:spAutoFit/>
          </a:bodyPr>
          <a:lstStyle/>
          <a:p>
            <a:pPr algn="ctr"/>
            <a:r>
              <a:rPr lang="be-BY" sz="3200" b="1" i="1" dirty="0" smtClean="0"/>
              <a:t>Максімальная колькасць балаў – 5 (За любую дапушчаную памылку здымаецца 0,5 бала)</a:t>
            </a:r>
            <a:endParaRPr lang="ru-RU" sz="3200" b="1"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455" fill="hold">
                                          <p:stCondLst>
                                            <p:cond delay="0"/>
                                          </p:stCondLst>
                                        </p:cTn>
                                        <p:tgtEl>
                                          <p:spTgt spid="2"/>
                                        </p:tgtEl>
                                        <p:attrNameLst>
                                          <p:attrName>style.rotation</p:attrName>
                                        </p:attrNameLst>
                                      </p:cBhvr>
                                      <p:to>
                                        <p:strVal val="-45.0"/>
                                      </p:to>
                                    </p:set>
                                    <p:anim calcmode="lin" valueType="num">
                                      <p:cBhvr>
                                        <p:cTn id="8"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95536" y="404664"/>
            <a:ext cx="8424936" cy="6124754"/>
          </a:xfrm>
          <a:prstGeom prst="rect">
            <a:avLst/>
          </a:prstGeom>
        </p:spPr>
        <p:txBody>
          <a:bodyPr wrap="square">
            <a:spAutoFit/>
          </a:bodyPr>
          <a:lstStyle/>
          <a:p>
            <a:pPr indent="449263" algn="just"/>
            <a:r>
              <a:rPr lang="be-BY" sz="2800" dirty="0" smtClean="0">
                <a:solidFill>
                  <a:schemeClr val="tx2"/>
                </a:solidFill>
              </a:rPr>
              <a:t>У 1918 годзе амаль адначасова з “Беларускай граматыкай для школ” Браніслава Тарашкевіча ў Вільні пабачыла свет “Беларуская граматыка”, напісаная лацінкай, аўтарам якой стаў настаўнік беларускай мовы Свіслацкай беларускай настаўніцкай семінарыі Б. Пачобка. Кніга мела наступны змест і будову:</a:t>
            </a:r>
            <a:endParaRPr lang="ru-RU" sz="2800" dirty="0" smtClean="0">
              <a:solidFill>
                <a:schemeClr val="tx2"/>
              </a:solidFill>
            </a:endParaRPr>
          </a:p>
          <a:p>
            <a:pPr indent="449263" algn="just"/>
            <a:r>
              <a:rPr lang="be-BY" sz="2800" i="1" dirty="0" smtClean="0">
                <a:solidFill>
                  <a:schemeClr val="tx2"/>
                </a:solidFill>
              </a:rPr>
              <a:t>“Сказ і яго часці”. </a:t>
            </a:r>
            <a:r>
              <a:rPr lang="be-BY" sz="2800" i="1" u="sng" dirty="0" smtClean="0">
                <a:solidFill>
                  <a:schemeClr val="tx2"/>
                </a:solidFill>
              </a:rPr>
              <a:t>Абсуд</a:t>
            </a:r>
            <a:r>
              <a:rPr lang="be-BY" sz="2800" i="1" dirty="0" smtClean="0">
                <a:solidFill>
                  <a:schemeClr val="tx2"/>
                </a:solidFill>
              </a:rPr>
              <a:t>. </a:t>
            </a:r>
            <a:r>
              <a:rPr lang="be-BY" sz="2800" i="1" u="sng" dirty="0" smtClean="0">
                <a:solidFill>
                  <a:schemeClr val="tx2"/>
                </a:solidFill>
              </a:rPr>
              <a:t>Прысуд</a:t>
            </a:r>
            <a:r>
              <a:rPr lang="be-BY" sz="2800" i="1" dirty="0" smtClean="0">
                <a:solidFill>
                  <a:schemeClr val="tx2"/>
                </a:solidFill>
              </a:rPr>
              <a:t>. </a:t>
            </a:r>
            <a:r>
              <a:rPr lang="be-BY" sz="2800" i="1" u="sng" dirty="0" smtClean="0">
                <a:solidFill>
                  <a:schemeClr val="tx2"/>
                </a:solidFill>
              </a:rPr>
              <a:t>Сказ безабсудны</a:t>
            </a:r>
            <a:r>
              <a:rPr lang="be-BY" sz="2800" i="1" dirty="0" smtClean="0">
                <a:solidFill>
                  <a:schemeClr val="tx2"/>
                </a:solidFill>
              </a:rPr>
              <a:t> і </a:t>
            </a:r>
            <a:r>
              <a:rPr lang="be-BY" sz="2800" i="1" u="sng" dirty="0" smtClean="0">
                <a:solidFill>
                  <a:schemeClr val="tx2"/>
                </a:solidFill>
              </a:rPr>
              <a:t>безпрысудны</a:t>
            </a:r>
            <a:r>
              <a:rPr lang="be-BY" sz="2800" i="1" dirty="0" smtClean="0">
                <a:solidFill>
                  <a:schemeClr val="tx2"/>
                </a:solidFill>
              </a:rPr>
              <a:t>…</a:t>
            </a:r>
            <a:endParaRPr lang="ru-RU" sz="2800" dirty="0" smtClean="0">
              <a:solidFill>
                <a:schemeClr val="tx2"/>
              </a:solidFill>
            </a:endParaRPr>
          </a:p>
          <a:p>
            <a:pPr indent="449263" algn="just"/>
            <a:r>
              <a:rPr lang="be-BY" sz="2800" i="1" dirty="0" smtClean="0">
                <a:solidFill>
                  <a:schemeClr val="tx2"/>
                </a:solidFill>
              </a:rPr>
              <a:t>“Часціны мовы”. </a:t>
            </a:r>
            <a:r>
              <a:rPr lang="be-BY" sz="2800" i="1" u="sng" dirty="0" smtClean="0">
                <a:solidFill>
                  <a:schemeClr val="tx2"/>
                </a:solidFill>
              </a:rPr>
              <a:t>Чыннік</a:t>
            </a:r>
            <a:r>
              <a:rPr lang="be-BY" sz="2800" i="1" dirty="0" smtClean="0">
                <a:solidFill>
                  <a:schemeClr val="tx2"/>
                </a:solidFill>
              </a:rPr>
              <a:t>. </a:t>
            </a:r>
            <a:r>
              <a:rPr lang="be-BY" sz="2800" i="1" u="sng" dirty="0" smtClean="0">
                <a:solidFill>
                  <a:schemeClr val="tx2"/>
                </a:solidFill>
              </a:rPr>
              <a:t>Іменнік</a:t>
            </a:r>
            <a:r>
              <a:rPr lang="be-BY" sz="2800" i="1" dirty="0" smtClean="0">
                <a:solidFill>
                  <a:schemeClr val="tx2"/>
                </a:solidFill>
              </a:rPr>
              <a:t>. </a:t>
            </a:r>
            <a:r>
              <a:rPr lang="be-BY" sz="2800" i="1" u="sng" dirty="0" smtClean="0">
                <a:solidFill>
                  <a:schemeClr val="tx2"/>
                </a:solidFill>
              </a:rPr>
              <a:t>Займа</a:t>
            </a:r>
            <a:r>
              <a:rPr lang="be-BY" sz="2800" i="1" dirty="0" smtClean="0">
                <a:solidFill>
                  <a:schemeClr val="tx2"/>
                </a:solidFill>
              </a:rPr>
              <a:t>. </a:t>
            </a:r>
            <a:r>
              <a:rPr lang="be-BY" sz="2800" i="1" u="sng" dirty="0" smtClean="0">
                <a:solidFill>
                  <a:schemeClr val="tx2"/>
                </a:solidFill>
              </a:rPr>
              <a:t>Сказнік</a:t>
            </a:r>
            <a:r>
              <a:rPr lang="be-BY" sz="2800" i="1" dirty="0" smtClean="0">
                <a:solidFill>
                  <a:schemeClr val="tx2"/>
                </a:solidFill>
              </a:rPr>
              <a:t>. </a:t>
            </a:r>
            <a:r>
              <a:rPr lang="be-BY" sz="2800" i="1" u="sng" dirty="0" smtClean="0">
                <a:solidFill>
                  <a:schemeClr val="tx2"/>
                </a:solidFill>
              </a:rPr>
              <a:t>Прыймак</a:t>
            </a:r>
            <a:r>
              <a:rPr lang="be-BY" sz="2800" i="1" dirty="0" smtClean="0">
                <a:solidFill>
                  <a:schemeClr val="tx2"/>
                </a:solidFill>
              </a:rPr>
              <a:t>. </a:t>
            </a:r>
            <a:r>
              <a:rPr lang="be-BY" sz="2800" i="1" u="sng" dirty="0" smtClean="0">
                <a:solidFill>
                  <a:schemeClr val="tx2"/>
                </a:solidFill>
              </a:rPr>
              <a:t>Галоснік</a:t>
            </a:r>
            <a:r>
              <a:rPr lang="be-BY" sz="2800" i="1" dirty="0" smtClean="0">
                <a:solidFill>
                  <a:schemeClr val="tx2"/>
                </a:solidFill>
              </a:rPr>
              <a:t>…</a:t>
            </a:r>
            <a:endParaRPr lang="ru-RU" sz="2800" dirty="0" smtClean="0">
              <a:solidFill>
                <a:schemeClr val="tx2"/>
              </a:solidFill>
            </a:endParaRPr>
          </a:p>
          <a:p>
            <a:pPr indent="449263" algn="just"/>
            <a:r>
              <a:rPr lang="be-BY" sz="2800" dirty="0" smtClean="0">
                <a:solidFill>
                  <a:schemeClr val="tx2"/>
                </a:solidFill>
              </a:rPr>
              <a:t>	Запішыце ў табліцу, якія сучасныя тэрміны выкарыстоўваюцца ў беларусістыцы замест падкрэсленых лексем, прапанаваных Б. Пачобкам.</a:t>
            </a:r>
            <a:endParaRPr lang="ru-RU" sz="2800" dirty="0">
              <a:solidFill>
                <a:schemeClr val="tx2"/>
              </a:solidFill>
            </a:endParaRPr>
          </a:p>
        </p:txBody>
      </p:sp>
    </p:spTree>
    <p:extLst>
      <p:ext uri="{BB962C8B-B14F-4D97-AF65-F5344CB8AC3E}">
        <p14:creationId xmlns:p14="http://schemas.microsoft.com/office/powerpoint/2010/main" xmlns="" val="381987733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323528" y="476672"/>
          <a:ext cx="8424936" cy="5760641"/>
        </p:xfrm>
        <a:graphic>
          <a:graphicData uri="http://schemas.openxmlformats.org/drawingml/2006/table">
            <a:tbl>
              <a:tblPr firstRow="1" bandRow="1">
                <a:tableStyleId>{5C22544A-7EE6-4342-B048-85BDC9FD1C3A}</a:tableStyleId>
              </a:tblPr>
              <a:tblGrid>
                <a:gridCol w="4608512"/>
                <a:gridCol w="3816424"/>
              </a:tblGrid>
              <a:tr h="960107">
                <a:tc>
                  <a:txBody>
                    <a:bodyPr/>
                    <a:lstStyle/>
                    <a:p>
                      <a:pPr>
                        <a:lnSpc>
                          <a:spcPct val="115000"/>
                        </a:lnSpc>
                        <a:spcAft>
                          <a:spcPts val="0"/>
                        </a:spcAft>
                      </a:pPr>
                      <a:r>
                        <a:rPr lang="be-BY" sz="4000" dirty="0">
                          <a:solidFill>
                            <a:schemeClr val="tx2"/>
                          </a:solidFill>
                          <a:latin typeface="Times New Roman"/>
                          <a:ea typeface="Times New Roman"/>
                          <a:cs typeface="Times New Roman"/>
                        </a:rPr>
                        <a:t>Абсуд – </a:t>
                      </a:r>
                      <a:endParaRPr lang="ru-RU" sz="4000" dirty="0">
                        <a:solidFill>
                          <a:schemeClr val="tx2"/>
                        </a:solidFill>
                        <a:latin typeface="Calibri"/>
                        <a:ea typeface="Times New Roman"/>
                        <a:cs typeface="Times New Roman"/>
                      </a:endParaRPr>
                    </a:p>
                  </a:txBody>
                  <a:tcPr marL="68580" marR="68580" marT="0" marB="0">
                    <a:solidFill>
                      <a:schemeClr val="tx1">
                        <a:lumMod val="20000"/>
                        <a:lumOff val="80000"/>
                      </a:schemeClr>
                    </a:solidFill>
                  </a:tcPr>
                </a:tc>
                <a:tc>
                  <a:txBody>
                    <a:bodyPr/>
                    <a:lstStyle/>
                    <a:p>
                      <a:pPr>
                        <a:lnSpc>
                          <a:spcPct val="115000"/>
                        </a:lnSpc>
                        <a:spcAft>
                          <a:spcPts val="0"/>
                        </a:spcAft>
                      </a:pPr>
                      <a:r>
                        <a:rPr lang="be-BY" sz="4000">
                          <a:solidFill>
                            <a:schemeClr val="tx2"/>
                          </a:solidFill>
                          <a:latin typeface="Times New Roman"/>
                          <a:ea typeface="Times New Roman"/>
                          <a:cs typeface="Times New Roman"/>
                        </a:rPr>
                        <a:t>іменнік – </a:t>
                      </a:r>
                      <a:endParaRPr lang="ru-RU" sz="4000">
                        <a:solidFill>
                          <a:schemeClr val="tx2"/>
                        </a:solidFill>
                        <a:latin typeface="Calibri"/>
                        <a:ea typeface="Times New Roman"/>
                        <a:cs typeface="Times New Roman"/>
                      </a:endParaRPr>
                    </a:p>
                  </a:txBody>
                  <a:tcPr marL="68580" marR="68580" marT="0" marB="0">
                    <a:solidFill>
                      <a:schemeClr val="tx1">
                        <a:lumMod val="20000"/>
                        <a:lumOff val="80000"/>
                      </a:schemeClr>
                    </a:solidFill>
                  </a:tcPr>
                </a:tc>
              </a:tr>
              <a:tr h="960107">
                <a:tc>
                  <a:txBody>
                    <a:bodyPr/>
                    <a:lstStyle/>
                    <a:p>
                      <a:pPr>
                        <a:lnSpc>
                          <a:spcPct val="115000"/>
                        </a:lnSpc>
                        <a:spcAft>
                          <a:spcPts val="0"/>
                        </a:spcAft>
                      </a:pPr>
                      <a:r>
                        <a:rPr lang="be-BY" sz="4000">
                          <a:solidFill>
                            <a:schemeClr val="tx2"/>
                          </a:solidFill>
                          <a:latin typeface="Times New Roman"/>
                          <a:ea typeface="Times New Roman"/>
                          <a:cs typeface="Times New Roman"/>
                        </a:rPr>
                        <a:t>прысуд – </a:t>
                      </a:r>
                      <a:endParaRPr lang="ru-RU" sz="4000">
                        <a:solidFill>
                          <a:schemeClr val="tx2"/>
                        </a:solidFill>
                        <a:latin typeface="Calibri"/>
                        <a:ea typeface="Times New Roman"/>
                        <a:cs typeface="Times New Roman"/>
                      </a:endParaRPr>
                    </a:p>
                  </a:txBody>
                  <a:tcPr marL="68580" marR="68580" marT="0" marB="0">
                    <a:solidFill>
                      <a:schemeClr val="tx1">
                        <a:lumMod val="20000"/>
                        <a:lumOff val="80000"/>
                      </a:schemeClr>
                    </a:solidFill>
                  </a:tcPr>
                </a:tc>
                <a:tc>
                  <a:txBody>
                    <a:bodyPr/>
                    <a:lstStyle/>
                    <a:p>
                      <a:pPr>
                        <a:lnSpc>
                          <a:spcPct val="115000"/>
                        </a:lnSpc>
                        <a:spcAft>
                          <a:spcPts val="0"/>
                        </a:spcAft>
                      </a:pPr>
                      <a:r>
                        <a:rPr lang="be-BY" sz="4000">
                          <a:solidFill>
                            <a:schemeClr val="tx2"/>
                          </a:solidFill>
                          <a:latin typeface="Times New Roman"/>
                          <a:ea typeface="Times New Roman"/>
                          <a:cs typeface="Times New Roman"/>
                        </a:rPr>
                        <a:t>займа – </a:t>
                      </a:r>
                      <a:endParaRPr lang="ru-RU" sz="4000">
                        <a:solidFill>
                          <a:schemeClr val="tx2"/>
                        </a:solidFill>
                        <a:latin typeface="Calibri"/>
                        <a:ea typeface="Times New Roman"/>
                        <a:cs typeface="Times New Roman"/>
                      </a:endParaRPr>
                    </a:p>
                  </a:txBody>
                  <a:tcPr marL="68580" marR="68580" marT="0" marB="0">
                    <a:solidFill>
                      <a:schemeClr val="tx1">
                        <a:lumMod val="20000"/>
                        <a:lumOff val="80000"/>
                      </a:schemeClr>
                    </a:solidFill>
                  </a:tcPr>
                </a:tc>
              </a:tr>
              <a:tr h="960107">
                <a:tc>
                  <a:txBody>
                    <a:bodyPr/>
                    <a:lstStyle/>
                    <a:p>
                      <a:pPr>
                        <a:lnSpc>
                          <a:spcPct val="115000"/>
                        </a:lnSpc>
                        <a:spcAft>
                          <a:spcPts val="0"/>
                        </a:spcAft>
                      </a:pPr>
                      <a:r>
                        <a:rPr lang="be-BY" sz="4000">
                          <a:solidFill>
                            <a:schemeClr val="tx2"/>
                          </a:solidFill>
                          <a:latin typeface="Times New Roman"/>
                          <a:ea typeface="Times New Roman"/>
                          <a:cs typeface="Times New Roman"/>
                        </a:rPr>
                        <a:t>сказ безабсудны – </a:t>
                      </a:r>
                      <a:endParaRPr lang="ru-RU" sz="4000">
                        <a:solidFill>
                          <a:schemeClr val="tx2"/>
                        </a:solidFill>
                        <a:latin typeface="Calibri"/>
                        <a:ea typeface="Times New Roman"/>
                        <a:cs typeface="Times New Roman"/>
                      </a:endParaRPr>
                    </a:p>
                  </a:txBody>
                  <a:tcPr marL="68580" marR="68580" marT="0" marB="0">
                    <a:solidFill>
                      <a:schemeClr val="tx1">
                        <a:lumMod val="20000"/>
                        <a:lumOff val="80000"/>
                      </a:schemeClr>
                    </a:solidFill>
                  </a:tcPr>
                </a:tc>
                <a:tc>
                  <a:txBody>
                    <a:bodyPr/>
                    <a:lstStyle/>
                    <a:p>
                      <a:pPr>
                        <a:lnSpc>
                          <a:spcPct val="115000"/>
                        </a:lnSpc>
                        <a:spcAft>
                          <a:spcPts val="0"/>
                        </a:spcAft>
                      </a:pPr>
                      <a:r>
                        <a:rPr lang="be-BY" sz="4000">
                          <a:solidFill>
                            <a:schemeClr val="tx2"/>
                          </a:solidFill>
                          <a:latin typeface="Times New Roman"/>
                          <a:ea typeface="Times New Roman"/>
                          <a:cs typeface="Times New Roman"/>
                        </a:rPr>
                        <a:t>сказнік – </a:t>
                      </a:r>
                      <a:endParaRPr lang="ru-RU" sz="4000">
                        <a:solidFill>
                          <a:schemeClr val="tx2"/>
                        </a:solidFill>
                        <a:latin typeface="Calibri"/>
                        <a:ea typeface="Times New Roman"/>
                        <a:cs typeface="Times New Roman"/>
                      </a:endParaRPr>
                    </a:p>
                  </a:txBody>
                  <a:tcPr marL="68580" marR="68580" marT="0" marB="0">
                    <a:solidFill>
                      <a:schemeClr val="tx1">
                        <a:lumMod val="20000"/>
                        <a:lumOff val="80000"/>
                      </a:schemeClr>
                    </a:solidFill>
                  </a:tcPr>
                </a:tc>
              </a:tr>
              <a:tr h="1920213">
                <a:tc>
                  <a:txBody>
                    <a:bodyPr/>
                    <a:lstStyle/>
                    <a:p>
                      <a:pPr>
                        <a:lnSpc>
                          <a:spcPct val="115000"/>
                        </a:lnSpc>
                        <a:spcAft>
                          <a:spcPts val="0"/>
                        </a:spcAft>
                      </a:pPr>
                      <a:r>
                        <a:rPr lang="be-BY" sz="4000">
                          <a:solidFill>
                            <a:schemeClr val="tx2"/>
                          </a:solidFill>
                          <a:latin typeface="Times New Roman"/>
                          <a:ea typeface="Times New Roman"/>
                          <a:cs typeface="Times New Roman"/>
                        </a:rPr>
                        <a:t>сказ безпрысудны – </a:t>
                      </a:r>
                      <a:endParaRPr lang="ru-RU" sz="4000">
                        <a:solidFill>
                          <a:schemeClr val="tx2"/>
                        </a:solidFill>
                        <a:latin typeface="Calibri"/>
                        <a:ea typeface="Times New Roman"/>
                        <a:cs typeface="Times New Roman"/>
                      </a:endParaRPr>
                    </a:p>
                  </a:txBody>
                  <a:tcPr marL="68580" marR="68580" marT="0" marB="0">
                    <a:solidFill>
                      <a:schemeClr val="tx1">
                        <a:lumMod val="20000"/>
                        <a:lumOff val="80000"/>
                      </a:schemeClr>
                    </a:solidFill>
                  </a:tcPr>
                </a:tc>
                <a:tc>
                  <a:txBody>
                    <a:bodyPr/>
                    <a:lstStyle/>
                    <a:p>
                      <a:pPr>
                        <a:lnSpc>
                          <a:spcPct val="115000"/>
                        </a:lnSpc>
                        <a:spcAft>
                          <a:spcPts val="0"/>
                        </a:spcAft>
                      </a:pPr>
                      <a:r>
                        <a:rPr lang="be-BY" sz="4000">
                          <a:solidFill>
                            <a:schemeClr val="tx2"/>
                          </a:solidFill>
                          <a:latin typeface="Times New Roman"/>
                          <a:ea typeface="Times New Roman"/>
                          <a:cs typeface="Times New Roman"/>
                        </a:rPr>
                        <a:t>прыймак – </a:t>
                      </a:r>
                      <a:endParaRPr lang="ru-RU" sz="4000">
                        <a:solidFill>
                          <a:schemeClr val="tx2"/>
                        </a:solidFill>
                        <a:latin typeface="Calibri"/>
                        <a:ea typeface="Times New Roman"/>
                        <a:cs typeface="Times New Roman"/>
                      </a:endParaRPr>
                    </a:p>
                  </a:txBody>
                  <a:tcPr marL="68580" marR="68580" marT="0" marB="0">
                    <a:solidFill>
                      <a:schemeClr val="tx1">
                        <a:lumMod val="20000"/>
                        <a:lumOff val="80000"/>
                      </a:schemeClr>
                    </a:solidFill>
                  </a:tcPr>
                </a:tc>
              </a:tr>
              <a:tr h="960107">
                <a:tc>
                  <a:txBody>
                    <a:bodyPr/>
                    <a:lstStyle/>
                    <a:p>
                      <a:pPr>
                        <a:lnSpc>
                          <a:spcPct val="115000"/>
                        </a:lnSpc>
                        <a:spcAft>
                          <a:spcPts val="0"/>
                        </a:spcAft>
                      </a:pPr>
                      <a:r>
                        <a:rPr lang="be-BY" sz="4000">
                          <a:solidFill>
                            <a:schemeClr val="tx2"/>
                          </a:solidFill>
                          <a:latin typeface="Times New Roman"/>
                          <a:ea typeface="Times New Roman"/>
                          <a:cs typeface="Times New Roman"/>
                        </a:rPr>
                        <a:t>чыннік – </a:t>
                      </a:r>
                      <a:endParaRPr lang="ru-RU" sz="4000">
                        <a:solidFill>
                          <a:schemeClr val="tx2"/>
                        </a:solidFill>
                        <a:latin typeface="Calibri"/>
                        <a:ea typeface="Times New Roman"/>
                        <a:cs typeface="Times New Roman"/>
                      </a:endParaRPr>
                    </a:p>
                  </a:txBody>
                  <a:tcPr marL="68580" marR="68580" marT="0" marB="0">
                    <a:solidFill>
                      <a:schemeClr val="tx1">
                        <a:lumMod val="20000"/>
                        <a:lumOff val="80000"/>
                      </a:schemeClr>
                    </a:solidFill>
                  </a:tcPr>
                </a:tc>
                <a:tc>
                  <a:txBody>
                    <a:bodyPr/>
                    <a:lstStyle/>
                    <a:p>
                      <a:pPr>
                        <a:lnSpc>
                          <a:spcPct val="115000"/>
                        </a:lnSpc>
                        <a:spcAft>
                          <a:spcPts val="0"/>
                        </a:spcAft>
                      </a:pPr>
                      <a:r>
                        <a:rPr lang="be-BY" sz="4000" dirty="0">
                          <a:solidFill>
                            <a:schemeClr val="tx2"/>
                          </a:solidFill>
                          <a:latin typeface="Times New Roman"/>
                          <a:ea typeface="Times New Roman"/>
                          <a:cs typeface="Times New Roman"/>
                        </a:rPr>
                        <a:t>галоснік – </a:t>
                      </a:r>
                      <a:endParaRPr lang="ru-RU" sz="4000" dirty="0">
                        <a:solidFill>
                          <a:schemeClr val="tx2"/>
                        </a:solidFill>
                        <a:latin typeface="Calibri"/>
                        <a:ea typeface="Times New Roman"/>
                        <a:cs typeface="Times New Roman"/>
                      </a:endParaRPr>
                    </a:p>
                  </a:txBody>
                  <a:tcPr marL="68580" marR="68580" marT="0" marB="0">
                    <a:solidFill>
                      <a:schemeClr val="tx1">
                        <a:lumMod val="20000"/>
                        <a:lumOff val="80000"/>
                      </a:schemeClr>
                    </a:solidFill>
                  </a:tcPr>
                </a:tc>
              </a:tr>
            </a:tbl>
          </a:graphicData>
        </a:graphic>
      </p:graphicFrame>
    </p:spTree>
    <p:extLst>
      <p:ext uri="{BB962C8B-B14F-4D97-AF65-F5344CB8AC3E}">
        <p14:creationId xmlns:p14="http://schemas.microsoft.com/office/powerpoint/2010/main" xmlns="" val="262381982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251520" y="332655"/>
          <a:ext cx="8568952" cy="6120680"/>
        </p:xfrm>
        <a:graphic>
          <a:graphicData uri="http://schemas.openxmlformats.org/drawingml/2006/table">
            <a:tbl>
              <a:tblPr firstRow="1" bandRow="1">
                <a:tableStyleId>{5C22544A-7EE6-4342-B048-85BDC9FD1C3A}</a:tableStyleId>
              </a:tblPr>
              <a:tblGrid>
                <a:gridCol w="4687290"/>
                <a:gridCol w="3881662"/>
              </a:tblGrid>
              <a:tr h="1318111">
                <a:tc>
                  <a:txBody>
                    <a:bodyPr/>
                    <a:lstStyle/>
                    <a:p>
                      <a:pPr>
                        <a:lnSpc>
                          <a:spcPct val="115000"/>
                        </a:lnSpc>
                        <a:spcAft>
                          <a:spcPts val="0"/>
                        </a:spcAft>
                      </a:pPr>
                      <a:r>
                        <a:rPr lang="be-BY" sz="3600" dirty="0">
                          <a:solidFill>
                            <a:schemeClr val="tx2"/>
                          </a:solidFill>
                          <a:latin typeface="Times New Roman"/>
                          <a:ea typeface="Times New Roman"/>
                          <a:cs typeface="Times New Roman"/>
                        </a:rPr>
                        <a:t>Абсуд – </a:t>
                      </a:r>
                      <a:r>
                        <a:rPr lang="be-BY" sz="3600" i="1" dirty="0">
                          <a:solidFill>
                            <a:schemeClr val="tx2"/>
                          </a:solidFill>
                          <a:latin typeface="Times New Roman"/>
                          <a:ea typeface="Times New Roman"/>
                          <a:cs typeface="Times New Roman"/>
                        </a:rPr>
                        <a:t>дзейнік</a:t>
                      </a:r>
                      <a:r>
                        <a:rPr lang="be-BY" sz="3600" dirty="0">
                          <a:solidFill>
                            <a:schemeClr val="tx2"/>
                          </a:solidFill>
                          <a:latin typeface="Times New Roman"/>
                          <a:ea typeface="Times New Roman"/>
                          <a:cs typeface="Times New Roman"/>
                        </a:rPr>
                        <a:t>,</a:t>
                      </a:r>
                      <a:endParaRPr lang="ru-RU" sz="3600" dirty="0">
                        <a:solidFill>
                          <a:schemeClr val="tx2"/>
                        </a:solidFill>
                        <a:latin typeface="Calibri"/>
                        <a:ea typeface="Times New Roman"/>
                        <a:cs typeface="Times New Roman"/>
                      </a:endParaRPr>
                    </a:p>
                  </a:txBody>
                  <a:tcPr marL="68580" marR="68580" marT="0" marB="0">
                    <a:solidFill>
                      <a:schemeClr val="tx1">
                        <a:lumMod val="20000"/>
                        <a:lumOff val="80000"/>
                      </a:schemeClr>
                    </a:solidFill>
                  </a:tcPr>
                </a:tc>
                <a:tc>
                  <a:txBody>
                    <a:bodyPr/>
                    <a:lstStyle/>
                    <a:p>
                      <a:pPr>
                        <a:lnSpc>
                          <a:spcPct val="115000"/>
                        </a:lnSpc>
                        <a:spcAft>
                          <a:spcPts val="0"/>
                        </a:spcAft>
                      </a:pPr>
                      <a:r>
                        <a:rPr lang="be-BY" sz="3600" dirty="0">
                          <a:solidFill>
                            <a:schemeClr val="tx2"/>
                          </a:solidFill>
                          <a:latin typeface="Times New Roman"/>
                          <a:ea typeface="Times New Roman"/>
                          <a:cs typeface="Times New Roman"/>
                        </a:rPr>
                        <a:t>іменнік – </a:t>
                      </a:r>
                      <a:r>
                        <a:rPr lang="be-BY" sz="3600" i="1" dirty="0">
                          <a:solidFill>
                            <a:schemeClr val="tx2"/>
                          </a:solidFill>
                          <a:latin typeface="Times New Roman"/>
                          <a:ea typeface="Times New Roman"/>
                          <a:cs typeface="Times New Roman"/>
                        </a:rPr>
                        <a:t>назоўнік</a:t>
                      </a:r>
                      <a:r>
                        <a:rPr lang="be-BY" sz="3600" dirty="0">
                          <a:solidFill>
                            <a:schemeClr val="tx2"/>
                          </a:solidFill>
                          <a:latin typeface="Times New Roman"/>
                          <a:ea typeface="Times New Roman"/>
                          <a:cs typeface="Times New Roman"/>
                        </a:rPr>
                        <a:t>,</a:t>
                      </a:r>
                      <a:endParaRPr lang="ru-RU" sz="3600" dirty="0">
                        <a:solidFill>
                          <a:schemeClr val="tx2"/>
                        </a:solidFill>
                        <a:latin typeface="Calibri"/>
                        <a:ea typeface="Times New Roman"/>
                        <a:cs typeface="Times New Roman"/>
                      </a:endParaRPr>
                    </a:p>
                  </a:txBody>
                  <a:tcPr marL="68580" marR="68580" marT="0" marB="0">
                    <a:solidFill>
                      <a:schemeClr val="tx1">
                        <a:lumMod val="20000"/>
                        <a:lumOff val="80000"/>
                      </a:schemeClr>
                    </a:solidFill>
                  </a:tcPr>
                </a:tc>
              </a:tr>
              <a:tr h="712756">
                <a:tc>
                  <a:txBody>
                    <a:bodyPr/>
                    <a:lstStyle/>
                    <a:p>
                      <a:pPr>
                        <a:lnSpc>
                          <a:spcPct val="115000"/>
                        </a:lnSpc>
                        <a:spcAft>
                          <a:spcPts val="0"/>
                        </a:spcAft>
                      </a:pPr>
                      <a:r>
                        <a:rPr lang="be-BY" sz="3600" dirty="0">
                          <a:solidFill>
                            <a:schemeClr val="tx2"/>
                          </a:solidFill>
                          <a:latin typeface="Times New Roman"/>
                          <a:ea typeface="Times New Roman"/>
                          <a:cs typeface="Times New Roman"/>
                        </a:rPr>
                        <a:t>прысуд – </a:t>
                      </a:r>
                      <a:r>
                        <a:rPr lang="be-BY" sz="3600" i="1" dirty="0">
                          <a:solidFill>
                            <a:schemeClr val="tx2"/>
                          </a:solidFill>
                          <a:latin typeface="Times New Roman"/>
                          <a:ea typeface="Times New Roman"/>
                          <a:cs typeface="Times New Roman"/>
                        </a:rPr>
                        <a:t>выказнік</a:t>
                      </a:r>
                      <a:r>
                        <a:rPr lang="be-BY" sz="3600" dirty="0">
                          <a:solidFill>
                            <a:schemeClr val="tx2"/>
                          </a:solidFill>
                          <a:latin typeface="Times New Roman"/>
                          <a:ea typeface="Times New Roman"/>
                          <a:cs typeface="Times New Roman"/>
                        </a:rPr>
                        <a:t>,</a:t>
                      </a:r>
                      <a:endParaRPr lang="ru-RU" sz="3600" dirty="0">
                        <a:solidFill>
                          <a:schemeClr val="tx2"/>
                        </a:solidFill>
                        <a:latin typeface="Calibri"/>
                        <a:ea typeface="Times New Roman"/>
                        <a:cs typeface="Times New Roman"/>
                      </a:endParaRPr>
                    </a:p>
                  </a:txBody>
                  <a:tcPr marL="68580" marR="68580" marT="0" marB="0">
                    <a:solidFill>
                      <a:schemeClr val="tx1">
                        <a:lumMod val="20000"/>
                        <a:lumOff val="80000"/>
                      </a:schemeClr>
                    </a:solidFill>
                  </a:tcPr>
                </a:tc>
                <a:tc>
                  <a:txBody>
                    <a:bodyPr/>
                    <a:lstStyle/>
                    <a:p>
                      <a:pPr>
                        <a:lnSpc>
                          <a:spcPct val="115000"/>
                        </a:lnSpc>
                        <a:spcAft>
                          <a:spcPts val="0"/>
                        </a:spcAft>
                      </a:pPr>
                      <a:r>
                        <a:rPr lang="be-BY" sz="3600">
                          <a:solidFill>
                            <a:schemeClr val="tx2"/>
                          </a:solidFill>
                          <a:latin typeface="Times New Roman"/>
                          <a:ea typeface="Times New Roman"/>
                          <a:cs typeface="Times New Roman"/>
                        </a:rPr>
                        <a:t>займа – </a:t>
                      </a:r>
                      <a:r>
                        <a:rPr lang="be-BY" sz="3600" i="1">
                          <a:solidFill>
                            <a:schemeClr val="tx2"/>
                          </a:solidFill>
                          <a:latin typeface="Times New Roman"/>
                          <a:ea typeface="Times New Roman"/>
                          <a:cs typeface="Times New Roman"/>
                        </a:rPr>
                        <a:t>займеннік</a:t>
                      </a:r>
                      <a:r>
                        <a:rPr lang="be-BY" sz="3600">
                          <a:solidFill>
                            <a:schemeClr val="tx2"/>
                          </a:solidFill>
                          <a:latin typeface="Times New Roman"/>
                          <a:ea typeface="Times New Roman"/>
                          <a:cs typeface="Times New Roman"/>
                        </a:rPr>
                        <a:t>,</a:t>
                      </a:r>
                      <a:endParaRPr lang="ru-RU" sz="3600">
                        <a:solidFill>
                          <a:schemeClr val="tx2"/>
                        </a:solidFill>
                        <a:latin typeface="Calibri"/>
                        <a:ea typeface="Times New Roman"/>
                        <a:cs typeface="Times New Roman"/>
                      </a:endParaRPr>
                    </a:p>
                  </a:txBody>
                  <a:tcPr marL="68580" marR="68580" marT="0" marB="0">
                    <a:solidFill>
                      <a:schemeClr val="tx1">
                        <a:lumMod val="20000"/>
                        <a:lumOff val="80000"/>
                      </a:schemeClr>
                    </a:solidFill>
                  </a:tcPr>
                </a:tc>
              </a:tr>
              <a:tr h="1318111">
                <a:tc>
                  <a:txBody>
                    <a:bodyPr/>
                    <a:lstStyle/>
                    <a:p>
                      <a:pPr>
                        <a:lnSpc>
                          <a:spcPct val="115000"/>
                        </a:lnSpc>
                        <a:spcAft>
                          <a:spcPts val="0"/>
                        </a:spcAft>
                      </a:pPr>
                      <a:r>
                        <a:rPr lang="be-BY" sz="3600">
                          <a:solidFill>
                            <a:schemeClr val="tx2"/>
                          </a:solidFill>
                          <a:latin typeface="Times New Roman"/>
                          <a:ea typeface="Times New Roman"/>
                          <a:cs typeface="Times New Roman"/>
                        </a:rPr>
                        <a:t>сказ безабсудны – </a:t>
                      </a:r>
                      <a:r>
                        <a:rPr lang="be-BY" sz="3600" i="1">
                          <a:solidFill>
                            <a:schemeClr val="tx2"/>
                          </a:solidFill>
                          <a:latin typeface="Times New Roman"/>
                          <a:ea typeface="Times New Roman"/>
                          <a:cs typeface="Times New Roman"/>
                        </a:rPr>
                        <a:t>сказ бяздзейнікавы</a:t>
                      </a:r>
                      <a:r>
                        <a:rPr lang="be-BY" sz="3600">
                          <a:solidFill>
                            <a:schemeClr val="tx2"/>
                          </a:solidFill>
                          <a:latin typeface="Times New Roman"/>
                          <a:ea typeface="Times New Roman"/>
                          <a:cs typeface="Times New Roman"/>
                        </a:rPr>
                        <a:t>,</a:t>
                      </a:r>
                      <a:endParaRPr lang="ru-RU" sz="3600">
                        <a:solidFill>
                          <a:schemeClr val="tx2"/>
                        </a:solidFill>
                        <a:latin typeface="Calibri"/>
                        <a:ea typeface="Times New Roman"/>
                        <a:cs typeface="Times New Roman"/>
                      </a:endParaRPr>
                    </a:p>
                  </a:txBody>
                  <a:tcPr marL="68580" marR="68580" marT="0" marB="0">
                    <a:solidFill>
                      <a:schemeClr val="tx1">
                        <a:lumMod val="20000"/>
                        <a:lumOff val="80000"/>
                      </a:schemeClr>
                    </a:solidFill>
                  </a:tcPr>
                </a:tc>
                <a:tc>
                  <a:txBody>
                    <a:bodyPr/>
                    <a:lstStyle/>
                    <a:p>
                      <a:pPr>
                        <a:lnSpc>
                          <a:spcPct val="115000"/>
                        </a:lnSpc>
                        <a:spcAft>
                          <a:spcPts val="0"/>
                        </a:spcAft>
                      </a:pPr>
                      <a:r>
                        <a:rPr lang="be-BY" sz="3600">
                          <a:solidFill>
                            <a:schemeClr val="tx2"/>
                          </a:solidFill>
                          <a:latin typeface="Times New Roman"/>
                          <a:ea typeface="Times New Roman"/>
                          <a:cs typeface="Times New Roman"/>
                        </a:rPr>
                        <a:t>сказнік – </a:t>
                      </a:r>
                      <a:r>
                        <a:rPr lang="be-BY" sz="3600" i="1">
                          <a:solidFill>
                            <a:schemeClr val="tx2"/>
                          </a:solidFill>
                          <a:latin typeface="Times New Roman"/>
                          <a:ea typeface="Times New Roman"/>
                          <a:cs typeface="Times New Roman"/>
                        </a:rPr>
                        <a:t>прыслоўе</a:t>
                      </a:r>
                      <a:r>
                        <a:rPr lang="be-BY" sz="3600">
                          <a:solidFill>
                            <a:schemeClr val="tx2"/>
                          </a:solidFill>
                          <a:latin typeface="Times New Roman"/>
                          <a:ea typeface="Times New Roman"/>
                          <a:cs typeface="Times New Roman"/>
                        </a:rPr>
                        <a:t>,</a:t>
                      </a:r>
                      <a:endParaRPr lang="ru-RU" sz="3600">
                        <a:solidFill>
                          <a:schemeClr val="tx2"/>
                        </a:solidFill>
                        <a:latin typeface="Calibri"/>
                        <a:ea typeface="Times New Roman"/>
                        <a:cs typeface="Times New Roman"/>
                      </a:endParaRPr>
                    </a:p>
                  </a:txBody>
                  <a:tcPr marL="68580" marR="68580" marT="0" marB="0">
                    <a:solidFill>
                      <a:schemeClr val="tx1">
                        <a:lumMod val="20000"/>
                        <a:lumOff val="80000"/>
                      </a:schemeClr>
                    </a:solidFill>
                  </a:tcPr>
                </a:tc>
              </a:tr>
              <a:tr h="1453591">
                <a:tc>
                  <a:txBody>
                    <a:bodyPr/>
                    <a:lstStyle/>
                    <a:p>
                      <a:pPr>
                        <a:lnSpc>
                          <a:spcPct val="115000"/>
                        </a:lnSpc>
                        <a:spcAft>
                          <a:spcPts val="0"/>
                        </a:spcAft>
                      </a:pPr>
                      <a:r>
                        <a:rPr lang="be-BY" sz="3600">
                          <a:solidFill>
                            <a:schemeClr val="tx2"/>
                          </a:solidFill>
                          <a:latin typeface="Times New Roman"/>
                          <a:ea typeface="Times New Roman"/>
                          <a:cs typeface="Times New Roman"/>
                        </a:rPr>
                        <a:t>сказ безпрысудны – </a:t>
                      </a:r>
                      <a:r>
                        <a:rPr lang="be-BY" sz="3600" i="1">
                          <a:solidFill>
                            <a:schemeClr val="tx2"/>
                          </a:solidFill>
                          <a:latin typeface="Times New Roman"/>
                          <a:ea typeface="Times New Roman"/>
                          <a:cs typeface="Times New Roman"/>
                        </a:rPr>
                        <a:t>сказ безвыказнікавы</a:t>
                      </a:r>
                      <a:r>
                        <a:rPr lang="be-BY" sz="3600">
                          <a:solidFill>
                            <a:schemeClr val="tx2"/>
                          </a:solidFill>
                          <a:latin typeface="Times New Roman"/>
                          <a:ea typeface="Times New Roman"/>
                          <a:cs typeface="Times New Roman"/>
                        </a:rPr>
                        <a:t>,</a:t>
                      </a:r>
                      <a:endParaRPr lang="ru-RU" sz="3600">
                        <a:solidFill>
                          <a:schemeClr val="tx2"/>
                        </a:solidFill>
                        <a:latin typeface="Calibri"/>
                        <a:ea typeface="Times New Roman"/>
                        <a:cs typeface="Times New Roman"/>
                      </a:endParaRPr>
                    </a:p>
                  </a:txBody>
                  <a:tcPr marL="68580" marR="68580" marT="0" marB="0">
                    <a:solidFill>
                      <a:schemeClr val="tx1">
                        <a:lumMod val="20000"/>
                        <a:lumOff val="80000"/>
                      </a:schemeClr>
                    </a:solidFill>
                  </a:tcPr>
                </a:tc>
                <a:tc>
                  <a:txBody>
                    <a:bodyPr/>
                    <a:lstStyle/>
                    <a:p>
                      <a:pPr>
                        <a:lnSpc>
                          <a:spcPct val="115000"/>
                        </a:lnSpc>
                        <a:spcAft>
                          <a:spcPts val="0"/>
                        </a:spcAft>
                      </a:pPr>
                      <a:r>
                        <a:rPr lang="be-BY" sz="3600">
                          <a:solidFill>
                            <a:schemeClr val="tx2"/>
                          </a:solidFill>
                          <a:latin typeface="Times New Roman"/>
                          <a:ea typeface="Times New Roman"/>
                          <a:cs typeface="Times New Roman"/>
                        </a:rPr>
                        <a:t>прыймак – </a:t>
                      </a:r>
                      <a:r>
                        <a:rPr lang="be-BY" sz="3600" i="1">
                          <a:solidFill>
                            <a:schemeClr val="tx2"/>
                          </a:solidFill>
                          <a:latin typeface="Times New Roman"/>
                          <a:ea typeface="Times New Roman"/>
                          <a:cs typeface="Times New Roman"/>
                        </a:rPr>
                        <a:t>прыназоўнік</a:t>
                      </a:r>
                      <a:r>
                        <a:rPr lang="be-BY" sz="3600">
                          <a:solidFill>
                            <a:schemeClr val="tx2"/>
                          </a:solidFill>
                          <a:latin typeface="Times New Roman"/>
                          <a:ea typeface="Times New Roman"/>
                          <a:cs typeface="Times New Roman"/>
                        </a:rPr>
                        <a:t>,</a:t>
                      </a:r>
                      <a:endParaRPr lang="ru-RU" sz="3600">
                        <a:solidFill>
                          <a:schemeClr val="tx2"/>
                        </a:solidFill>
                        <a:latin typeface="Calibri"/>
                        <a:ea typeface="Times New Roman"/>
                        <a:cs typeface="Times New Roman"/>
                      </a:endParaRPr>
                    </a:p>
                  </a:txBody>
                  <a:tcPr marL="68580" marR="68580" marT="0" marB="0">
                    <a:solidFill>
                      <a:schemeClr val="tx1">
                        <a:lumMod val="20000"/>
                        <a:lumOff val="80000"/>
                      </a:schemeClr>
                    </a:solidFill>
                  </a:tcPr>
                </a:tc>
              </a:tr>
              <a:tr h="1318111">
                <a:tc>
                  <a:txBody>
                    <a:bodyPr/>
                    <a:lstStyle/>
                    <a:p>
                      <a:pPr>
                        <a:lnSpc>
                          <a:spcPct val="115000"/>
                        </a:lnSpc>
                        <a:spcAft>
                          <a:spcPts val="0"/>
                        </a:spcAft>
                      </a:pPr>
                      <a:r>
                        <a:rPr lang="be-BY" sz="3600">
                          <a:solidFill>
                            <a:schemeClr val="tx2"/>
                          </a:solidFill>
                          <a:latin typeface="Times New Roman"/>
                          <a:ea typeface="Times New Roman"/>
                          <a:cs typeface="Times New Roman"/>
                        </a:rPr>
                        <a:t>чыннік – </a:t>
                      </a:r>
                      <a:r>
                        <a:rPr lang="be-BY" sz="3600" i="1">
                          <a:solidFill>
                            <a:schemeClr val="tx2"/>
                          </a:solidFill>
                          <a:latin typeface="Times New Roman"/>
                          <a:ea typeface="Times New Roman"/>
                          <a:cs typeface="Times New Roman"/>
                        </a:rPr>
                        <a:t>дзеяслоў</a:t>
                      </a:r>
                      <a:r>
                        <a:rPr lang="be-BY" sz="3600">
                          <a:solidFill>
                            <a:schemeClr val="tx2"/>
                          </a:solidFill>
                          <a:latin typeface="Times New Roman"/>
                          <a:ea typeface="Times New Roman"/>
                          <a:cs typeface="Times New Roman"/>
                        </a:rPr>
                        <a:t>,</a:t>
                      </a:r>
                      <a:endParaRPr lang="ru-RU" sz="3600">
                        <a:solidFill>
                          <a:schemeClr val="tx2"/>
                        </a:solidFill>
                        <a:latin typeface="Calibri"/>
                        <a:ea typeface="Times New Roman"/>
                        <a:cs typeface="Times New Roman"/>
                      </a:endParaRPr>
                    </a:p>
                  </a:txBody>
                  <a:tcPr marL="68580" marR="68580" marT="0" marB="0">
                    <a:solidFill>
                      <a:schemeClr val="tx1">
                        <a:lumMod val="20000"/>
                        <a:lumOff val="80000"/>
                      </a:schemeClr>
                    </a:solidFill>
                  </a:tcPr>
                </a:tc>
                <a:tc>
                  <a:txBody>
                    <a:bodyPr/>
                    <a:lstStyle/>
                    <a:p>
                      <a:pPr>
                        <a:lnSpc>
                          <a:spcPct val="115000"/>
                        </a:lnSpc>
                        <a:spcAft>
                          <a:spcPts val="0"/>
                        </a:spcAft>
                      </a:pPr>
                      <a:r>
                        <a:rPr lang="be-BY" sz="3600" dirty="0">
                          <a:solidFill>
                            <a:schemeClr val="tx2"/>
                          </a:solidFill>
                          <a:latin typeface="Times New Roman"/>
                          <a:ea typeface="Times New Roman"/>
                          <a:cs typeface="Times New Roman"/>
                        </a:rPr>
                        <a:t>галоснік – </a:t>
                      </a:r>
                      <a:r>
                        <a:rPr lang="be-BY" sz="3600" i="1" dirty="0">
                          <a:solidFill>
                            <a:schemeClr val="tx2"/>
                          </a:solidFill>
                          <a:latin typeface="Times New Roman"/>
                          <a:ea typeface="Times New Roman"/>
                          <a:cs typeface="Times New Roman"/>
                        </a:rPr>
                        <a:t>выклічнік</a:t>
                      </a:r>
                      <a:r>
                        <a:rPr lang="be-BY" sz="3600" dirty="0">
                          <a:solidFill>
                            <a:schemeClr val="tx2"/>
                          </a:solidFill>
                          <a:latin typeface="Times New Roman"/>
                          <a:ea typeface="Times New Roman"/>
                          <a:cs typeface="Times New Roman"/>
                        </a:rPr>
                        <a:t>.</a:t>
                      </a:r>
                      <a:endParaRPr lang="ru-RU" sz="3600" dirty="0">
                        <a:solidFill>
                          <a:schemeClr val="tx2"/>
                        </a:solidFill>
                        <a:latin typeface="Calibri"/>
                        <a:ea typeface="Times New Roman"/>
                        <a:cs typeface="Times New Roman"/>
                      </a:endParaRPr>
                    </a:p>
                  </a:txBody>
                  <a:tcPr marL="68580" marR="68580" marT="0" marB="0">
                    <a:solidFill>
                      <a:schemeClr val="tx1">
                        <a:lumMod val="20000"/>
                        <a:lumOff val="80000"/>
                      </a:schemeClr>
                    </a:solidFill>
                  </a:tcPr>
                </a:tc>
              </a:tr>
            </a:tbl>
          </a:graphicData>
        </a:graphic>
      </p:graphicFrame>
    </p:spTree>
    <p:extLst>
      <p:ext uri="{BB962C8B-B14F-4D97-AF65-F5344CB8AC3E}">
        <p14:creationId xmlns:p14="http://schemas.microsoft.com/office/powerpoint/2010/main" xmlns="" val="262381982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332656"/>
            <a:ext cx="8280920" cy="1008112"/>
          </a:xfrm>
        </p:spPr>
        <p:txBody>
          <a:bodyPr>
            <a:normAutofit fontScale="90000"/>
          </a:bodyPr>
          <a:lstStyle/>
          <a:p>
            <a:pPr algn="just"/>
            <a:r>
              <a:rPr lang="be-BY" b="1" dirty="0" smtClean="0">
                <a:solidFill>
                  <a:schemeClr val="tx2"/>
                </a:solidFill>
              </a:rPr>
              <a:t/>
            </a:r>
            <a:br>
              <a:rPr lang="be-BY" b="1" dirty="0" smtClean="0">
                <a:solidFill>
                  <a:schemeClr val="tx2"/>
                </a:solidFill>
              </a:rPr>
            </a:br>
            <a:r>
              <a:rPr lang="be-BY" b="1" dirty="0" smtClean="0">
                <a:solidFill>
                  <a:schemeClr val="tx2"/>
                </a:solidFill>
              </a:rPr>
              <a:t/>
            </a:r>
            <a:br>
              <a:rPr lang="be-BY" b="1" dirty="0" smtClean="0">
                <a:solidFill>
                  <a:schemeClr val="tx2"/>
                </a:solidFill>
              </a:rPr>
            </a:br>
            <a:r>
              <a:rPr lang="be-BY" b="1" dirty="0" smtClean="0">
                <a:solidFill>
                  <a:schemeClr val="tx2"/>
                </a:solidFill>
              </a:rPr>
              <a:t/>
            </a:r>
            <a:br>
              <a:rPr lang="be-BY" b="1" dirty="0" smtClean="0">
                <a:solidFill>
                  <a:schemeClr val="tx2"/>
                </a:solidFill>
              </a:rPr>
            </a:br>
            <a:r>
              <a:rPr lang="be-BY" b="1" dirty="0" smtClean="0">
                <a:solidFill>
                  <a:schemeClr val="tx2"/>
                </a:solidFill>
              </a:rPr>
              <a:t/>
            </a:r>
            <a:br>
              <a:rPr lang="be-BY" b="1" dirty="0" smtClean="0">
                <a:solidFill>
                  <a:schemeClr val="tx2"/>
                </a:solidFill>
              </a:rPr>
            </a:br>
            <a:endParaRPr lang="ru-RU" dirty="0"/>
          </a:p>
        </p:txBody>
      </p:sp>
      <p:graphicFrame>
        <p:nvGraphicFramePr>
          <p:cNvPr id="4" name="Таблица 3"/>
          <p:cNvGraphicFramePr>
            <a:graphicFrameLocks noGrp="1"/>
          </p:cNvGraphicFramePr>
          <p:nvPr/>
        </p:nvGraphicFramePr>
        <p:xfrm>
          <a:off x="251520" y="476672"/>
          <a:ext cx="8640960" cy="5832648"/>
        </p:xfrm>
        <a:graphic>
          <a:graphicData uri="http://schemas.openxmlformats.org/drawingml/2006/table">
            <a:tbl>
              <a:tblPr firstRow="1" bandRow="1">
                <a:tableStyleId>{5C22544A-7EE6-4342-B048-85BDC9FD1C3A}</a:tableStyleId>
              </a:tblPr>
              <a:tblGrid>
                <a:gridCol w="4896544"/>
                <a:gridCol w="3744416"/>
              </a:tblGrid>
              <a:tr h="622586">
                <a:tc>
                  <a:txBody>
                    <a:bodyPr/>
                    <a:lstStyle/>
                    <a:p>
                      <a:r>
                        <a:rPr lang="be-BY" sz="3200" b="1" dirty="0" smtClean="0">
                          <a:solidFill>
                            <a:schemeClr val="tx2"/>
                          </a:solidFill>
                        </a:rPr>
                        <a:t>Сказ </a:t>
                      </a:r>
                      <a:endParaRPr lang="ru-RU" sz="3200" b="1" dirty="0">
                        <a:solidFill>
                          <a:schemeClr val="tx2"/>
                        </a:solidFill>
                      </a:endParaRPr>
                    </a:p>
                  </a:txBody>
                  <a:tcPr>
                    <a:solidFill>
                      <a:srgbClr val="FCF1E8"/>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e-BY" sz="3200" b="1" dirty="0" smtClean="0">
                          <a:solidFill>
                            <a:schemeClr val="tx2"/>
                          </a:solidFill>
                        </a:rPr>
                        <a:t>Член сказа</a:t>
                      </a:r>
                      <a:endParaRPr lang="ru-RU" sz="3200" b="1" dirty="0">
                        <a:solidFill>
                          <a:schemeClr val="tx2"/>
                        </a:solidFill>
                      </a:endParaRPr>
                    </a:p>
                  </a:txBody>
                  <a:tcPr>
                    <a:solidFill>
                      <a:srgbClr val="FCF1E8"/>
                    </a:solidFill>
                  </a:tcPr>
                </a:tc>
              </a:tr>
              <a:tr h="1146869">
                <a:tc>
                  <a:txBody>
                    <a:bodyPr/>
                    <a:lstStyle/>
                    <a:p>
                      <a:r>
                        <a:rPr lang="be-BY" sz="3200" b="1" i="1" dirty="0" smtClean="0">
                          <a:solidFill>
                            <a:schemeClr val="tx2"/>
                          </a:solidFill>
                        </a:rPr>
                        <a:t>Дай слова</a:t>
                      </a:r>
                      <a:r>
                        <a:rPr lang="be-BY" sz="3200" dirty="0" smtClean="0">
                          <a:solidFill>
                            <a:schemeClr val="tx2"/>
                          </a:solidFill>
                        </a:rPr>
                        <a:t>, што абавязкова прыедзеш.</a:t>
                      </a:r>
                      <a:endParaRPr lang="ru-RU" sz="3200" dirty="0">
                        <a:solidFill>
                          <a:schemeClr val="tx2"/>
                        </a:solidFill>
                      </a:endParaRPr>
                    </a:p>
                  </a:txBody>
                  <a:tcPr>
                    <a:solidFill>
                      <a:srgbClr val="FCF1E8"/>
                    </a:solidFill>
                  </a:tcPr>
                </a:tc>
                <a:tc>
                  <a:txBody>
                    <a:bodyPr/>
                    <a:lstStyle/>
                    <a:p>
                      <a:endParaRPr lang="ru-RU" sz="3200" dirty="0"/>
                    </a:p>
                  </a:txBody>
                  <a:tcPr>
                    <a:solidFill>
                      <a:srgbClr val="FCF1E8"/>
                    </a:solidFill>
                  </a:tcPr>
                </a:tc>
              </a:tr>
              <a:tr h="1146869">
                <a:tc>
                  <a:txBody>
                    <a:bodyPr/>
                    <a:lstStyle/>
                    <a:p>
                      <a:r>
                        <a:rPr lang="be-BY" sz="3200" b="1" i="1" dirty="0" smtClean="0">
                          <a:solidFill>
                            <a:schemeClr val="tx2"/>
                          </a:solidFill>
                        </a:rPr>
                        <a:t>Дай сказаць</a:t>
                      </a:r>
                      <a:r>
                        <a:rPr lang="be-BY" sz="3200" dirty="0" smtClean="0">
                          <a:solidFill>
                            <a:schemeClr val="tx2"/>
                          </a:solidFill>
                        </a:rPr>
                        <a:t> мне толькі некалькі слоў.</a:t>
                      </a:r>
                      <a:endParaRPr lang="ru-RU" sz="3200" dirty="0">
                        <a:solidFill>
                          <a:schemeClr val="tx2"/>
                        </a:solidFill>
                      </a:endParaRPr>
                    </a:p>
                  </a:txBody>
                  <a:tcPr>
                    <a:solidFill>
                      <a:srgbClr val="FCF1E8"/>
                    </a:solidFill>
                  </a:tcPr>
                </a:tc>
                <a:tc>
                  <a:txBody>
                    <a:bodyPr/>
                    <a:lstStyle/>
                    <a:p>
                      <a:endParaRPr lang="ru-RU" sz="3200" dirty="0"/>
                    </a:p>
                  </a:txBody>
                  <a:tcPr>
                    <a:solidFill>
                      <a:srgbClr val="FCF1E8"/>
                    </a:solidFill>
                  </a:tcPr>
                </a:tc>
              </a:tr>
              <a:tr h="622586">
                <a:tc>
                  <a:txBody>
                    <a:bodyPr/>
                    <a:lstStyle/>
                    <a:p>
                      <a:r>
                        <a:rPr lang="be-BY" sz="3200" b="1" i="1" dirty="0" smtClean="0">
                          <a:solidFill>
                            <a:schemeClr val="tx2"/>
                          </a:solidFill>
                        </a:rPr>
                        <a:t>Дай лейцы</a:t>
                      </a:r>
                      <a:r>
                        <a:rPr lang="be-BY" sz="3200" dirty="0" smtClean="0">
                          <a:solidFill>
                            <a:schemeClr val="tx2"/>
                          </a:solidFill>
                        </a:rPr>
                        <a:t>, я дапамагу. </a:t>
                      </a:r>
                      <a:endParaRPr lang="ru-RU" sz="3200" dirty="0">
                        <a:solidFill>
                          <a:schemeClr val="tx2"/>
                        </a:solidFill>
                      </a:endParaRPr>
                    </a:p>
                  </a:txBody>
                  <a:tcPr>
                    <a:solidFill>
                      <a:srgbClr val="FCF1E8"/>
                    </a:solidFill>
                  </a:tcPr>
                </a:tc>
                <a:tc>
                  <a:txBody>
                    <a:bodyPr/>
                    <a:lstStyle/>
                    <a:p>
                      <a:endParaRPr lang="ru-RU" sz="3200" dirty="0"/>
                    </a:p>
                  </a:txBody>
                  <a:tcPr>
                    <a:solidFill>
                      <a:srgbClr val="FCF1E8"/>
                    </a:solidFill>
                  </a:tcPr>
                </a:tc>
              </a:tr>
              <a:tr h="1146869">
                <a:tc>
                  <a:txBody>
                    <a:bodyPr/>
                    <a:lstStyle/>
                    <a:p>
                      <a:r>
                        <a:rPr lang="be-BY" sz="3200" b="1" i="1" dirty="0" smtClean="0">
                          <a:solidFill>
                            <a:schemeClr val="tx2"/>
                          </a:solidFill>
                        </a:rPr>
                        <a:t>Дай напішу</a:t>
                      </a:r>
                      <a:r>
                        <a:rPr lang="be-BY" sz="3200" dirty="0" smtClean="0">
                          <a:solidFill>
                            <a:schemeClr val="tx2"/>
                          </a:solidFill>
                        </a:rPr>
                        <a:t> гэта на дошцы. </a:t>
                      </a:r>
                      <a:endParaRPr lang="ru-RU" sz="3200" dirty="0">
                        <a:solidFill>
                          <a:schemeClr val="tx2"/>
                        </a:solidFill>
                      </a:endParaRPr>
                    </a:p>
                  </a:txBody>
                  <a:tcPr>
                    <a:solidFill>
                      <a:srgbClr val="FCF1E8"/>
                    </a:solidFill>
                  </a:tcPr>
                </a:tc>
                <a:tc>
                  <a:txBody>
                    <a:bodyPr/>
                    <a:lstStyle/>
                    <a:p>
                      <a:endParaRPr lang="ru-RU" sz="3200" dirty="0"/>
                    </a:p>
                  </a:txBody>
                  <a:tcPr>
                    <a:solidFill>
                      <a:srgbClr val="FCF1E8"/>
                    </a:solidFill>
                  </a:tcPr>
                </a:tc>
              </a:tr>
              <a:tr h="1146869">
                <a:tc>
                  <a:txBody>
                    <a:bodyPr/>
                    <a:lstStyle/>
                    <a:p>
                      <a:r>
                        <a:rPr lang="be-BY" sz="3200" b="1" i="1" dirty="0" smtClean="0">
                          <a:solidFill>
                            <a:schemeClr val="tx2"/>
                          </a:solidFill>
                        </a:rPr>
                        <a:t>Дай згоду </a:t>
                      </a:r>
                      <a:r>
                        <a:rPr lang="be-BY" sz="3200" i="1" dirty="0" smtClean="0">
                          <a:solidFill>
                            <a:schemeClr val="tx2"/>
                          </a:solidFill>
                        </a:rPr>
                        <a:t>на ўдзел у спаборніцтвах.</a:t>
                      </a:r>
                      <a:endParaRPr lang="ru-RU" sz="3200" dirty="0">
                        <a:solidFill>
                          <a:schemeClr val="tx2"/>
                        </a:solidFill>
                      </a:endParaRPr>
                    </a:p>
                  </a:txBody>
                  <a:tcPr>
                    <a:solidFill>
                      <a:srgbClr val="FCF1E8"/>
                    </a:solidFill>
                  </a:tcPr>
                </a:tc>
                <a:tc>
                  <a:txBody>
                    <a:bodyPr/>
                    <a:lstStyle/>
                    <a:p>
                      <a:endParaRPr lang="ru-RU" sz="3200" dirty="0"/>
                    </a:p>
                  </a:txBody>
                  <a:tcPr>
                    <a:solidFill>
                      <a:srgbClr val="FCF1E8"/>
                    </a:solidFill>
                  </a:tcPr>
                </a:tc>
              </a:tr>
            </a:tbl>
          </a:graphicData>
        </a:graphic>
      </p:graphicFrame>
    </p:spTree>
    <p:extLst>
      <p:ext uri="{BB962C8B-B14F-4D97-AF65-F5344CB8AC3E}">
        <p14:creationId xmlns:p14="http://schemas.microsoft.com/office/powerpoint/2010/main" xmlns="" val="142703446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71600" y="476672"/>
            <a:ext cx="7078274" cy="803916"/>
          </a:xfrm>
        </p:spPr>
        <p:txBody>
          <a:bodyPr>
            <a:noAutofit/>
          </a:bodyPr>
          <a:lstStyle/>
          <a:p>
            <a:r>
              <a:rPr lang="ru-RU" sz="5400" b="1" dirty="0" smtClean="0"/>
              <a:t>З а </a:t>
            </a:r>
            <a:r>
              <a:rPr lang="ru-RU" sz="5400" b="1" dirty="0" err="1" smtClean="0"/>
              <a:t>д</a:t>
            </a:r>
            <a:r>
              <a:rPr lang="ru-RU" sz="5400" b="1" dirty="0" smtClean="0"/>
              <a:t> </a:t>
            </a:r>
            <a:r>
              <a:rPr lang="ru-RU" sz="5400" b="1" dirty="0" err="1" smtClean="0"/>
              <a:t>а</a:t>
            </a:r>
            <a:r>
              <a:rPr lang="ru-RU" sz="5400" b="1" dirty="0" smtClean="0"/>
              <a:t> </a:t>
            </a:r>
            <a:r>
              <a:rPr lang="ru-RU" sz="5400" b="1" dirty="0" err="1" smtClean="0"/>
              <a:t>н</a:t>
            </a:r>
            <a:r>
              <a:rPr lang="ru-RU" sz="5400" b="1" dirty="0" smtClean="0"/>
              <a:t> </a:t>
            </a:r>
            <a:r>
              <a:rPr lang="ru-RU" sz="5400" b="1" dirty="0" err="1" smtClean="0"/>
              <a:t>н</a:t>
            </a:r>
            <a:r>
              <a:rPr lang="ru-RU" sz="5400" b="1" dirty="0" smtClean="0"/>
              <a:t> е    9.</a:t>
            </a:r>
            <a:endParaRPr lang="ru-RU" sz="5400" b="1" dirty="0"/>
          </a:p>
        </p:txBody>
      </p:sp>
      <p:sp>
        <p:nvSpPr>
          <p:cNvPr id="4" name="Прямоугольник 3"/>
          <p:cNvSpPr/>
          <p:nvPr/>
        </p:nvSpPr>
        <p:spPr>
          <a:xfrm>
            <a:off x="827584" y="5013176"/>
            <a:ext cx="7272808" cy="584775"/>
          </a:xfrm>
          <a:prstGeom prst="rect">
            <a:avLst/>
          </a:prstGeom>
        </p:spPr>
        <p:txBody>
          <a:bodyPr wrap="square">
            <a:spAutoFit/>
          </a:bodyPr>
          <a:lstStyle/>
          <a:p>
            <a:pPr algn="ctr"/>
            <a:r>
              <a:rPr lang="be-BY" sz="3200" b="1" i="1" dirty="0" smtClean="0"/>
              <a:t>Максімальная колькасць балаў – 2.</a:t>
            </a:r>
            <a:endParaRPr lang="ru-RU" sz="3200" b="1" dirty="0"/>
          </a:p>
        </p:txBody>
      </p:sp>
      <p:sp>
        <p:nvSpPr>
          <p:cNvPr id="47105" name="Rectangle 1"/>
          <p:cNvSpPr>
            <a:spLocks noChangeArrowheads="1"/>
          </p:cNvSpPr>
          <p:nvPr/>
        </p:nvSpPr>
        <p:spPr bwMode="auto">
          <a:xfrm>
            <a:off x="1187624" y="1711260"/>
            <a:ext cx="6912768" cy="31700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e-BY" sz="4000" b="1" i="0" u="none" strike="noStrike" cap="none" normalizeH="0" baseline="0" dirty="0" smtClean="0">
                <a:ln>
                  <a:noFill/>
                </a:ln>
                <a:solidFill>
                  <a:schemeClr val="tx2"/>
                </a:solidFill>
                <a:effectLst/>
                <a:latin typeface="Calibri" pitchFamily="34" charset="0"/>
                <a:ea typeface="Times New Roman" pitchFamily="18" charset="0"/>
                <a:cs typeface="Times New Roman" pitchFamily="18" charset="0"/>
              </a:rPr>
              <a:t>Патлумачце, якое функцыянальнае адрозненне выяўляецца паміж злучальнымі злучнікамі </a:t>
            </a:r>
            <a:r>
              <a:rPr kumimoji="0" lang="be-BY" sz="4000" b="1" i="1" u="sng" strike="noStrike" cap="none" normalizeH="0" baseline="0" dirty="0" smtClean="0">
                <a:ln>
                  <a:noFill/>
                </a:ln>
                <a:solidFill>
                  <a:schemeClr val="tx2"/>
                </a:solidFill>
                <a:effectLst/>
                <a:latin typeface="Calibri" pitchFamily="34" charset="0"/>
                <a:ea typeface="Times New Roman" pitchFamily="18" charset="0"/>
                <a:cs typeface="Times New Roman" pitchFamily="18" charset="0"/>
              </a:rPr>
              <a:t>і</a:t>
            </a:r>
            <a:r>
              <a:rPr kumimoji="0" lang="be-BY" sz="4000" b="1" i="0" u="none" strike="noStrike" cap="none" normalizeH="0" baseline="0" dirty="0" smtClean="0">
                <a:ln>
                  <a:noFill/>
                </a:ln>
                <a:solidFill>
                  <a:schemeClr val="tx2"/>
                </a:solidFill>
                <a:effectLst/>
                <a:latin typeface="Calibri" pitchFamily="34" charset="0"/>
                <a:ea typeface="Times New Roman" pitchFamily="18" charset="0"/>
                <a:cs typeface="Times New Roman" pitchFamily="18" charset="0"/>
              </a:rPr>
              <a:t> і </a:t>
            </a:r>
            <a:r>
              <a:rPr kumimoji="0" lang="be-BY" sz="4000" b="1" i="1" u="sng" strike="noStrike" cap="none" normalizeH="0" baseline="0" dirty="0" smtClean="0">
                <a:ln>
                  <a:noFill/>
                </a:ln>
                <a:solidFill>
                  <a:schemeClr val="tx2"/>
                </a:solidFill>
                <a:effectLst/>
                <a:latin typeface="Calibri" pitchFamily="34" charset="0"/>
                <a:ea typeface="Times New Roman" pitchFamily="18" charset="0"/>
                <a:cs typeface="Times New Roman" pitchFamily="18" charset="0"/>
              </a:rPr>
              <a:t>ды</a:t>
            </a:r>
            <a:r>
              <a:rPr kumimoji="0" lang="be-BY" sz="4000" b="1" i="0" u="none" strike="noStrike" cap="none" normalizeH="0" baseline="0" dirty="0" smtClean="0">
                <a:ln>
                  <a:noFill/>
                </a:ln>
                <a:solidFill>
                  <a:schemeClr val="tx2"/>
                </a:solidFill>
                <a:effectLst/>
                <a:latin typeface="Calibri" pitchFamily="34" charset="0"/>
                <a:ea typeface="Times New Roman" pitchFamily="18" charset="0"/>
                <a:cs typeface="Times New Roman" pitchFamily="18" charset="0"/>
              </a:rPr>
              <a:t> ў наступных сказах.</a:t>
            </a:r>
            <a:endParaRPr kumimoji="0" lang="be-BY" sz="4000" b="1" i="0" u="none" strike="noStrike" cap="none" normalizeH="0" baseline="0" dirty="0" smtClean="0">
              <a:ln>
                <a:noFill/>
              </a:ln>
              <a:solidFill>
                <a:schemeClr val="tx2"/>
              </a:solidFill>
              <a:effectLst/>
              <a:latin typeface="Arial" pitchFamily="34" charset="0"/>
              <a:cs typeface="Arial"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455" fill="hold">
                                          <p:stCondLst>
                                            <p:cond delay="0"/>
                                          </p:stCondLst>
                                        </p:cTn>
                                        <p:tgtEl>
                                          <p:spTgt spid="2"/>
                                        </p:tgtEl>
                                        <p:attrNameLst>
                                          <p:attrName>style.rotation</p:attrName>
                                        </p:attrNameLst>
                                      </p:cBhvr>
                                      <p:to>
                                        <p:strVal val="-45.0"/>
                                      </p:to>
                                    </p:set>
                                    <p:anim calcmode="lin" valueType="num">
                                      <p:cBhvr>
                                        <p:cTn id="8"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51520" y="1556792"/>
            <a:ext cx="8568952" cy="3416320"/>
          </a:xfrm>
          <a:prstGeom prst="rect">
            <a:avLst/>
          </a:prstGeom>
        </p:spPr>
        <p:txBody>
          <a:bodyPr wrap="square">
            <a:spAutoFit/>
          </a:bodyPr>
          <a:lstStyle/>
          <a:p>
            <a:pPr algn="just"/>
            <a:r>
              <a:rPr lang="be-BY" sz="5400" dirty="0" smtClean="0">
                <a:solidFill>
                  <a:schemeClr val="tx2"/>
                </a:solidFill>
              </a:rPr>
              <a:t>1. Партызаны ішлі дзень і ноч. </a:t>
            </a:r>
            <a:endParaRPr lang="ru-RU" sz="5400" dirty="0" smtClean="0">
              <a:solidFill>
                <a:schemeClr val="tx2"/>
              </a:solidFill>
            </a:endParaRPr>
          </a:p>
          <a:p>
            <a:pPr algn="just"/>
            <a:r>
              <a:rPr lang="be-BY" sz="5400" dirty="0" smtClean="0">
                <a:solidFill>
                  <a:schemeClr val="tx2"/>
                </a:solidFill>
              </a:rPr>
              <a:t>2. Партызаны ішлі дзень ды ноч.</a:t>
            </a:r>
            <a:endParaRPr lang="ru-RU" sz="5400" dirty="0">
              <a:solidFill>
                <a:schemeClr val="tx2"/>
              </a:solidFill>
            </a:endParaRPr>
          </a:p>
        </p:txBody>
      </p:sp>
    </p:spTree>
    <p:extLst>
      <p:ext uri="{BB962C8B-B14F-4D97-AF65-F5344CB8AC3E}">
        <p14:creationId xmlns:p14="http://schemas.microsoft.com/office/powerpoint/2010/main" xmlns="" val="381987733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95536" y="620688"/>
            <a:ext cx="8280920" cy="5832648"/>
          </a:xfrm>
        </p:spPr>
        <p:txBody>
          <a:bodyPr>
            <a:normAutofit/>
          </a:bodyPr>
          <a:lstStyle/>
          <a:p>
            <a:pPr marL="0" indent="449263" algn="just">
              <a:buNone/>
            </a:pPr>
            <a:r>
              <a:rPr lang="be-BY" sz="3200" dirty="0" smtClean="0">
                <a:solidFill>
                  <a:schemeClr val="tx2"/>
                </a:solidFill>
              </a:rPr>
              <a:t>Функцыянальнае адрозненне паміж злучнікамі </a:t>
            </a:r>
            <a:r>
              <a:rPr lang="be-BY" sz="3200" b="1" i="1" u="sng" dirty="0" smtClean="0">
                <a:solidFill>
                  <a:schemeClr val="tx2"/>
                </a:solidFill>
              </a:rPr>
              <a:t>і</a:t>
            </a:r>
            <a:r>
              <a:rPr lang="be-BY" sz="3200" dirty="0" smtClean="0">
                <a:solidFill>
                  <a:schemeClr val="tx2"/>
                </a:solidFill>
              </a:rPr>
              <a:t> і </a:t>
            </a:r>
            <a:r>
              <a:rPr lang="be-BY" sz="3200" b="1" i="1" u="sng" dirty="0" smtClean="0">
                <a:solidFill>
                  <a:schemeClr val="tx2"/>
                </a:solidFill>
              </a:rPr>
              <a:t>ды </a:t>
            </a:r>
            <a:r>
              <a:rPr lang="be-BY" sz="3200" dirty="0" smtClean="0">
                <a:solidFill>
                  <a:schemeClr val="tx2"/>
                </a:solidFill>
              </a:rPr>
              <a:t>выяўляецца ў тым, што злучаныя імі сінтаксічныя элементы валодаюць рознай ступенню сэнсавай самастойнасці. У першым сказе злучнік </a:t>
            </a:r>
            <a:r>
              <a:rPr lang="be-BY" sz="3200" b="1" i="1" u="sng" dirty="0" smtClean="0">
                <a:solidFill>
                  <a:schemeClr val="tx2"/>
                </a:solidFill>
              </a:rPr>
              <a:t>і</a:t>
            </a:r>
            <a:r>
              <a:rPr lang="be-BY" sz="3200" dirty="0" smtClean="0">
                <a:solidFill>
                  <a:schemeClr val="tx2"/>
                </a:solidFill>
              </a:rPr>
              <a:t>, злучаючы два аднародныя члены, утварае вядомае сэнсавае адзінства – адзін бесперапынны часавы прамежак (</a:t>
            </a:r>
            <a:r>
              <a:rPr lang="be-BY" sz="3200" i="1" dirty="0" smtClean="0">
                <a:solidFill>
                  <a:schemeClr val="tx2"/>
                </a:solidFill>
              </a:rPr>
              <a:t>дзень і ноч</a:t>
            </a:r>
            <a:r>
              <a:rPr lang="be-BY" sz="3200" dirty="0" smtClean="0">
                <a:solidFill>
                  <a:schemeClr val="tx2"/>
                </a:solidFill>
              </a:rPr>
              <a:t>). Злучнік </a:t>
            </a:r>
            <a:r>
              <a:rPr lang="be-BY" sz="3200" b="1" i="1" u="sng" dirty="0" smtClean="0">
                <a:solidFill>
                  <a:schemeClr val="tx2"/>
                </a:solidFill>
              </a:rPr>
              <a:t>ды</a:t>
            </a:r>
            <a:r>
              <a:rPr lang="be-BY" sz="3200" dirty="0" smtClean="0">
                <a:solidFill>
                  <a:schemeClr val="tx2"/>
                </a:solidFill>
              </a:rPr>
              <a:t> ў другім сказе злучаныя члены сказа робіць сінтаксічна раўнапраўнымі і адначасова падкрэслівае лексіка-семантычную самастойнасць, сэнсавую нагрузку кожнага з іх.</a:t>
            </a:r>
            <a:endParaRPr lang="ru-RU" sz="3200" dirty="0" smtClean="0">
              <a:solidFill>
                <a:schemeClr val="tx2"/>
              </a:solidFill>
            </a:endParaRPr>
          </a:p>
          <a:p>
            <a:endParaRPr lang="ru-RU"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71600" y="476672"/>
            <a:ext cx="7078274" cy="803916"/>
          </a:xfrm>
        </p:spPr>
        <p:txBody>
          <a:bodyPr>
            <a:noAutofit/>
          </a:bodyPr>
          <a:lstStyle/>
          <a:p>
            <a:r>
              <a:rPr lang="ru-RU" sz="5400" b="1" dirty="0" smtClean="0"/>
              <a:t>З а </a:t>
            </a:r>
            <a:r>
              <a:rPr lang="ru-RU" sz="5400" b="1" dirty="0" err="1" smtClean="0"/>
              <a:t>д</a:t>
            </a:r>
            <a:r>
              <a:rPr lang="ru-RU" sz="5400" b="1" dirty="0" smtClean="0"/>
              <a:t> </a:t>
            </a:r>
            <a:r>
              <a:rPr lang="ru-RU" sz="5400" b="1" dirty="0" err="1" smtClean="0"/>
              <a:t>а</a:t>
            </a:r>
            <a:r>
              <a:rPr lang="ru-RU" sz="5400" b="1" dirty="0" smtClean="0"/>
              <a:t> </a:t>
            </a:r>
            <a:r>
              <a:rPr lang="ru-RU" sz="5400" b="1" dirty="0" err="1" smtClean="0"/>
              <a:t>н</a:t>
            </a:r>
            <a:r>
              <a:rPr lang="ru-RU" sz="5400" b="1" dirty="0" smtClean="0"/>
              <a:t> </a:t>
            </a:r>
            <a:r>
              <a:rPr lang="ru-RU" sz="5400" b="1" dirty="0" err="1" smtClean="0"/>
              <a:t>н</a:t>
            </a:r>
            <a:r>
              <a:rPr lang="ru-RU" sz="5400" b="1" dirty="0" smtClean="0"/>
              <a:t> е    10.</a:t>
            </a:r>
            <a:endParaRPr lang="ru-RU" sz="5400" b="1" dirty="0"/>
          </a:p>
        </p:txBody>
      </p:sp>
      <p:sp>
        <p:nvSpPr>
          <p:cNvPr id="4" name="Прямоугольник 3"/>
          <p:cNvSpPr/>
          <p:nvPr/>
        </p:nvSpPr>
        <p:spPr>
          <a:xfrm>
            <a:off x="755576" y="5288340"/>
            <a:ext cx="7272808" cy="1077218"/>
          </a:xfrm>
          <a:prstGeom prst="rect">
            <a:avLst/>
          </a:prstGeom>
        </p:spPr>
        <p:txBody>
          <a:bodyPr wrap="square">
            <a:spAutoFit/>
          </a:bodyPr>
          <a:lstStyle/>
          <a:p>
            <a:pPr algn="ctr"/>
            <a:r>
              <a:rPr lang="be-BY" sz="3200" b="1" i="1" dirty="0" smtClean="0"/>
              <a:t>Максімальная колькасць балаў – 6 (1 правільны сказ – 3 балы).</a:t>
            </a:r>
            <a:endParaRPr lang="ru-RU" sz="3200" b="1" dirty="0"/>
          </a:p>
        </p:txBody>
      </p:sp>
      <p:sp>
        <p:nvSpPr>
          <p:cNvPr id="5" name="Прямоугольник 4"/>
          <p:cNvSpPr/>
          <p:nvPr/>
        </p:nvSpPr>
        <p:spPr>
          <a:xfrm>
            <a:off x="971600" y="1844824"/>
            <a:ext cx="6624736" cy="2554545"/>
          </a:xfrm>
          <a:prstGeom prst="rect">
            <a:avLst/>
          </a:prstGeom>
        </p:spPr>
        <p:txBody>
          <a:bodyPr wrap="square">
            <a:spAutoFit/>
          </a:bodyPr>
          <a:lstStyle/>
          <a:p>
            <a:pPr algn="ctr"/>
            <a:r>
              <a:rPr lang="be-BY" sz="4000" b="1" dirty="0" smtClean="0">
                <a:solidFill>
                  <a:schemeClr val="tx2"/>
                </a:solidFill>
              </a:rPr>
              <a:t>З прапанаваных слоў, дзе прапушчаны асобныя літары, пабудуйце два сказы. Запішыце. </a:t>
            </a:r>
            <a:endParaRPr lang="ru-RU" sz="4000" b="1" dirty="0">
              <a:solidFill>
                <a:schemeClr val="tx2"/>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455" fill="hold">
                                          <p:stCondLst>
                                            <p:cond delay="0"/>
                                          </p:stCondLst>
                                        </p:cTn>
                                        <p:tgtEl>
                                          <p:spTgt spid="2"/>
                                        </p:tgtEl>
                                        <p:attrNameLst>
                                          <p:attrName>style.rotation</p:attrName>
                                        </p:attrNameLst>
                                      </p:cBhvr>
                                      <p:to>
                                        <p:strVal val="-45.0"/>
                                      </p:to>
                                    </p:set>
                                    <p:anim calcmode="lin" valueType="num">
                                      <p:cBhvr>
                                        <p:cTn id="8"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95536" y="404664"/>
            <a:ext cx="8424936" cy="5509200"/>
          </a:xfrm>
          <a:prstGeom prst="rect">
            <a:avLst/>
          </a:prstGeom>
        </p:spPr>
        <p:txBody>
          <a:bodyPr wrap="square">
            <a:spAutoFit/>
          </a:bodyPr>
          <a:lstStyle/>
          <a:p>
            <a:pPr algn="just"/>
            <a:r>
              <a:rPr lang="be-BY" sz="3200" dirty="0" smtClean="0">
                <a:solidFill>
                  <a:schemeClr val="tx2"/>
                </a:solidFill>
              </a:rPr>
              <a:t>неяк л…жачы на пл…жы вачыма да п…ску ён гл…бока выд…хнуў паветра і убачыўшы як ад нейкага нев…домага цэнтра вельмі ж прыгожа ве…рам пабеглі ва ўсе бакі пя…чынкі здзіві…ся узрад…ваўся нечаканаму адкрыц…ю але тут жа і засмуціўся гэта ж нел…га намал…ваць такі рух непадуладны фарбам словам нават гукам перад нейкаю пя…чынкаю бе…дапаможнае ўсё мастацтва літаратура музыка</a:t>
            </a:r>
            <a:endParaRPr lang="ru-RU" sz="3200" dirty="0">
              <a:solidFill>
                <a:schemeClr val="tx2"/>
              </a:solidFill>
            </a:endParaRPr>
          </a:p>
        </p:txBody>
      </p:sp>
    </p:spTree>
    <p:extLst>
      <p:ext uri="{BB962C8B-B14F-4D97-AF65-F5344CB8AC3E}">
        <p14:creationId xmlns:p14="http://schemas.microsoft.com/office/powerpoint/2010/main" xmlns="" val="381987733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39552" y="620688"/>
            <a:ext cx="8064896" cy="5688632"/>
          </a:xfrm>
        </p:spPr>
        <p:txBody>
          <a:bodyPr>
            <a:normAutofit lnSpcReduction="10000"/>
          </a:bodyPr>
          <a:lstStyle/>
          <a:p>
            <a:pPr marL="0" indent="360363" algn="just">
              <a:buNone/>
            </a:pPr>
            <a:r>
              <a:rPr lang="be-BY" sz="3600" dirty="0" smtClean="0">
                <a:solidFill>
                  <a:schemeClr val="tx2"/>
                </a:solidFill>
              </a:rPr>
              <a:t>Неяк, лежачы на пляжы, вачыма да пяску, ён глыбока выдыхнуў паветра і, убачыўшы, як ад нейкага невядомага цэнтра вельмі ж прыгожа, веерам пабеглі ва ўсе бакі пясчынкі, здзівіўся, узрадаваўся нечаканаму адкрыццю, але тут жа і засмуціўся: гэта ж нельга намаляваць. Такі рух непадуладны фарбам, словам, нават гукам: перад нейкаю пясчынкаю бездапаможнае ўсё: мастацтва, літаратура, музыка.</a:t>
            </a:r>
            <a:endParaRPr lang="ru-RU" sz="3600" dirty="0" smtClean="0">
              <a:solidFill>
                <a:schemeClr val="tx2"/>
              </a:solidFill>
            </a:endParaRPr>
          </a:p>
          <a:p>
            <a:endParaRPr lang="ru-RU"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a:bodyPr>
          <a:lstStyle/>
          <a:p>
            <a:r>
              <a:rPr lang="be-BY" sz="6000" b="1" dirty="0" smtClean="0"/>
              <a:t>Дзякую за работу!</a:t>
            </a:r>
            <a:endParaRPr lang="ru-RU" sz="6000" b="1"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332656"/>
            <a:ext cx="8280920" cy="1008112"/>
          </a:xfrm>
        </p:spPr>
        <p:txBody>
          <a:bodyPr>
            <a:normAutofit fontScale="90000"/>
          </a:bodyPr>
          <a:lstStyle/>
          <a:p>
            <a:pPr algn="just"/>
            <a:r>
              <a:rPr lang="be-BY" b="1" dirty="0" smtClean="0">
                <a:solidFill>
                  <a:schemeClr val="tx2"/>
                </a:solidFill>
              </a:rPr>
              <a:t/>
            </a:r>
            <a:br>
              <a:rPr lang="be-BY" b="1" dirty="0" smtClean="0">
                <a:solidFill>
                  <a:schemeClr val="tx2"/>
                </a:solidFill>
              </a:rPr>
            </a:br>
            <a:r>
              <a:rPr lang="be-BY" b="1" dirty="0" smtClean="0">
                <a:solidFill>
                  <a:schemeClr val="tx2"/>
                </a:solidFill>
              </a:rPr>
              <a:t/>
            </a:r>
            <a:br>
              <a:rPr lang="be-BY" b="1" dirty="0" smtClean="0">
                <a:solidFill>
                  <a:schemeClr val="tx2"/>
                </a:solidFill>
              </a:rPr>
            </a:br>
            <a:r>
              <a:rPr lang="be-BY" b="1" dirty="0" smtClean="0">
                <a:solidFill>
                  <a:schemeClr val="tx2"/>
                </a:solidFill>
              </a:rPr>
              <a:t/>
            </a:r>
            <a:br>
              <a:rPr lang="be-BY" b="1" dirty="0" smtClean="0">
                <a:solidFill>
                  <a:schemeClr val="tx2"/>
                </a:solidFill>
              </a:rPr>
            </a:br>
            <a:r>
              <a:rPr lang="be-BY" b="1" dirty="0" smtClean="0">
                <a:solidFill>
                  <a:schemeClr val="tx2"/>
                </a:solidFill>
              </a:rPr>
              <a:t/>
            </a:r>
            <a:br>
              <a:rPr lang="be-BY" b="1" dirty="0" smtClean="0">
                <a:solidFill>
                  <a:schemeClr val="tx2"/>
                </a:solidFill>
              </a:rPr>
            </a:br>
            <a:endParaRPr lang="ru-RU" dirty="0"/>
          </a:p>
        </p:txBody>
      </p:sp>
      <p:graphicFrame>
        <p:nvGraphicFramePr>
          <p:cNvPr id="4" name="Таблица 3"/>
          <p:cNvGraphicFramePr>
            <a:graphicFrameLocks noGrp="1"/>
          </p:cNvGraphicFramePr>
          <p:nvPr/>
        </p:nvGraphicFramePr>
        <p:xfrm>
          <a:off x="323528" y="332656"/>
          <a:ext cx="8424936" cy="6120680"/>
        </p:xfrm>
        <a:graphic>
          <a:graphicData uri="http://schemas.openxmlformats.org/drawingml/2006/table">
            <a:tbl>
              <a:tblPr firstRow="1" bandRow="1">
                <a:tableStyleId>{5C22544A-7EE6-4342-B048-85BDC9FD1C3A}</a:tableStyleId>
              </a:tblPr>
              <a:tblGrid>
                <a:gridCol w="4001845"/>
                <a:gridCol w="4423091"/>
              </a:tblGrid>
              <a:tr h="409103">
                <a:tc>
                  <a:txBody>
                    <a:bodyPr/>
                    <a:lstStyle/>
                    <a:p>
                      <a:pPr algn="ctr"/>
                      <a:r>
                        <a:rPr lang="be-BY" sz="2000" b="1" dirty="0" smtClean="0">
                          <a:solidFill>
                            <a:schemeClr val="tx2"/>
                          </a:solidFill>
                        </a:rPr>
                        <a:t>СКАЗ </a:t>
                      </a:r>
                      <a:endParaRPr lang="ru-RU" sz="2000" b="1" dirty="0">
                        <a:solidFill>
                          <a:schemeClr val="tx2"/>
                        </a:solidFill>
                      </a:endParaRPr>
                    </a:p>
                  </a:txBody>
                  <a:tcPr>
                    <a:solidFill>
                      <a:srgbClr val="FCF1E8"/>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be-BY" sz="2000" b="1" dirty="0" smtClean="0">
                          <a:solidFill>
                            <a:schemeClr val="tx2"/>
                          </a:solidFill>
                        </a:rPr>
                        <a:t>ЧЛЕН СКАЗА</a:t>
                      </a:r>
                      <a:endParaRPr lang="ru-RU" sz="2000" b="1" dirty="0">
                        <a:solidFill>
                          <a:schemeClr val="tx2"/>
                        </a:solidFill>
                      </a:endParaRPr>
                    </a:p>
                  </a:txBody>
                  <a:tcPr>
                    <a:solidFill>
                      <a:srgbClr val="FCF1E8"/>
                    </a:solidFill>
                  </a:tcPr>
                </a:tc>
              </a:tr>
              <a:tr h="944083">
                <a:tc>
                  <a:txBody>
                    <a:bodyPr/>
                    <a:lstStyle/>
                    <a:p>
                      <a:pPr>
                        <a:spcAft>
                          <a:spcPts val="0"/>
                        </a:spcAft>
                      </a:pPr>
                      <a:r>
                        <a:rPr lang="be-BY" sz="3000" b="1" i="1" u="dbl" dirty="0">
                          <a:solidFill>
                            <a:schemeClr val="tx2"/>
                          </a:solidFill>
                          <a:latin typeface="Times New Roman"/>
                          <a:ea typeface="Times New Roman"/>
                          <a:cs typeface="Times New Roman"/>
                        </a:rPr>
                        <a:t>Дай слова</a:t>
                      </a:r>
                      <a:r>
                        <a:rPr lang="be-BY" sz="3000" dirty="0">
                          <a:solidFill>
                            <a:schemeClr val="tx2"/>
                          </a:solidFill>
                          <a:latin typeface="Times New Roman"/>
                          <a:ea typeface="Times New Roman"/>
                          <a:cs typeface="Times New Roman"/>
                        </a:rPr>
                        <a:t>, што абавязкова прыедзеш.</a:t>
                      </a:r>
                      <a:endParaRPr lang="ru-RU" sz="3000" dirty="0">
                        <a:solidFill>
                          <a:schemeClr val="tx2"/>
                        </a:solidFill>
                        <a:latin typeface="Times New Roman"/>
                        <a:ea typeface="Times New Roman"/>
                        <a:cs typeface="Times New Roman"/>
                      </a:endParaRPr>
                    </a:p>
                  </a:txBody>
                  <a:tcPr marL="68580" marR="68580" marT="0" marB="0">
                    <a:solidFill>
                      <a:srgbClr val="FCF1E8"/>
                    </a:solidFill>
                  </a:tcPr>
                </a:tc>
                <a:tc>
                  <a:txBody>
                    <a:bodyPr/>
                    <a:lstStyle/>
                    <a:p>
                      <a:pPr algn="just">
                        <a:spcAft>
                          <a:spcPts val="0"/>
                        </a:spcAft>
                      </a:pPr>
                      <a:r>
                        <a:rPr lang="be-BY" sz="3000" dirty="0">
                          <a:solidFill>
                            <a:schemeClr val="tx2"/>
                          </a:solidFill>
                          <a:latin typeface="Times New Roman"/>
                          <a:ea typeface="Times New Roman"/>
                          <a:cs typeface="Times New Roman"/>
                        </a:rPr>
                        <a:t>Просты дзеяслоўны выказнік.</a:t>
                      </a:r>
                      <a:endParaRPr lang="ru-RU" sz="3000" dirty="0">
                        <a:solidFill>
                          <a:schemeClr val="tx2"/>
                        </a:solidFill>
                        <a:latin typeface="Times New Roman"/>
                        <a:ea typeface="Times New Roman"/>
                        <a:cs typeface="Times New Roman"/>
                      </a:endParaRPr>
                    </a:p>
                  </a:txBody>
                  <a:tcPr marL="68580" marR="68580" marT="0" marB="0">
                    <a:solidFill>
                      <a:srgbClr val="FCF1E8"/>
                    </a:solidFill>
                  </a:tcPr>
                </a:tc>
              </a:tr>
              <a:tr h="1416124">
                <a:tc>
                  <a:txBody>
                    <a:bodyPr/>
                    <a:lstStyle/>
                    <a:p>
                      <a:pPr>
                        <a:spcAft>
                          <a:spcPts val="0"/>
                        </a:spcAft>
                      </a:pPr>
                      <a:r>
                        <a:rPr lang="be-BY" sz="3000" b="1" i="1" u="dbl" dirty="0" smtClean="0">
                          <a:solidFill>
                            <a:schemeClr val="tx2"/>
                          </a:solidFill>
                          <a:latin typeface="Times New Roman"/>
                          <a:ea typeface="Times New Roman"/>
                          <a:cs typeface="Times New Roman"/>
                        </a:rPr>
                        <a:t>Дай</a:t>
                      </a:r>
                      <a:r>
                        <a:rPr lang="be-BY" sz="3000" b="1" i="1" dirty="0" smtClean="0">
                          <a:solidFill>
                            <a:schemeClr val="tx2"/>
                          </a:solidFill>
                          <a:latin typeface="Times New Roman"/>
                          <a:ea typeface="Times New Roman"/>
                          <a:cs typeface="Times New Roman"/>
                        </a:rPr>
                        <a:t> </a:t>
                      </a:r>
                      <a:r>
                        <a:rPr lang="be-BY" sz="3000" b="1" i="1" u="dash" dirty="0" smtClean="0">
                          <a:solidFill>
                            <a:schemeClr val="tx2"/>
                          </a:solidFill>
                          <a:latin typeface="Times New Roman"/>
                          <a:ea typeface="Times New Roman"/>
                          <a:cs typeface="Times New Roman"/>
                        </a:rPr>
                        <a:t>сказаць</a:t>
                      </a:r>
                      <a:r>
                        <a:rPr lang="be-BY" sz="3000" dirty="0" smtClean="0">
                          <a:solidFill>
                            <a:schemeClr val="tx2"/>
                          </a:solidFill>
                          <a:latin typeface="Times New Roman"/>
                          <a:ea typeface="Times New Roman"/>
                          <a:cs typeface="Times New Roman"/>
                        </a:rPr>
                        <a:t> </a:t>
                      </a:r>
                      <a:r>
                        <a:rPr lang="be-BY" sz="3000" dirty="0">
                          <a:solidFill>
                            <a:schemeClr val="tx2"/>
                          </a:solidFill>
                          <a:latin typeface="Times New Roman"/>
                          <a:ea typeface="Times New Roman"/>
                          <a:cs typeface="Times New Roman"/>
                        </a:rPr>
                        <a:t>мне толькі некалькі слоў.</a:t>
                      </a:r>
                      <a:endParaRPr lang="ru-RU" sz="3000" dirty="0">
                        <a:solidFill>
                          <a:schemeClr val="tx2"/>
                        </a:solidFill>
                        <a:latin typeface="Times New Roman"/>
                        <a:ea typeface="Times New Roman"/>
                        <a:cs typeface="Times New Roman"/>
                      </a:endParaRPr>
                    </a:p>
                  </a:txBody>
                  <a:tcPr marL="68580" marR="68580" marT="0" marB="0">
                    <a:solidFill>
                      <a:srgbClr val="FCF1E8"/>
                    </a:solidFill>
                  </a:tcPr>
                </a:tc>
                <a:tc>
                  <a:txBody>
                    <a:bodyPr/>
                    <a:lstStyle/>
                    <a:p>
                      <a:pPr algn="just">
                        <a:spcAft>
                          <a:spcPts val="0"/>
                        </a:spcAft>
                      </a:pPr>
                      <a:r>
                        <a:rPr lang="be-BY" sz="3000" dirty="0">
                          <a:solidFill>
                            <a:schemeClr val="tx2"/>
                          </a:solidFill>
                          <a:latin typeface="Times New Roman"/>
                          <a:ea typeface="Times New Roman"/>
                          <a:cs typeface="Times New Roman"/>
                        </a:rPr>
                        <a:t>Спалучэнне простага дзеяслоўнага выказніка і дапаўнення.</a:t>
                      </a:r>
                      <a:endParaRPr lang="ru-RU" sz="3000" dirty="0">
                        <a:solidFill>
                          <a:schemeClr val="tx2"/>
                        </a:solidFill>
                        <a:latin typeface="Times New Roman"/>
                        <a:ea typeface="Times New Roman"/>
                        <a:cs typeface="Times New Roman"/>
                      </a:endParaRPr>
                    </a:p>
                  </a:txBody>
                  <a:tcPr marL="68580" marR="68580" marT="0" marB="0">
                    <a:solidFill>
                      <a:srgbClr val="FCF1E8"/>
                    </a:solidFill>
                  </a:tcPr>
                </a:tc>
              </a:tr>
              <a:tr h="1416124">
                <a:tc>
                  <a:txBody>
                    <a:bodyPr/>
                    <a:lstStyle/>
                    <a:p>
                      <a:pPr algn="just">
                        <a:spcAft>
                          <a:spcPts val="0"/>
                        </a:spcAft>
                      </a:pPr>
                      <a:r>
                        <a:rPr lang="be-BY" sz="3000" b="1" i="1" u="dbl" dirty="0">
                          <a:solidFill>
                            <a:schemeClr val="tx2"/>
                          </a:solidFill>
                          <a:latin typeface="Times New Roman"/>
                          <a:ea typeface="Times New Roman"/>
                          <a:cs typeface="Times New Roman"/>
                        </a:rPr>
                        <a:t>Дай</a:t>
                      </a:r>
                      <a:r>
                        <a:rPr lang="be-BY" sz="3000" b="1" i="1" dirty="0">
                          <a:solidFill>
                            <a:schemeClr val="tx2"/>
                          </a:solidFill>
                          <a:latin typeface="Times New Roman"/>
                          <a:ea typeface="Times New Roman"/>
                          <a:cs typeface="Times New Roman"/>
                        </a:rPr>
                        <a:t> </a:t>
                      </a:r>
                      <a:r>
                        <a:rPr lang="be-BY" sz="3000" b="1" i="1" u="dash" dirty="0">
                          <a:solidFill>
                            <a:schemeClr val="tx2"/>
                          </a:solidFill>
                          <a:latin typeface="Times New Roman"/>
                          <a:ea typeface="Times New Roman"/>
                          <a:cs typeface="Times New Roman"/>
                        </a:rPr>
                        <a:t>лейцы</a:t>
                      </a:r>
                      <a:r>
                        <a:rPr lang="be-BY" sz="3000" dirty="0">
                          <a:solidFill>
                            <a:schemeClr val="tx2"/>
                          </a:solidFill>
                          <a:latin typeface="Times New Roman"/>
                          <a:ea typeface="Times New Roman"/>
                          <a:cs typeface="Times New Roman"/>
                        </a:rPr>
                        <a:t>, я дапамагу.</a:t>
                      </a:r>
                      <a:endParaRPr lang="ru-RU" sz="3000" dirty="0">
                        <a:solidFill>
                          <a:schemeClr val="tx2"/>
                        </a:solidFill>
                        <a:latin typeface="Times New Roman"/>
                        <a:ea typeface="Times New Roman"/>
                        <a:cs typeface="Times New Roman"/>
                      </a:endParaRPr>
                    </a:p>
                  </a:txBody>
                  <a:tcPr marL="68580" marR="68580" marT="0" marB="0">
                    <a:solidFill>
                      <a:srgbClr val="FCF1E8"/>
                    </a:solidFill>
                  </a:tcPr>
                </a:tc>
                <a:tc>
                  <a:txBody>
                    <a:bodyPr/>
                    <a:lstStyle/>
                    <a:p>
                      <a:pPr algn="just">
                        <a:spcAft>
                          <a:spcPts val="0"/>
                        </a:spcAft>
                      </a:pPr>
                      <a:r>
                        <a:rPr lang="be-BY" sz="3000" dirty="0">
                          <a:solidFill>
                            <a:schemeClr val="tx2"/>
                          </a:solidFill>
                          <a:latin typeface="Times New Roman"/>
                          <a:ea typeface="Times New Roman"/>
                          <a:cs typeface="Times New Roman"/>
                        </a:rPr>
                        <a:t>Спалучэнне простага дзеяслоўнага выказніка і прамога дапаўнення.</a:t>
                      </a:r>
                      <a:endParaRPr lang="ru-RU" sz="3000" dirty="0">
                        <a:solidFill>
                          <a:schemeClr val="tx2"/>
                        </a:solidFill>
                        <a:latin typeface="Times New Roman"/>
                        <a:ea typeface="Times New Roman"/>
                        <a:cs typeface="Times New Roman"/>
                      </a:endParaRPr>
                    </a:p>
                  </a:txBody>
                  <a:tcPr marL="68580" marR="68580" marT="0" marB="0">
                    <a:solidFill>
                      <a:srgbClr val="FCF1E8"/>
                    </a:solidFill>
                  </a:tcPr>
                </a:tc>
              </a:tr>
              <a:tr h="991163">
                <a:tc>
                  <a:txBody>
                    <a:bodyPr/>
                    <a:lstStyle/>
                    <a:p>
                      <a:pPr algn="just">
                        <a:spcAft>
                          <a:spcPts val="0"/>
                        </a:spcAft>
                      </a:pPr>
                      <a:r>
                        <a:rPr lang="be-BY" sz="3000" b="1" i="1" u="dbl">
                          <a:solidFill>
                            <a:schemeClr val="tx2"/>
                          </a:solidFill>
                          <a:latin typeface="Times New Roman"/>
                          <a:ea typeface="Times New Roman"/>
                          <a:cs typeface="Times New Roman"/>
                        </a:rPr>
                        <a:t>Дай напішу</a:t>
                      </a:r>
                      <a:r>
                        <a:rPr lang="be-BY" sz="3000">
                          <a:solidFill>
                            <a:schemeClr val="tx2"/>
                          </a:solidFill>
                          <a:latin typeface="Times New Roman"/>
                          <a:ea typeface="Times New Roman"/>
                          <a:cs typeface="Times New Roman"/>
                        </a:rPr>
                        <a:t> гэта на дошцы.</a:t>
                      </a:r>
                      <a:endParaRPr lang="ru-RU" sz="3000">
                        <a:solidFill>
                          <a:schemeClr val="tx2"/>
                        </a:solidFill>
                        <a:latin typeface="Times New Roman"/>
                        <a:ea typeface="Times New Roman"/>
                        <a:cs typeface="Times New Roman"/>
                      </a:endParaRPr>
                    </a:p>
                  </a:txBody>
                  <a:tcPr marL="68580" marR="68580" marT="0" marB="0">
                    <a:solidFill>
                      <a:srgbClr val="FCF1E8"/>
                    </a:solidFill>
                  </a:tcPr>
                </a:tc>
                <a:tc>
                  <a:txBody>
                    <a:bodyPr/>
                    <a:lstStyle/>
                    <a:p>
                      <a:pPr algn="just">
                        <a:spcAft>
                          <a:spcPts val="0"/>
                        </a:spcAft>
                      </a:pPr>
                      <a:r>
                        <a:rPr lang="be-BY" sz="3000" dirty="0">
                          <a:solidFill>
                            <a:schemeClr val="tx2"/>
                          </a:solidFill>
                          <a:latin typeface="Times New Roman"/>
                          <a:ea typeface="Times New Roman"/>
                          <a:cs typeface="Times New Roman"/>
                        </a:rPr>
                        <a:t>Просты дзеяслоўны ўскладнены выказнік.</a:t>
                      </a:r>
                      <a:endParaRPr lang="ru-RU" sz="3000" dirty="0">
                        <a:solidFill>
                          <a:schemeClr val="tx2"/>
                        </a:solidFill>
                        <a:latin typeface="Times New Roman"/>
                        <a:ea typeface="Times New Roman"/>
                        <a:cs typeface="Times New Roman"/>
                      </a:endParaRPr>
                    </a:p>
                  </a:txBody>
                  <a:tcPr marL="68580" marR="68580" marT="0" marB="0">
                    <a:solidFill>
                      <a:srgbClr val="FCF1E8"/>
                    </a:solidFill>
                  </a:tcPr>
                </a:tc>
              </a:tr>
              <a:tr h="944083">
                <a:tc>
                  <a:txBody>
                    <a:bodyPr/>
                    <a:lstStyle/>
                    <a:p>
                      <a:pPr algn="just">
                        <a:spcAft>
                          <a:spcPts val="0"/>
                        </a:spcAft>
                      </a:pPr>
                      <a:r>
                        <a:rPr lang="be-BY" sz="3000" b="1" i="1" u="dbl" dirty="0">
                          <a:solidFill>
                            <a:schemeClr val="tx2"/>
                          </a:solidFill>
                          <a:latin typeface="Times New Roman"/>
                          <a:ea typeface="Times New Roman"/>
                          <a:cs typeface="Times New Roman"/>
                        </a:rPr>
                        <a:t>Дай згоду</a:t>
                      </a:r>
                      <a:r>
                        <a:rPr lang="be-BY" sz="3000" dirty="0">
                          <a:solidFill>
                            <a:schemeClr val="tx2"/>
                          </a:solidFill>
                          <a:latin typeface="Times New Roman"/>
                          <a:ea typeface="Times New Roman"/>
                          <a:cs typeface="Times New Roman"/>
                        </a:rPr>
                        <a:t> на ўдзел у спаборніцтвах</a:t>
                      </a:r>
                      <a:endParaRPr lang="ru-RU" sz="3000" dirty="0">
                        <a:solidFill>
                          <a:schemeClr val="tx2"/>
                        </a:solidFill>
                        <a:latin typeface="Times New Roman"/>
                        <a:ea typeface="Times New Roman"/>
                        <a:cs typeface="Times New Roman"/>
                      </a:endParaRPr>
                    </a:p>
                  </a:txBody>
                  <a:tcPr marL="68580" marR="68580" marT="0" marB="0">
                    <a:solidFill>
                      <a:srgbClr val="FCF1E8"/>
                    </a:solidFill>
                  </a:tcPr>
                </a:tc>
                <a:tc>
                  <a:txBody>
                    <a:bodyPr/>
                    <a:lstStyle/>
                    <a:p>
                      <a:pPr algn="just">
                        <a:spcAft>
                          <a:spcPts val="0"/>
                        </a:spcAft>
                      </a:pPr>
                      <a:r>
                        <a:rPr lang="be-BY" sz="3000" dirty="0">
                          <a:solidFill>
                            <a:schemeClr val="tx2"/>
                          </a:solidFill>
                          <a:latin typeface="Times New Roman"/>
                          <a:ea typeface="Times New Roman"/>
                          <a:cs typeface="Times New Roman"/>
                        </a:rPr>
                        <a:t>Просты дзеяслоўны выказнік </a:t>
                      </a:r>
                      <a:endParaRPr lang="ru-RU" sz="3000" dirty="0">
                        <a:solidFill>
                          <a:schemeClr val="tx2"/>
                        </a:solidFill>
                        <a:latin typeface="Times New Roman"/>
                        <a:ea typeface="Times New Roman"/>
                        <a:cs typeface="Times New Roman"/>
                      </a:endParaRPr>
                    </a:p>
                  </a:txBody>
                  <a:tcPr marL="68580" marR="68580" marT="0" marB="0">
                    <a:solidFill>
                      <a:srgbClr val="FCF1E8"/>
                    </a:solidFill>
                  </a:tcPr>
                </a:tc>
              </a:tr>
            </a:tbl>
          </a:graphicData>
        </a:graphic>
      </p:graphicFrame>
    </p:spTree>
    <p:extLst>
      <p:ext uri="{BB962C8B-B14F-4D97-AF65-F5344CB8AC3E}">
        <p14:creationId xmlns:p14="http://schemas.microsoft.com/office/powerpoint/2010/main" xmlns="" val="142703446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71600" y="476672"/>
            <a:ext cx="7078274" cy="803916"/>
          </a:xfrm>
        </p:spPr>
        <p:txBody>
          <a:bodyPr>
            <a:noAutofit/>
          </a:bodyPr>
          <a:lstStyle/>
          <a:p>
            <a:r>
              <a:rPr lang="ru-RU" sz="5400" b="1" dirty="0" smtClean="0"/>
              <a:t>З а </a:t>
            </a:r>
            <a:r>
              <a:rPr lang="ru-RU" sz="5400" b="1" dirty="0" err="1" smtClean="0"/>
              <a:t>д</a:t>
            </a:r>
            <a:r>
              <a:rPr lang="ru-RU" sz="5400" b="1" dirty="0" smtClean="0"/>
              <a:t> </a:t>
            </a:r>
            <a:r>
              <a:rPr lang="ru-RU" sz="5400" b="1" dirty="0" err="1" smtClean="0"/>
              <a:t>а</a:t>
            </a:r>
            <a:r>
              <a:rPr lang="ru-RU" sz="5400" b="1" dirty="0" smtClean="0"/>
              <a:t> </a:t>
            </a:r>
            <a:r>
              <a:rPr lang="ru-RU" sz="5400" b="1" dirty="0" err="1" smtClean="0"/>
              <a:t>н</a:t>
            </a:r>
            <a:r>
              <a:rPr lang="ru-RU" sz="5400" b="1" dirty="0" smtClean="0"/>
              <a:t> </a:t>
            </a:r>
            <a:r>
              <a:rPr lang="ru-RU" sz="5400" b="1" dirty="0" err="1" smtClean="0"/>
              <a:t>н</a:t>
            </a:r>
            <a:r>
              <a:rPr lang="ru-RU" sz="5400" b="1" dirty="0" smtClean="0"/>
              <a:t> е    2.</a:t>
            </a:r>
            <a:endParaRPr lang="ru-RU" sz="5400" b="1" dirty="0"/>
          </a:p>
        </p:txBody>
      </p:sp>
      <p:sp>
        <p:nvSpPr>
          <p:cNvPr id="3" name="Подзаголовок 2"/>
          <p:cNvSpPr>
            <a:spLocks noGrp="1"/>
          </p:cNvSpPr>
          <p:nvPr>
            <p:ph type="subTitle" idx="1"/>
          </p:nvPr>
        </p:nvSpPr>
        <p:spPr>
          <a:xfrm>
            <a:off x="251520" y="1700808"/>
            <a:ext cx="8640960" cy="2947393"/>
          </a:xfrm>
        </p:spPr>
        <p:txBody>
          <a:bodyPr>
            <a:noAutofit/>
          </a:bodyPr>
          <a:lstStyle/>
          <a:p>
            <a:pPr algn="just">
              <a:lnSpc>
                <a:spcPct val="100000"/>
              </a:lnSpc>
            </a:pPr>
            <a:r>
              <a:rPr lang="be-BY" sz="3600" cap="none" dirty="0" smtClean="0"/>
              <a:t>Пастаўце патрэбныя знакі прыпынку. Вызначце тыпы складаных сказаў. (Для аналізу прапанаваны афарыстычныя выказванні Эміля Чарана ў перакладзе з французскай мовы Марыны Саўко)</a:t>
            </a:r>
            <a:endParaRPr lang="ru-RU" sz="3600" cap="none" dirty="0"/>
          </a:p>
        </p:txBody>
      </p:sp>
      <p:sp>
        <p:nvSpPr>
          <p:cNvPr id="4" name="Заголовок 1"/>
          <p:cNvSpPr txBox="1">
            <a:spLocks/>
          </p:cNvSpPr>
          <p:nvPr/>
        </p:nvSpPr>
        <p:spPr>
          <a:xfrm>
            <a:off x="899592" y="5517232"/>
            <a:ext cx="7315200" cy="547464"/>
          </a:xfrm>
          <a:prstGeom prst="rect">
            <a:avLst/>
          </a:prstGeom>
        </p:spPr>
        <p:txBody>
          <a:bodyPr vert="horz" lIns="91440" tIns="45720" rIns="91440" bIns="45720" rtlCol="0" anchor="b">
            <a:normAutofit fontScale="67500" lnSpcReduction="20000"/>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be-BY" sz="4800" b="1" i="1" u="none" strike="noStrike" kern="1200" cap="none" spc="0" normalizeH="0" baseline="0" noProof="0" dirty="0" smtClean="0">
                <a:ln>
                  <a:noFill/>
                </a:ln>
                <a:effectLst/>
                <a:uLnTx/>
                <a:uFillTx/>
                <a:latin typeface="+mj-lt"/>
                <a:ea typeface="+mj-ea"/>
                <a:cs typeface="+mj-cs"/>
              </a:rPr>
              <a:t>Максімальная колькасць балаў – 4.</a:t>
            </a:r>
            <a:endParaRPr kumimoji="0" lang="ru-RU" sz="4800" b="1" i="0" u="none" strike="noStrike" kern="1200" cap="none" spc="0" normalizeH="0" baseline="0" noProof="0" dirty="0">
              <a:ln>
                <a:noFill/>
              </a:ln>
              <a:effectLst/>
              <a:uLnTx/>
              <a:uFillTx/>
              <a:latin typeface="+mj-lt"/>
              <a:ea typeface="+mj-ea"/>
              <a:cs typeface="+mj-cs"/>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455" fill="hold">
                                          <p:stCondLst>
                                            <p:cond delay="0"/>
                                          </p:stCondLst>
                                        </p:cTn>
                                        <p:tgtEl>
                                          <p:spTgt spid="2"/>
                                        </p:tgtEl>
                                        <p:attrNameLst>
                                          <p:attrName>style.rotation</p:attrName>
                                        </p:attrNameLst>
                                      </p:cBhvr>
                                      <p:to>
                                        <p:strVal val="-45.0"/>
                                      </p:to>
                                    </p:set>
                                    <p:anim calcmode="lin" valueType="num">
                                      <p:cBhvr>
                                        <p:cTn id="8"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5" presetClass="entr" presetSubtype="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p:cTn id="16"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9"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7544" y="620688"/>
            <a:ext cx="8136904" cy="5449912"/>
          </a:xfrm>
        </p:spPr>
        <p:txBody>
          <a:bodyPr>
            <a:noAutofit/>
          </a:bodyPr>
          <a:lstStyle/>
          <a:p>
            <a:pPr marL="457200" indent="-457200" algn="just">
              <a:buAutoNum type="arabicParenR"/>
            </a:pPr>
            <a:r>
              <a:rPr lang="be-BY" sz="4000" dirty="0" smtClean="0">
                <a:solidFill>
                  <a:schemeClr val="tx2"/>
                </a:solidFill>
              </a:rPr>
              <a:t>Бываюць імгненні калі вам дастаткова аднаго ўспаміну або нават чагосьці менш значнага каб выслізнуць за межы гэтага свету.</a:t>
            </a:r>
            <a:endParaRPr lang="ru-RU" sz="4000" dirty="0" smtClean="0">
              <a:solidFill>
                <a:schemeClr val="tx2"/>
              </a:solidFill>
            </a:endParaRPr>
          </a:p>
          <a:p>
            <a:pPr marL="457200" indent="-457200" algn="just">
              <a:buAutoNum type="arabicParenR"/>
            </a:pPr>
            <a:r>
              <a:rPr lang="be-BY" sz="4000" dirty="0" smtClean="0">
                <a:solidFill>
                  <a:schemeClr val="tx2"/>
                </a:solidFill>
              </a:rPr>
              <a:t>Цікавая рэч паэты незвычайна радуюцца калі не разумеюць таго што пра іх пішуць.</a:t>
            </a:r>
            <a:endParaRPr lang="ru-RU" sz="4000" dirty="0" smtClean="0">
              <a:solidFill>
                <a:schemeClr val="tx2"/>
              </a:solidFill>
            </a:endParaRP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23528" y="476672"/>
            <a:ext cx="8496944" cy="5593928"/>
          </a:xfrm>
        </p:spPr>
        <p:txBody>
          <a:bodyPr>
            <a:normAutofit/>
          </a:bodyPr>
          <a:lstStyle/>
          <a:p>
            <a:pPr marL="0" indent="533400" algn="just">
              <a:buNone/>
            </a:pPr>
            <a:r>
              <a:rPr lang="be-BY" dirty="0" smtClean="0">
                <a:solidFill>
                  <a:schemeClr val="tx2"/>
                </a:solidFill>
              </a:rPr>
              <a:t>1</a:t>
            </a:r>
            <a:r>
              <a:rPr lang="be-BY" sz="3600" dirty="0" smtClean="0">
                <a:solidFill>
                  <a:schemeClr val="tx2"/>
                </a:solidFill>
              </a:rPr>
              <a:t>) Бываюць імгненні</a:t>
            </a:r>
            <a:r>
              <a:rPr lang="be-BY" sz="4400" b="1" u="sng" dirty="0" smtClean="0">
                <a:solidFill>
                  <a:srgbClr val="FF0000"/>
                </a:solidFill>
              </a:rPr>
              <a:t>,</a:t>
            </a:r>
            <a:r>
              <a:rPr lang="be-BY" sz="3600" dirty="0" smtClean="0">
                <a:solidFill>
                  <a:schemeClr val="tx2"/>
                </a:solidFill>
              </a:rPr>
              <a:t> калі вам дастаткова аднаго ўспаміну або нават чагосьці менш значнага</a:t>
            </a:r>
            <a:r>
              <a:rPr lang="be-BY" sz="4000" b="1" u="sng" dirty="0" smtClean="0">
                <a:solidFill>
                  <a:srgbClr val="FF0000"/>
                </a:solidFill>
              </a:rPr>
              <a:t>,</a:t>
            </a:r>
            <a:r>
              <a:rPr lang="be-BY" sz="3600" dirty="0" smtClean="0">
                <a:solidFill>
                  <a:schemeClr val="tx2"/>
                </a:solidFill>
              </a:rPr>
              <a:t> каб выслізнуць за межы гэтага свету. </a:t>
            </a:r>
            <a:r>
              <a:rPr lang="be-BY" sz="3600" b="1" dirty="0" smtClean="0">
                <a:solidFill>
                  <a:schemeClr val="tx2"/>
                </a:solidFill>
              </a:rPr>
              <a:t>(1 бал – пры наяўнасці ўсіх неабходных знакаў прыпынку; пры наяўнасці памылак – 0 балаў)</a:t>
            </a:r>
            <a:endParaRPr lang="ru-RU" sz="3600" dirty="0" smtClean="0">
              <a:solidFill>
                <a:schemeClr val="tx2"/>
              </a:solidFill>
            </a:endParaRPr>
          </a:p>
          <a:p>
            <a:pPr marL="0" indent="533400" algn="just">
              <a:buNone/>
            </a:pPr>
            <a:r>
              <a:rPr lang="be-BY" sz="3600" dirty="0" smtClean="0">
                <a:solidFill>
                  <a:schemeClr val="tx2"/>
                </a:solidFill>
              </a:rPr>
              <a:t>ТЫП СКАЗА: </a:t>
            </a:r>
            <a:r>
              <a:rPr lang="be-BY" sz="3600" b="1" i="1" dirty="0" smtClean="0">
                <a:solidFill>
                  <a:schemeClr val="tx2"/>
                </a:solidFill>
              </a:rPr>
              <a:t>скаданазалежны сказ з некалькімі даданымі.</a:t>
            </a:r>
            <a:r>
              <a:rPr lang="be-BY" sz="3600" b="1" dirty="0" smtClean="0">
                <a:solidFill>
                  <a:schemeClr val="tx2"/>
                </a:solidFill>
              </a:rPr>
              <a:t> (1 бал)</a:t>
            </a:r>
            <a:endParaRPr lang="ru-RU" sz="3600" dirty="0" smtClean="0">
              <a:solidFill>
                <a:schemeClr val="tx2"/>
              </a:solidFill>
            </a:endParaRP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95536" y="404664"/>
            <a:ext cx="8208912" cy="5665936"/>
          </a:xfrm>
        </p:spPr>
        <p:txBody>
          <a:bodyPr/>
          <a:lstStyle/>
          <a:p>
            <a:pPr marL="0" indent="533400" algn="just">
              <a:buNone/>
            </a:pPr>
            <a:r>
              <a:rPr lang="be-BY" sz="3600" dirty="0" smtClean="0">
                <a:solidFill>
                  <a:schemeClr val="tx2"/>
                </a:solidFill>
              </a:rPr>
              <a:t>2) Цікавая рэч</a:t>
            </a:r>
            <a:r>
              <a:rPr lang="be-BY" sz="4000" b="1" i="1" u="sng" dirty="0" smtClean="0">
                <a:solidFill>
                  <a:srgbClr val="FF0000"/>
                </a:solidFill>
              </a:rPr>
              <a:t>:</a:t>
            </a:r>
            <a:r>
              <a:rPr lang="be-BY" sz="3600" dirty="0" smtClean="0">
                <a:solidFill>
                  <a:schemeClr val="tx2"/>
                </a:solidFill>
              </a:rPr>
              <a:t> паэты незвычайна радуюцца</a:t>
            </a:r>
            <a:r>
              <a:rPr lang="be-BY" sz="4000" b="1" i="1" u="sng" dirty="0" smtClean="0">
                <a:solidFill>
                  <a:srgbClr val="FF0000"/>
                </a:solidFill>
              </a:rPr>
              <a:t>,</a:t>
            </a:r>
            <a:r>
              <a:rPr lang="be-BY" sz="3600" dirty="0" smtClean="0">
                <a:solidFill>
                  <a:schemeClr val="tx2"/>
                </a:solidFill>
              </a:rPr>
              <a:t> калі не разумеюць таго</a:t>
            </a:r>
            <a:r>
              <a:rPr lang="be-BY" sz="4000" b="1" i="1" u="sng" dirty="0" smtClean="0">
                <a:solidFill>
                  <a:srgbClr val="FF0000"/>
                </a:solidFill>
              </a:rPr>
              <a:t>,</a:t>
            </a:r>
            <a:r>
              <a:rPr lang="be-BY" sz="3600" dirty="0" smtClean="0">
                <a:solidFill>
                  <a:schemeClr val="tx2"/>
                </a:solidFill>
              </a:rPr>
              <a:t> што пра іх пішуць.</a:t>
            </a:r>
            <a:r>
              <a:rPr lang="be-BY" sz="3600" b="1" dirty="0" smtClean="0">
                <a:solidFill>
                  <a:schemeClr val="tx2"/>
                </a:solidFill>
              </a:rPr>
              <a:t> (1 бал – пры наяўнасці ўсіх неабходных знакаў прыпынку; пры наяўнасці памылак – 0 балаў)</a:t>
            </a:r>
            <a:endParaRPr lang="ru-RU" sz="3600" dirty="0" smtClean="0">
              <a:solidFill>
                <a:schemeClr val="tx2"/>
              </a:solidFill>
            </a:endParaRPr>
          </a:p>
          <a:p>
            <a:pPr marL="0" indent="533400" algn="just">
              <a:buNone/>
            </a:pPr>
            <a:r>
              <a:rPr lang="be-BY" sz="3600" dirty="0" smtClean="0">
                <a:solidFill>
                  <a:schemeClr val="tx2"/>
                </a:solidFill>
              </a:rPr>
              <a:t>ТЫП СКАЗА: </a:t>
            </a:r>
            <a:r>
              <a:rPr lang="be-BY" sz="3600" b="1" i="1" dirty="0" smtClean="0">
                <a:solidFill>
                  <a:schemeClr val="tx2"/>
                </a:solidFill>
              </a:rPr>
              <a:t>складаны сказ з рознымі відамі сувязі, або камбінаванай будовы.</a:t>
            </a:r>
            <a:r>
              <a:rPr lang="be-BY" sz="3600" b="1" dirty="0" smtClean="0">
                <a:solidFill>
                  <a:schemeClr val="tx2"/>
                </a:solidFill>
              </a:rPr>
              <a:t> (1 бал)</a:t>
            </a:r>
            <a:endParaRPr lang="ru-RU" sz="3600" dirty="0" smtClean="0">
              <a:solidFill>
                <a:schemeClr val="tx2"/>
              </a:solidFill>
            </a:endParaRPr>
          </a:p>
          <a:p>
            <a:endParaRPr lang="ru-RU"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71600" y="476672"/>
            <a:ext cx="7078274" cy="803916"/>
          </a:xfrm>
        </p:spPr>
        <p:txBody>
          <a:bodyPr>
            <a:noAutofit/>
          </a:bodyPr>
          <a:lstStyle/>
          <a:p>
            <a:r>
              <a:rPr lang="ru-RU" sz="5400" b="1" dirty="0" smtClean="0"/>
              <a:t>З а </a:t>
            </a:r>
            <a:r>
              <a:rPr lang="ru-RU" sz="5400" b="1" dirty="0" err="1" smtClean="0"/>
              <a:t>д</a:t>
            </a:r>
            <a:r>
              <a:rPr lang="ru-RU" sz="5400" b="1" dirty="0" smtClean="0"/>
              <a:t> </a:t>
            </a:r>
            <a:r>
              <a:rPr lang="ru-RU" sz="5400" b="1" dirty="0" err="1" smtClean="0"/>
              <a:t>а</a:t>
            </a:r>
            <a:r>
              <a:rPr lang="ru-RU" sz="5400" b="1" dirty="0" smtClean="0"/>
              <a:t> </a:t>
            </a:r>
            <a:r>
              <a:rPr lang="ru-RU" sz="5400" b="1" dirty="0" err="1" smtClean="0"/>
              <a:t>н</a:t>
            </a:r>
            <a:r>
              <a:rPr lang="ru-RU" sz="5400" b="1" dirty="0" smtClean="0"/>
              <a:t> </a:t>
            </a:r>
            <a:r>
              <a:rPr lang="ru-RU" sz="5400" b="1" dirty="0" err="1" smtClean="0"/>
              <a:t>н</a:t>
            </a:r>
            <a:r>
              <a:rPr lang="ru-RU" sz="5400" b="1" dirty="0" smtClean="0"/>
              <a:t> е    3.</a:t>
            </a:r>
            <a:endParaRPr lang="ru-RU" sz="5400" b="1" dirty="0"/>
          </a:p>
        </p:txBody>
      </p:sp>
      <p:sp>
        <p:nvSpPr>
          <p:cNvPr id="3" name="Подзаголовок 2"/>
          <p:cNvSpPr>
            <a:spLocks noGrp="1"/>
          </p:cNvSpPr>
          <p:nvPr>
            <p:ph type="subTitle" idx="1"/>
          </p:nvPr>
        </p:nvSpPr>
        <p:spPr>
          <a:xfrm>
            <a:off x="251520" y="1700808"/>
            <a:ext cx="8640960" cy="2947393"/>
          </a:xfrm>
        </p:spPr>
        <p:txBody>
          <a:bodyPr>
            <a:noAutofit/>
          </a:bodyPr>
          <a:lstStyle/>
          <a:p>
            <a:pPr indent="625475" algn="just">
              <a:lnSpc>
                <a:spcPct val="100000"/>
              </a:lnSpc>
            </a:pPr>
            <a:r>
              <a:rPr lang="be-BY" sz="3600" cap="none" dirty="0" smtClean="0"/>
              <a:t>Інтэрпрэтуйце прыведзенае выказванне. </a:t>
            </a:r>
          </a:p>
          <a:p>
            <a:pPr indent="625475" algn="just">
              <a:lnSpc>
                <a:spcPct val="100000"/>
              </a:lnSpc>
            </a:pPr>
            <a:r>
              <a:rPr lang="be-BY" sz="3600" cap="none" dirty="0" smtClean="0"/>
              <a:t>Для абгрунтавання выкарыстоўвайце неабходнае пунктуацыйнае афармленне і сінтаксічны аналіз.</a:t>
            </a:r>
            <a:endParaRPr lang="ru-RU" sz="3600" cap="none" dirty="0"/>
          </a:p>
        </p:txBody>
      </p:sp>
      <p:sp>
        <p:nvSpPr>
          <p:cNvPr id="4" name="Заголовок 1"/>
          <p:cNvSpPr txBox="1">
            <a:spLocks/>
          </p:cNvSpPr>
          <p:nvPr/>
        </p:nvSpPr>
        <p:spPr>
          <a:xfrm>
            <a:off x="1475656" y="5589240"/>
            <a:ext cx="7315200" cy="619472"/>
          </a:xfrm>
          <a:prstGeom prst="rect">
            <a:avLst/>
          </a:prstGeom>
        </p:spPr>
        <p:txBody>
          <a:bodyPr vert="horz" lIns="91440" tIns="45720" rIns="91440" bIns="45720" rtlCol="0" anchor="b">
            <a:normAutofit fontScale="62500" lnSpcReduction="20000"/>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be-BY" sz="4800" b="1" i="1" u="none" strike="noStrike" kern="1200" cap="none" spc="0" normalizeH="0" baseline="0" noProof="0" dirty="0" smtClean="0">
                <a:ln>
                  <a:noFill/>
                </a:ln>
                <a:effectLst/>
                <a:uLnTx/>
                <a:uFillTx/>
                <a:latin typeface="+mj-lt"/>
                <a:ea typeface="+mj-ea"/>
                <a:cs typeface="+mj-cs"/>
              </a:rPr>
              <a:t>Максімальная колькасць балаў – </a:t>
            </a:r>
            <a:r>
              <a:rPr kumimoji="0" lang="en-US" sz="4800" b="1" i="1" u="none" strike="noStrike" kern="1200" cap="none" spc="0" normalizeH="0" baseline="0" noProof="0" dirty="0" smtClean="0">
                <a:ln>
                  <a:noFill/>
                </a:ln>
                <a:effectLst/>
                <a:uLnTx/>
                <a:uFillTx/>
                <a:latin typeface="+mj-lt"/>
                <a:ea typeface="+mj-ea"/>
                <a:cs typeface="+mj-cs"/>
              </a:rPr>
              <a:t>6</a:t>
            </a:r>
            <a:r>
              <a:rPr kumimoji="0" lang="be-BY" sz="4800" b="1" i="1" u="none" strike="noStrike" kern="1200" cap="none" spc="0" normalizeH="0" baseline="0" noProof="0" dirty="0" smtClean="0">
                <a:ln>
                  <a:noFill/>
                </a:ln>
                <a:effectLst/>
                <a:uLnTx/>
                <a:uFillTx/>
                <a:latin typeface="+mj-lt"/>
                <a:ea typeface="+mj-ea"/>
                <a:cs typeface="+mj-cs"/>
              </a:rPr>
              <a:t>.</a:t>
            </a:r>
            <a:endParaRPr kumimoji="0" lang="ru-RU" sz="4800" b="1" i="0" u="none" strike="noStrike" kern="1200" cap="none" spc="0" normalizeH="0" baseline="0" noProof="0" dirty="0">
              <a:ln>
                <a:noFill/>
              </a:ln>
              <a:effectLst/>
              <a:uLnTx/>
              <a:uFillTx/>
              <a:latin typeface="+mj-lt"/>
              <a:ea typeface="+mj-ea"/>
              <a:cs typeface="+mj-cs"/>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455" fill="hold">
                                          <p:stCondLst>
                                            <p:cond delay="0"/>
                                          </p:stCondLst>
                                        </p:cTn>
                                        <p:tgtEl>
                                          <p:spTgt spid="2"/>
                                        </p:tgtEl>
                                        <p:attrNameLst>
                                          <p:attrName>style.rotation</p:attrName>
                                        </p:attrNameLst>
                                      </p:cBhvr>
                                      <p:to>
                                        <p:strVal val="-45.0"/>
                                      </p:to>
                                    </p:set>
                                    <p:anim calcmode="lin" valueType="num">
                                      <p:cBhvr>
                                        <p:cTn id="8"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5" presetClass="entr" presetSubtype="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p:cTn id="16"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9"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5" presetClass="entr" presetSubtype="0" fill="hold" grpId="0"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 calcmode="lin" valueType="num">
                                      <p:cBhvr>
                                        <p:cTn id="28"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29"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30"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31"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32"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33"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34"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35" dur="1000" decel="50000">
                                          <p:stCondLst>
                                            <p:cond delay="0"/>
                                          </p:stCondLst>
                                        </p:cTn>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S102801059 (1)">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BooksClassic_16x9">
      <a:majorFont>
        <a:latin typeface="Constantia"/>
        <a:ea typeface=""/>
        <a:cs typeface=""/>
      </a:majorFont>
      <a:minorFont>
        <a:latin typeface="Constantia"/>
        <a:ea typeface=""/>
        <a:cs typeface=""/>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miter lim="800000"/>
        </a:ln>
        <a:ln w="28575" cap="flat" cmpd="sng" algn="ctr">
          <a:solidFill>
            <a:schemeClr val="phClr"/>
          </a:solidFill>
          <a:miter lim="800000"/>
        </a:ln>
        <a:ln w="3810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100000"/>
                <a:shade val="90000"/>
                <a:satMod val="150000"/>
              </a:schemeClr>
            </a:gs>
            <a:gs pos="60000">
              <a:schemeClr val="phClr">
                <a:shade val="20000"/>
                <a:satMod val="255000"/>
              </a:schemeClr>
            </a:gs>
          </a:gsLst>
          <a:lin ang="5400000" scaled="0"/>
        </a:gradFill>
        <a:blipFill rotWithShape="1">
          <a:blip xmlns:r="http://schemas.openxmlformats.org/officeDocument/2006/relationships" r:embed="rId1">
            <a:duotone>
              <a:schemeClr val="phClr">
                <a:shade val="12000"/>
                <a:satMod val="240000"/>
              </a:schemeClr>
              <a:schemeClr val="phClr"/>
            </a:duotone>
          </a:blip>
          <a:stretch/>
        </a:blipFill>
      </a:bgFillStyleLst>
    </a:fmtScheme>
  </a:themeElements>
  <a:objectDefaults>
    <a:spDef>
      <a:spPr/>
      <a:bodyPr rtlCol="0" anchor="ctr"/>
      <a:lstStyle>
        <a:defPPr algn="ctr">
          <a:defRPr sz="2400"/>
        </a:defPPr>
      </a:lstStyle>
      <a:style>
        <a:lnRef idx="2">
          <a:schemeClr val="accent1">
            <a:shade val="50000"/>
          </a:schemeClr>
        </a:lnRef>
        <a:fillRef idx="1">
          <a:schemeClr val="accent1"/>
        </a:fillRef>
        <a:effectRef idx="0">
          <a:schemeClr val="accent1"/>
        </a:effectRef>
        <a:fontRef idx="minor">
          <a:schemeClr val="lt1"/>
        </a:fontRef>
      </a:style>
    </a:spDef>
    <a:lnDef>
      <a:spPr>
        <a:ln w="28575"/>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themeOverride>
</file>

<file path=docProps/app.xml><?xml version="1.0" encoding="utf-8"?>
<Properties xmlns="http://schemas.openxmlformats.org/officeDocument/2006/extended-properties" xmlns:vt="http://schemas.openxmlformats.org/officeDocument/2006/docPropsVTypes">
  <Template/>
  <TotalTime>176</TotalTime>
  <Words>1683</Words>
  <Application>Microsoft Office PowerPoint</Application>
  <PresentationFormat>Экран (4:3)</PresentationFormat>
  <Paragraphs>169</Paragraphs>
  <Slides>36</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36</vt:i4>
      </vt:variant>
    </vt:vector>
  </HeadingPairs>
  <TitlesOfParts>
    <vt:vector size="37" baseType="lpstr">
      <vt:lpstr>TS102801059 (1)</vt:lpstr>
      <vt:lpstr>Алімпіядныя заданні</vt:lpstr>
      <vt:lpstr>З а д а н н е    1.</vt:lpstr>
      <vt:lpstr>    </vt:lpstr>
      <vt:lpstr>    </vt:lpstr>
      <vt:lpstr>З а д а н н е    2.</vt:lpstr>
      <vt:lpstr>Слайд 6</vt:lpstr>
      <vt:lpstr>Слайд 7</vt:lpstr>
      <vt:lpstr>Слайд 8</vt:lpstr>
      <vt:lpstr>З а д а н н е    3.</vt:lpstr>
      <vt:lpstr>Слайд 10</vt:lpstr>
      <vt:lpstr>Слайд 11</vt:lpstr>
      <vt:lpstr>З а д а н н е    4.</vt:lpstr>
      <vt:lpstr>    </vt:lpstr>
      <vt:lpstr>    </vt:lpstr>
      <vt:lpstr>З а д а н н е    5.</vt:lpstr>
      <vt:lpstr>Слайд 16</vt:lpstr>
      <vt:lpstr>Слайд 17</vt:lpstr>
      <vt:lpstr>З а д а н н е    6.</vt:lpstr>
      <vt:lpstr>Слайд 19</vt:lpstr>
      <vt:lpstr>Слайд 20</vt:lpstr>
      <vt:lpstr>Слайд 21</vt:lpstr>
      <vt:lpstr>З а д а н н е    7.</vt:lpstr>
      <vt:lpstr>Слайд 23</vt:lpstr>
      <vt:lpstr>Слайд 24</vt:lpstr>
      <vt:lpstr>Слайд 25</vt:lpstr>
      <vt:lpstr>З а д а н н е    8.</vt:lpstr>
      <vt:lpstr>Слайд 27</vt:lpstr>
      <vt:lpstr>Слайд 28</vt:lpstr>
      <vt:lpstr>Слайд 29</vt:lpstr>
      <vt:lpstr>З а д а н н е    9.</vt:lpstr>
      <vt:lpstr>Слайд 31</vt:lpstr>
      <vt:lpstr>Слайд 32</vt:lpstr>
      <vt:lpstr>З а д а н н е    10.</vt:lpstr>
      <vt:lpstr>Слайд 34</vt:lpstr>
      <vt:lpstr>Слайд 35</vt:lpstr>
      <vt:lpstr>Дзякую за работу!</vt:lpstr>
    </vt:vector>
  </TitlesOfParts>
  <Company>RePack by SPecialiST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Заголовок презентации</dc:title>
  <dc:creator>DNA7 X64</dc:creator>
  <cp:lastModifiedBy>Я</cp:lastModifiedBy>
  <cp:revision>21</cp:revision>
  <dcterms:created xsi:type="dcterms:W3CDTF">2013-02-05T16:58:39Z</dcterms:created>
  <dcterms:modified xsi:type="dcterms:W3CDTF">2014-02-09T22:25:44Z</dcterms:modified>
</cp:coreProperties>
</file>