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CCD18-55E0-41B3-9DC7-739DEE0AD340}" type="datetime1">
              <a:rPr lang="ru-RU" smtClean="0"/>
              <a:t>31.03.2020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E95664-4811-4F2E-9C58-5236E9ABD6FD}" type="datetime1">
              <a:rPr lang="ru-RU" noProof="0" smtClean="0"/>
              <a:t>31.03.2020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5612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u-RU" noProof="0" smtClean="0"/>
              <a:t>2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4523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slide" Target="slide4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Дети за партой, смотрящие в записную книжку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7" name="Текст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be-BY" dirty="0"/>
              <a:t>2020</a:t>
            </a: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be-BY" dirty="0"/>
              <a:t>Разумнікі і разумніцы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be-BY" dirty="0"/>
              <a:t>Інтэлектуальная гульня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61957" y="625021"/>
            <a:ext cx="5272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Беларускі</a:t>
            </a:r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 </a:t>
            </a:r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друк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7746" y="1548351"/>
            <a:ext cx="997175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600" dirty="0"/>
              <a:t>Як называлася першая газета на беларускай мове, якую выдаваў Кастусь Каліноўскі.</a:t>
            </a:r>
          </a:p>
          <a:p>
            <a:pPr marL="342900" indent="-342900">
              <a:buAutoNum type="arabicPeriod"/>
            </a:pPr>
            <a:r>
              <a:rPr lang="be-BY" sz="2600" dirty="0"/>
              <a:t>Як называлася першая кніга Бібліі, якую надрукаваў Ф.Скарына, і калі яна выйшла?</a:t>
            </a:r>
          </a:p>
          <a:p>
            <a:pPr marL="342900" indent="-342900">
              <a:buAutoNum type="arabicPeriod"/>
            </a:pPr>
            <a:r>
              <a:rPr lang="be-BY" sz="2600" dirty="0"/>
              <a:t>Хто выдаў у Нясвіжы першую беларускую кніжку «Катэхізіс»?</a:t>
            </a:r>
          </a:p>
          <a:p>
            <a:pPr marL="342900" indent="-342900">
              <a:buAutoNum type="arabicPeriod"/>
            </a:pPr>
            <a:r>
              <a:rPr lang="be-BY" sz="2600" dirty="0"/>
              <a:t>Назавіце легальныя перыядычныя выданні на беларускай мове, якія выходзілі ў пачатку </a:t>
            </a:r>
            <a:r>
              <a:rPr lang="en-US" sz="2600" dirty="0"/>
              <a:t>XX</a:t>
            </a:r>
            <a:r>
              <a:rPr lang="be-BY" sz="2600" dirty="0"/>
              <a:t> ст. .</a:t>
            </a:r>
          </a:p>
          <a:p>
            <a:pPr marL="342900" indent="-342900">
              <a:buAutoNum type="arabicPeriod"/>
            </a:pPr>
            <a:r>
              <a:rPr lang="be-BY" sz="2600" dirty="0"/>
              <a:t>Хто стварыў і выдаў у Пецярбурзе «Беларускі лемантар, або Першая навука чытання» – першы беларускі буквар?</a:t>
            </a:r>
          </a:p>
          <a:p>
            <a:pPr marL="342900" indent="-342900">
              <a:buAutoNum type="arabicPeriod"/>
            </a:pPr>
            <a:r>
              <a:rPr lang="be-BY" sz="2600" dirty="0"/>
              <a:t>Хто стварыў і выдаў падручнік «Другое чытанне для дзетак беларусаў»?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4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65367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Старажытная</a:t>
            </a:r>
            <a:r>
              <a:rPr lang="be-BY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 беларуская літаратура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9595" y="1417302"/>
            <a:ext cx="95710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400" dirty="0"/>
              <a:t>Які помнік старажытнай беларускай літаратуры стаў асноўнай крыніцай біяграфічных звестак пра Ефрасінню Полацкую? 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вядомага беларускага паэта-гуманіста эпохі Адраджэння, аўтара геніяльнай паэмы на лацінскай мове пра нашу Радзіму і князя Вітаўта.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псеўданім асветніка, які нарадзіўся ў маёнтку Цяпіна і вядомы тым, што перакладаў на беларускую мову «Евангелле».</a:t>
            </a:r>
          </a:p>
          <a:p>
            <a:pPr marL="342900" indent="-342900">
              <a:buAutoNum type="arabicPeriod"/>
            </a:pPr>
            <a:r>
              <a:rPr lang="be-BY" sz="2400" dirty="0"/>
              <a:t>Як называецца самы старажытны летапіс усходніх славян? </a:t>
            </a:r>
          </a:p>
          <a:p>
            <a:pPr marL="342900" indent="-342900">
              <a:buAutoNum type="arabicPeriod"/>
            </a:pPr>
            <a:r>
              <a:rPr lang="be-BY" sz="2400" dirty="0"/>
              <a:t>Які жанр старажытнай літаратуры быў найбольш папулярным у нашых продкаў?</a:t>
            </a:r>
          </a:p>
          <a:p>
            <a:pPr marL="342900" indent="-342900">
              <a:buAutoNum type="arabicPeriod"/>
            </a:pPr>
            <a:r>
              <a:rPr lang="be-BY" sz="2400" dirty="0"/>
              <a:t>Пачынальнік новай беларускай літаратуры, драматург, які стварыў наш нацыянальны тэатр, аўтар першай оперы.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27961" y="452026"/>
            <a:ext cx="53158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Беларуская мова</a:t>
            </a:r>
            <a:endParaRPr lang="ru-RU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1472" y="1913951"/>
            <a:ext cx="9583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3200" dirty="0"/>
              <a:t>Якой літары беларускага алфавіту пастаўлены помнік у Полацку?</a:t>
            </a:r>
          </a:p>
          <a:p>
            <a:pPr marL="342900" indent="-342900">
              <a:buAutoNum type="arabicPeriod"/>
            </a:pPr>
            <a:r>
              <a:rPr lang="be-BY" sz="3200" dirty="0"/>
              <a:t>Колькі літар у сучасным беларускім алфавіце?</a:t>
            </a:r>
          </a:p>
          <a:p>
            <a:pPr marL="342900" indent="-342900">
              <a:buAutoNum type="arabicPeriod"/>
            </a:pPr>
            <a:r>
              <a:rPr lang="be-BY" sz="3200" dirty="0"/>
              <a:t>Колькі гукаў у сучаснай беларускай мове?</a:t>
            </a:r>
          </a:p>
          <a:p>
            <a:pPr marL="342900" indent="-342900">
              <a:buAutoNum type="arabicPeriod"/>
            </a:pPr>
            <a:r>
              <a:rPr lang="be-BY" sz="3200" dirty="0"/>
              <a:t>Якімі літарамі адрозніваюцца беларуская і руская мовы?</a:t>
            </a:r>
          </a:p>
          <a:p>
            <a:pPr marL="342900" indent="-342900">
              <a:buAutoNum type="arabicPeriod"/>
            </a:pPr>
            <a:r>
              <a:rPr lang="be-BY" sz="3200" dirty="0"/>
              <a:t>Калі ў сучаснай Беларусі беларуская мова набыла статус дзяржаўнай?</a:t>
            </a:r>
          </a:p>
          <a:p>
            <a:pPr marL="342900" indent="-342900">
              <a:buAutoNum type="arabicPeriod"/>
            </a:pPr>
            <a:r>
              <a:rPr lang="be-BY" sz="3200" dirty="0"/>
              <a:t>Спалучэнне якіх дзвюх літар дае адзін гук? 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60124" y="402598"/>
            <a:ext cx="55964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Гісторыя і літаратура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9532" y="1325929"/>
            <a:ext cx="92126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400" dirty="0"/>
              <a:t>Што ў перакладзе з грэчаскай мовы азначае слова «біблія»?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светскае імя славутай асветніцы Ефрасінні Полацкай.</a:t>
            </a:r>
          </a:p>
          <a:p>
            <a:pPr marL="342900" indent="-342900">
              <a:buAutoNum type="arabicPeriod"/>
            </a:pPr>
            <a:r>
              <a:rPr lang="be-BY" sz="2400" dirty="0"/>
              <a:t>Які твор Яна Баршчэўскага часта параўноўваюць з казкамі «Тысяча і адна ноч»?</a:t>
            </a:r>
          </a:p>
          <a:p>
            <a:pPr marL="342900" indent="-342900">
              <a:buAutoNum type="arabicPeriod"/>
            </a:pPr>
            <a:r>
              <a:rPr lang="be-BY" sz="2400" dirty="0"/>
              <a:t>Хто з беларускіх пісьменнікаў прымаў актыўны ўдзел у паўстанні 1863 года, быў цяжка паранены, тайна лячыўся пад Беластокам у Польшчы?</a:t>
            </a:r>
          </a:p>
          <a:p>
            <a:pPr marL="342900" indent="-342900">
              <a:buAutoNum type="arabicPeriod"/>
            </a:pPr>
            <a:r>
              <a:rPr lang="be-BY" sz="2400" dirty="0"/>
              <a:t>Якія зборнікі Ф.Багушэвіча, нягледзячы на царскую забарону аб друкаванні кніг, выйшлі за мяжой у канцы </a:t>
            </a:r>
            <a:r>
              <a:rPr lang="en-US" sz="2400" dirty="0"/>
              <a:t>XIX</a:t>
            </a:r>
            <a:r>
              <a:rPr lang="be-BY" sz="2400" dirty="0"/>
              <a:t> ст.?</a:t>
            </a:r>
          </a:p>
          <a:p>
            <a:pPr marL="342900" indent="-342900">
              <a:buAutoNum type="arabicPeriod"/>
            </a:pPr>
            <a:r>
              <a:rPr lang="be-BY" sz="2400" dirty="0"/>
              <a:t>Галоўны арганізатар паўстання ў Беларусі і Літве </a:t>
            </a:r>
            <a:r>
              <a:rPr lang="en-US" sz="2400" dirty="0"/>
              <a:t>XIX</a:t>
            </a:r>
            <a:r>
              <a:rPr lang="be-BY" sz="2400" dirty="0"/>
              <a:t> ст., наладзіў выпуск першай беларускай газеты «Мужыцкая праўда»?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5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4077" y="513810"/>
            <a:ext cx="5910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Мова і гісторыя </a:t>
            </a:r>
            <a:endParaRPr lang="ru-RU" sz="5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1326" y="1604071"/>
            <a:ext cx="99046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400" dirty="0"/>
              <a:t>Якая мова была дзяржаўнай у ВКЛ?</a:t>
            </a:r>
          </a:p>
          <a:p>
            <a:pPr marL="342900" indent="-342900">
              <a:buAutoNum type="arabicPeriod"/>
            </a:pPr>
            <a:r>
              <a:rPr lang="be-BY" sz="2400" dirty="0"/>
              <a:t>Хто з</a:t>
            </a:r>
            <a:r>
              <a:rPr lang="en-US" sz="2400" dirty="0"/>
              <a:t>’</a:t>
            </a:r>
            <a:r>
              <a:rPr lang="be-BY" sz="2400" dirty="0"/>
              <a:t>яўляецца стваральнікам новай сістэмы пісьменнасці – кірыліцы?</a:t>
            </a:r>
          </a:p>
          <a:p>
            <a:pPr marL="342900" indent="-342900">
              <a:buAutoNum type="arabicPeriod"/>
            </a:pPr>
            <a:r>
              <a:rPr lang="be-BY" sz="2400" dirty="0"/>
              <a:t>Хто аўтар першага напісанага на беларускай мове гістарычнага нарысу жыцця беларусаў – «Кароткая гісторыя беларусаў»?</a:t>
            </a:r>
          </a:p>
          <a:p>
            <a:pPr marL="342900" indent="-342900">
              <a:buAutoNum type="arabicPeriod"/>
            </a:pPr>
            <a:r>
              <a:rPr lang="be-BY" sz="2400" dirty="0"/>
              <a:t>Хто з</a:t>
            </a:r>
            <a:r>
              <a:rPr lang="en-US" sz="2400" dirty="0"/>
              <a:t>’</a:t>
            </a:r>
            <a:r>
              <a:rPr lang="be-BY" sz="2400" dirty="0"/>
              <a:t>яўляецца аўтарам «Беларускай граматыкі для школ», якая выйшла ў 1918 годзе?</a:t>
            </a:r>
          </a:p>
          <a:p>
            <a:pPr marL="342900" indent="-342900">
              <a:buAutoNum type="arabicPeriod"/>
            </a:pPr>
            <a:r>
              <a:rPr lang="be-BY" sz="2400" dirty="0"/>
              <a:t>Каму належаць словы: «Шмат было народаў, што страцілі найперш мову сваю, так, як той чалавек перад скананнем, катораму мову зойме, а потым і зусім замёрлі. Не пакідайце ж мовы нашай беларускай, каб не ўмерлі»?</a:t>
            </a:r>
          </a:p>
          <a:p>
            <a:pPr marL="342900" indent="-342900">
              <a:buAutoNum type="arabicPeriod"/>
            </a:pPr>
            <a:r>
              <a:rPr lang="be-BY" sz="2400" dirty="0"/>
              <a:t>Хто аўтар артыкула «Шануйце роднае слова!»?</a:t>
            </a:r>
            <a:endParaRPr lang="ru-RU" sz="2400" dirty="0"/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52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64089" y="6130610"/>
            <a:ext cx="2639323" cy="365125"/>
          </a:xfrm>
        </p:spPr>
        <p:txBody>
          <a:bodyPr/>
          <a:lstStyle/>
          <a:p>
            <a:pPr rtl="0"/>
            <a:r>
              <a:rPr lang="ru" sz="1800" noProof="0" dirty="0"/>
              <a:t>Алеся Адамовіч</a:t>
            </a:r>
          </a:p>
          <a:p>
            <a:pPr rtl="0"/>
            <a:r>
              <a:rPr lang="ru" sz="1800" noProof="0" dirty="0"/>
              <a:t>Іван Траццякоў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81978">
            <a:off x="25088" y="1085036"/>
            <a:ext cx="4717887" cy="700842"/>
          </a:xfrm>
        </p:spPr>
        <p:txBody>
          <a:bodyPr>
            <a:normAutofit fontScale="90000"/>
          </a:bodyPr>
          <a:lstStyle/>
          <a:p>
            <a:pPr algn="ctr"/>
            <a:r>
              <a:rPr lang="be-BY" dirty="0"/>
              <a:t>Шануйце роднае слова!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86300" y="3455240"/>
            <a:ext cx="7319700" cy="1500187"/>
          </a:xfrm>
        </p:spPr>
        <p:txBody>
          <a:bodyPr>
            <a:normAutofit/>
          </a:bodyPr>
          <a:lstStyle/>
          <a:p>
            <a:r>
              <a:rPr lang="be-BY" sz="4800" b="1" i="1" dirty="0"/>
              <a:t>ДЗЯКУЙ ЗА УВАГУ!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107754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94952" y="271849"/>
            <a:ext cx="3633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Катэгорыі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30676" y="1692879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09622" y="1680772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69643" y="308920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416" y="4378423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01346" y="3076838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08158" y="3445313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14970" y="3076838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036908" y="4390447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99722" y="5058052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147" y="308920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3" action="ppaction://hlinksldjump"/>
          </p:cNvPr>
          <p:cNvSpPr/>
          <p:nvPr/>
        </p:nvSpPr>
        <p:spPr>
          <a:xfrm>
            <a:off x="547816" y="548848"/>
            <a:ext cx="244593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Імёны</a:t>
            </a:r>
            <a:endParaRPr lang="ru-RU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>
            <a:hlinkClick r:id="rId4" action="ppaction://hlinksldjump"/>
          </p:cNvPr>
          <p:cNvSpPr/>
          <p:nvPr/>
        </p:nvSpPr>
        <p:spPr>
          <a:xfrm>
            <a:off x="2611345" y="1808949"/>
            <a:ext cx="244593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Літаратура</a:t>
            </a:r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XIX</a:t>
            </a:r>
            <a:r>
              <a:rPr lang="ru-RU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- 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XX</a:t>
            </a:r>
            <a:endParaRPr lang="ru-RU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Прямоугольник 21">
            <a:hlinkClick r:id="rId5" action="ppaction://hlinksldjump"/>
          </p:cNvPr>
          <p:cNvSpPr/>
          <p:nvPr/>
        </p:nvSpPr>
        <p:spPr>
          <a:xfrm>
            <a:off x="6290291" y="1822742"/>
            <a:ext cx="244593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Традыцыі</a:t>
            </a:r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і </a:t>
            </a:r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абрады</a:t>
            </a:r>
            <a:endParaRPr lang="ru-RU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rId6" action="ppaction://hlinksldjump"/>
          </p:cNvPr>
          <p:cNvSpPr/>
          <p:nvPr/>
        </p:nvSpPr>
        <p:spPr>
          <a:xfrm>
            <a:off x="8450312" y="610404"/>
            <a:ext cx="244593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Мастацтва</a:t>
            </a:r>
            <a:endParaRPr lang="ru-RU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4" name="Прямоугольник 23">
            <a:hlinkClick r:id="rId7" action="ppaction://hlinksldjump"/>
          </p:cNvPr>
          <p:cNvSpPr/>
          <p:nvPr/>
        </p:nvSpPr>
        <p:spPr>
          <a:xfrm>
            <a:off x="1501346" y="3376827"/>
            <a:ext cx="244593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Фальклор</a:t>
            </a:r>
            <a:endParaRPr lang="ru-RU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Прямоугольник 24">
            <a:hlinkClick r:id="rId8" action="ppaction://hlinksldjump"/>
          </p:cNvPr>
          <p:cNvSpPr/>
          <p:nvPr/>
        </p:nvSpPr>
        <p:spPr>
          <a:xfrm>
            <a:off x="4588827" y="3725797"/>
            <a:ext cx="244593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Тэатр</a:t>
            </a:r>
            <a:endParaRPr lang="ru-RU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Прямоугольник 25">
            <a:hlinkClick r:id="rId9" action="ppaction://hlinksldjump"/>
          </p:cNvPr>
          <p:cNvSpPr/>
          <p:nvPr/>
        </p:nvSpPr>
        <p:spPr>
          <a:xfrm>
            <a:off x="7593929" y="3130605"/>
            <a:ext cx="244593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e-BY" sz="3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Беларускі друк</a:t>
            </a:r>
            <a:endParaRPr lang="ru-RU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7" name="Прямоугольник 26">
            <a:hlinkClick r:id="rId10" action="ppaction://hlinksldjump"/>
          </p:cNvPr>
          <p:cNvSpPr/>
          <p:nvPr/>
        </p:nvSpPr>
        <p:spPr>
          <a:xfrm>
            <a:off x="459849" y="4376366"/>
            <a:ext cx="244593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Старажытна</a:t>
            </a:r>
            <a:r>
              <a:rPr lang="ru-RU" sz="2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я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беларуская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літаратура</a:t>
            </a:r>
            <a:endParaRPr lang="ru-RU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8" name="Прямоугольник 27">
            <a:hlinkClick r:id="rId11" action="ppaction://hlinksldjump"/>
          </p:cNvPr>
          <p:cNvSpPr/>
          <p:nvPr/>
        </p:nvSpPr>
        <p:spPr>
          <a:xfrm>
            <a:off x="3300024" y="5213017"/>
            <a:ext cx="244593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Беларуская</a:t>
            </a:r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мова</a:t>
            </a:r>
            <a:endParaRPr lang="ru-RU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Прямоугольник 28">
            <a:hlinkClick r:id="rId12" action="ppaction://hlinksldjump"/>
          </p:cNvPr>
          <p:cNvSpPr/>
          <p:nvPr/>
        </p:nvSpPr>
        <p:spPr>
          <a:xfrm>
            <a:off x="9117577" y="4506517"/>
            <a:ext cx="244593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Гісторыя</a:t>
            </a:r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і </a:t>
            </a:r>
            <a:r>
              <a:rPr lang="ru-RU" sz="28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літаратура</a:t>
            </a:r>
            <a:endParaRPr lang="ru-RU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32602" y="5047357"/>
            <a:ext cx="2607276" cy="1186248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rId13" action="ppaction://hlinksldjump"/>
          </p:cNvPr>
          <p:cNvSpPr/>
          <p:nvPr/>
        </p:nvSpPr>
        <p:spPr>
          <a:xfrm>
            <a:off x="6290291" y="5089905"/>
            <a:ext cx="244593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Мова</a:t>
            </a:r>
            <a:r>
              <a:rPr lang="ru-RU" sz="3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і </a:t>
            </a:r>
            <a:r>
              <a:rPr lang="ru-RU" sz="32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гісторыя</a:t>
            </a:r>
            <a:endParaRPr lang="ru-RU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Штриховая стрелка вправо 31">
            <a:hlinkClick r:id="rId14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01795" y="526167"/>
            <a:ext cx="2395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Імёны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2682" y="1648703"/>
            <a:ext cx="89408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600" dirty="0"/>
              <a:t>Назавіце аўтара, які выдаў адзіны прыжыццёвы зборнік</a:t>
            </a:r>
          </a:p>
          <a:p>
            <a:pPr marL="342900" indent="-342900">
              <a:buAutoNum type="arabicPeriod"/>
            </a:pPr>
            <a:r>
              <a:rPr lang="be-BY" sz="2600" dirty="0"/>
              <a:t>Назавіце імя і прозвішча нацыянальнага героя Беларусі, кіраўніка нацыянальна - вызваленчага паўстання 1863 - 1864 гг., аўтара «Мужыцкай праўды»</a:t>
            </a:r>
          </a:p>
          <a:p>
            <a:pPr marL="342900" indent="-342900">
              <a:buAutoNum type="arabicPeriod"/>
            </a:pPr>
            <a:r>
              <a:rPr lang="be-BY" sz="2600" dirty="0"/>
              <a:t>Які псеўданім узяў Іван Дамінікавіч Луцэвіч?</a:t>
            </a:r>
          </a:p>
          <a:p>
            <a:pPr marL="342900" indent="-342900">
              <a:buAutoNum type="arabicPeriod"/>
            </a:pPr>
            <a:r>
              <a:rPr lang="be-BY" sz="2600" dirty="0"/>
              <a:t>Гэты Максім – беларускі паэт, перакладчык, дзяржаўны дзеяч. Назавіце яго «ваеннае» прозвішча.</a:t>
            </a:r>
          </a:p>
          <a:p>
            <a:pPr marL="342900" indent="-342900">
              <a:buAutoNum type="arabicPeriod"/>
            </a:pPr>
            <a:r>
              <a:rPr lang="be-BY" sz="2600" dirty="0"/>
              <a:t>Якога пісьменніка называюць беларускім Вальтэрам Скотам?</a:t>
            </a:r>
          </a:p>
          <a:p>
            <a:pPr marL="342900" indent="-342900">
              <a:buAutoNum type="arabicPeriod"/>
            </a:pPr>
            <a:r>
              <a:rPr lang="be-BY" sz="2600" dirty="0"/>
              <a:t>Князёўна, дачка Рагвалода. Назавіце яе тры імёны.</a:t>
            </a:r>
            <a:endParaRPr lang="ru-RU" sz="2600" dirty="0"/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30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4245" y="526167"/>
            <a:ext cx="3736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Мастацтва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4245" y="1338286"/>
            <a:ext cx="8940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400" dirty="0"/>
              <a:t>Назавіце помнік абарончага дойлідства </a:t>
            </a:r>
            <a:r>
              <a:rPr lang="en-US" sz="2400" dirty="0"/>
              <a:t>XIII</a:t>
            </a:r>
            <a:r>
              <a:rPr lang="be-BY" sz="2400" dirty="0"/>
              <a:t> ст., які знаходзіцца на тэрыторыі Камянецкага раёна Брэсцкай вобласці.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помнік архітэктуры, унесены ў Спіс сусветнай спадчыны ЮНЕСКА (2000г.), першым гаспадаром якога лічыцца Сенька Гедагольдавіч (1434г.)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імя вядомага беларускага і французскага мастака – ураджэнца Віцебшчыны.</a:t>
            </a:r>
          </a:p>
          <a:p>
            <a:pPr marL="342900" indent="-342900">
              <a:buAutoNum type="arabicPeriod"/>
            </a:pPr>
            <a:r>
              <a:rPr lang="be-BY" sz="2400" dirty="0"/>
              <a:t>Як называліся вырабы ручнога ткацтва ў ВКЛ, элемент традыцыйнага мужчынскага строю шляхты?</a:t>
            </a:r>
          </a:p>
          <a:p>
            <a:pPr marL="342900" indent="-342900">
              <a:buAutoNum type="arabicPeriod"/>
            </a:pPr>
            <a:r>
              <a:rPr lang="be-BY" sz="2400" dirty="0"/>
              <a:t>Які музычны інструмент стаў назвай аднаго са сборнікаў Янкі Купалы?</a:t>
            </a:r>
          </a:p>
          <a:p>
            <a:pPr marL="342900" indent="-342900">
              <a:buAutoNum type="arabicPeriod"/>
            </a:pPr>
            <a:r>
              <a:rPr lang="be-BY" sz="2400" dirty="0"/>
              <a:t>Назавіце прозвішча скульптара, аўтара помніка Я. Коласа ў Мінску.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31641" y="5995766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8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6134" y="538524"/>
            <a:ext cx="568296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Літаратура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XIX</a:t>
            </a:r>
            <a:r>
              <a:rPr lang="be-BY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-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XX</a:t>
            </a:r>
            <a:endParaRPr lang="ru-RU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8320" y="1721344"/>
            <a:ext cx="95586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800" dirty="0"/>
              <a:t>Назавіце аўтара слоў верша-песні «Па-над белым пухам вішняў».</a:t>
            </a:r>
          </a:p>
          <a:p>
            <a:pPr marL="342900" indent="-342900">
              <a:buAutoNum type="arabicPeriod"/>
            </a:pPr>
            <a:r>
              <a:rPr lang="be-BY" sz="2800" dirty="0"/>
              <a:t>Назавіце аўтара верша «Родныя вобразы».</a:t>
            </a:r>
          </a:p>
          <a:p>
            <a:pPr marL="342900" indent="-342900">
              <a:buAutoNum type="arabicPeriod"/>
            </a:pPr>
            <a:r>
              <a:rPr lang="be-BY" sz="2800" dirty="0"/>
              <a:t>Які аўтар друкаваўся пад псеўданімам «Сымон Рэўка з-пад Барысава»?</a:t>
            </a:r>
          </a:p>
          <a:p>
            <a:pPr marL="342900" indent="-342900">
              <a:buAutoNum type="arabicPeriod"/>
            </a:pPr>
            <a:r>
              <a:rPr lang="be-BY" sz="2800" dirty="0"/>
              <a:t>Якому літаратурнаму герою належаць словы: «Што ні кажы, а жыццё, ужо само па сабе, ёсць радасць, вялікае шчасце, бясцэнны дар»?</a:t>
            </a:r>
          </a:p>
          <a:p>
            <a:pPr marL="342900" indent="-342900">
              <a:buAutoNum type="arabicPeriod"/>
            </a:pPr>
            <a:r>
              <a:rPr lang="be-BY" sz="2800" dirty="0"/>
              <a:t>Назаіце імя і прозвішча паэткі, якую называюць беларускай Марынай Цвятаевай.</a:t>
            </a:r>
          </a:p>
          <a:p>
            <a:pPr marL="342900" indent="-342900">
              <a:buAutoNum type="arabicPeriod"/>
            </a:pPr>
            <a:r>
              <a:rPr lang="be-BY" sz="2800" dirty="0"/>
              <a:t>Хто аўтар верша «Спадчына»?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5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751" y="163128"/>
            <a:ext cx="72806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e-BY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Традыцыі і абрады беларусаў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4818" y="1387713"/>
            <a:ext cx="8940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400" dirty="0"/>
              <a:t>Гэтая рэч у народных звычаях і абрадах раней займала важнае месца. На Вадохрышча ёй упрыгожвалі ледзяны крыж, на Сёмуху ахвяравалі бярозе, на зажынках ахіналі сноп у куце хаты. Пра якую рэч ідзе размова? </a:t>
            </a:r>
          </a:p>
          <a:p>
            <a:pPr marL="342900" indent="-342900">
              <a:buAutoNum type="arabicPeriod"/>
            </a:pPr>
            <a:r>
              <a:rPr lang="be-BY" sz="2400" dirty="0"/>
              <a:t>Гэтае дрэва ў беларусаў было сімвалам жыватворнай сілы, галінкі яго асвячалі ў храме, білі ўсіх членаў сям</a:t>
            </a:r>
            <a:r>
              <a:rPr lang="en-US" sz="2400" dirty="0"/>
              <a:t>’</a:t>
            </a:r>
            <a:r>
              <a:rPr lang="be-BY" sz="2400" dirty="0"/>
              <a:t>і, бо лічылася, што гэтым можна засцерагчы ад хваробаў і бедаў. Што гэта за дрэва?</a:t>
            </a:r>
          </a:p>
          <a:p>
            <a:pPr marL="342900" indent="-342900">
              <a:buAutoNum type="arabicPeriod"/>
            </a:pPr>
            <a:r>
              <a:rPr lang="be-BY" sz="2400" dirty="0"/>
              <a:t>Ткацтва – адзін з найбольш папулярных і пашыраных відаў народнага мастацтва. Узоры тканых і вышываных вырабаў – зашыфраваны аповед пра жыццё народа, прыроду, людзей. Гэты ўзор вышывалі тады, калі трэба было прасіць Бога, каб ачуняў-паздаравеў чалавек. Што ён сімвалізаваў?</a:t>
            </a:r>
            <a:endParaRPr lang="ru-RU" sz="2400" dirty="0"/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5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90334" y="1234739"/>
            <a:ext cx="107614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dirty="0"/>
              <a:t>4.У мінулым кожны дзень тыдня ў беларусаў меў сваё значэнне. У панядзелак не пажадана было пачынаць новую справу, яе адкладвалі на аўторак. Чацвер быў чыстым, а пятніца – жаночым днём. Што неабходна было рабіць у суботу?</a:t>
            </a:r>
          </a:p>
          <a:p>
            <a:pPr algn="ctr"/>
            <a:r>
              <a:rPr lang="be-BY" sz="2400" dirty="0"/>
              <a:t>5. Вечар правядзення другой каляднай куцці – стары Новы год – быў адзначаны выкананнем гэтага абраду. Ён уяўляў сабой абход вёскі калядоўшчыкамі, аднак усклад гурту ўваходзілі толькі дзяўчаты. Яны выбіралі самую прыгожую сярод сябровак, апраналі яе ў найлепшае адзенне, на галаву клалі вянок, упрыгожаны стужкамі. Дзяўчынка называлася «шчодрай», а яе наведванне сялянскіх хат сімвалізавала дабрабыт, шчодры ураджай і захаванне дамашняга агменю. Як нашы продкі назавалі гэты абрад?</a:t>
            </a:r>
          </a:p>
          <a:p>
            <a:pPr algn="ctr"/>
            <a:r>
              <a:rPr lang="be-BY" sz="2400" dirty="0"/>
              <a:t>6. Як называецца свята, калі ўшаноўваюць памяць памерлых продкаў? </a:t>
            </a:r>
          </a:p>
        </p:txBody>
      </p:sp>
      <p:sp>
        <p:nvSpPr>
          <p:cNvPr id="4" name="Штриховая стрелка вправо 3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5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45426" y="631036"/>
            <a:ext cx="3350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Фальклор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5426" y="1857269"/>
            <a:ext cx="93183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3000" dirty="0"/>
              <a:t>Другая назва фальклору.</a:t>
            </a:r>
          </a:p>
          <a:p>
            <a:pPr marL="342900" indent="-342900">
              <a:buAutoNum type="arabicPeriod"/>
            </a:pPr>
            <a:r>
              <a:rPr lang="be-BY" sz="3000" dirty="0"/>
              <a:t>Як называецца летняе свята, падчас якога шукаюць папараць-кветку?</a:t>
            </a:r>
          </a:p>
          <a:p>
            <a:pPr marL="342900" indent="-342900">
              <a:buAutoNum type="arabicPeriod"/>
            </a:pPr>
            <a:r>
              <a:rPr lang="be-BY" sz="3000" dirty="0"/>
              <a:t>Як называўся беларускі народны лялечны тэатр?</a:t>
            </a:r>
          </a:p>
          <a:p>
            <a:pPr marL="342900" indent="-342900">
              <a:buAutoNum type="arabicPeriod"/>
            </a:pPr>
            <a:r>
              <a:rPr lang="be-BY" sz="3000" dirty="0"/>
              <a:t>Назавіце імя беларускага бога грому і маланкі.</a:t>
            </a:r>
          </a:p>
          <a:p>
            <a:pPr marL="342900" indent="-342900">
              <a:buAutoNum type="arabicPeriod"/>
            </a:pPr>
            <a:r>
              <a:rPr lang="be-BY" sz="3000" dirty="0"/>
              <a:t>Як называліся песні, якія спяваліся падчас гукання вясны?</a:t>
            </a:r>
          </a:p>
          <a:p>
            <a:pPr marL="342900" indent="-342900">
              <a:buAutoNum type="arabicPeriod"/>
            </a:pPr>
            <a:r>
              <a:rPr lang="be-BY" sz="3000" dirty="0"/>
              <a:t>Пералічыце некалькі традыцыйных страў каляднага стала.  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64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6868" y="526167"/>
            <a:ext cx="2105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Тэатр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4245" y="1634848"/>
            <a:ext cx="9669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800" dirty="0"/>
              <a:t>Як называецца пастаноўка драматычнага твора на сцэне?</a:t>
            </a:r>
          </a:p>
          <a:p>
            <a:pPr marL="342900" indent="-342900">
              <a:buAutoNum type="arabicPeriod"/>
            </a:pPr>
            <a:r>
              <a:rPr lang="be-BY" sz="2800" dirty="0"/>
              <a:t>Назавіце сапраўднае імя і прозвішча К. Крапівы.</a:t>
            </a:r>
          </a:p>
          <a:p>
            <a:pPr marL="342900" indent="-342900">
              <a:buAutoNum type="arabicPeriod"/>
            </a:pPr>
            <a:r>
              <a:rPr lang="be-BY" sz="2800" dirty="0"/>
              <a:t>Назавіце заснавальніка беларускага тэатра.</a:t>
            </a:r>
          </a:p>
          <a:p>
            <a:pPr marL="342900" indent="-342900">
              <a:buAutoNum type="arabicPeriod"/>
            </a:pPr>
            <a:r>
              <a:rPr lang="be-BY" sz="2800" dirty="0"/>
              <a:t>Як называліся першыя прафесійныя акцёры беларускага тэатра, вядомыя з </a:t>
            </a:r>
            <a:r>
              <a:rPr lang="en-US" sz="2800" dirty="0"/>
              <a:t>XII</a:t>
            </a:r>
            <a:r>
              <a:rPr lang="be-BY" sz="2800" dirty="0"/>
              <a:t> ст. ?</a:t>
            </a:r>
          </a:p>
          <a:p>
            <a:pPr marL="342900" indent="-342900">
              <a:buAutoNum type="arabicPeriod"/>
            </a:pPr>
            <a:r>
              <a:rPr lang="be-BY" sz="2800" dirty="0"/>
              <a:t>Імя якіх беларускіх пісьменнікаў носяць драматычныя тэатры ў Мінску, Віцебску і Бабруйску?</a:t>
            </a:r>
          </a:p>
          <a:p>
            <a:pPr marL="342900" indent="-342900">
              <a:buAutoNum type="arabicPeriod"/>
            </a:pPr>
            <a:r>
              <a:rPr lang="be-BY" sz="2800" dirty="0"/>
              <a:t>Назавіце, як правільна гучыць назва тэатра ў Гродна, які знаходзіцца побач з Савецкай плошчай.</a:t>
            </a: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183583">
            <a:off x="11226346" y="5983407"/>
            <a:ext cx="798898" cy="346003"/>
          </a:xfrm>
          <a:prstGeom prst="stripedRight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1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1105</Words>
  <Application>Microsoft Office PowerPoint</Application>
  <PresentationFormat>Широкоэкранный</PresentationFormat>
  <Paragraphs>98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Franklin Gothic Book</vt:lpstr>
      <vt:lpstr>Тема Office</vt:lpstr>
      <vt:lpstr>Разумнікі і разумніцы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Шануйце роднае слова!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2020-02-19T12:01:15Z</dcterms:created>
  <dcterms:modified xsi:type="dcterms:W3CDTF">2020-03-31T08:20:27Z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