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36" r:id="rId21"/>
    <p:sldId id="337" r:id="rId22"/>
    <p:sldId id="338" r:id="rId23"/>
    <p:sldId id="339" r:id="rId24"/>
    <p:sldId id="340" r:id="rId25"/>
    <p:sldId id="341" r:id="rId26"/>
    <p:sldId id="342" r:id="rId27"/>
    <p:sldId id="343" r:id="rId28"/>
    <p:sldId id="284" r:id="rId29"/>
    <p:sldId id="34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2F04"/>
    <a:srgbClr val="351413"/>
    <a:srgbClr val="212911"/>
    <a:srgbClr val="1A210D"/>
    <a:srgbClr val="460046"/>
    <a:srgbClr val="800080"/>
    <a:srgbClr val="AE5DFF"/>
    <a:srgbClr val="D4D3DF"/>
    <a:srgbClr val="DBD3E5"/>
    <a:srgbClr val="FDE8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63BEF-93B8-46E2-9E17-1E082CCA5161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637E2-DC3F-4D12-BC14-6992AC1D160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532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9413D5-C178-4D2A-87C4-B25D6DF7E349}" type="slidenum">
              <a:rPr lang="ru-RU" smtClean="0"/>
              <a:pPr/>
              <a:t>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5256533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10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7860043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4436905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12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065562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13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1825462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6451191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3636580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16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9360634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6267793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18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3864054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19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000616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415503-F96C-444A-9BF1-735A2AC34F68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6849891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20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8495929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3556226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22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1374110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23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0520409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4240323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5933392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26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1317123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884278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3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627353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1240655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933265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6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797230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7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9337800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8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1069611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9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183415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32C04-C30A-4CC7-ACC3-8D07A76C134E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3.png"/><Relationship Id="rId4" Type="http://schemas.openxmlformats.org/officeDocument/2006/relationships/slide" Target="slide2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slide" Target="slide17.xml"/><Relationship Id="rId26" Type="http://schemas.openxmlformats.org/officeDocument/2006/relationships/slide" Target="slide25.xml"/><Relationship Id="rId3" Type="http://schemas.openxmlformats.org/officeDocument/2006/relationships/image" Target="../media/image2.jpeg"/><Relationship Id="rId21" Type="http://schemas.openxmlformats.org/officeDocument/2006/relationships/slide" Target="slide20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5" Type="http://schemas.openxmlformats.org/officeDocument/2006/relationships/slide" Target="slide24.xml"/><Relationship Id="rId2" Type="http://schemas.openxmlformats.org/officeDocument/2006/relationships/notesSlide" Target="../notesSlides/notesSlide2.xml"/><Relationship Id="rId16" Type="http://schemas.openxmlformats.org/officeDocument/2006/relationships/slide" Target="slide15.xml"/><Relationship Id="rId20" Type="http://schemas.openxmlformats.org/officeDocument/2006/relationships/slide" Target="slide19.xml"/><Relationship Id="rId29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24" Type="http://schemas.openxmlformats.org/officeDocument/2006/relationships/slide" Target="slide23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23" Type="http://schemas.openxmlformats.org/officeDocument/2006/relationships/slide" Target="slide22.xml"/><Relationship Id="rId28" Type="http://schemas.openxmlformats.org/officeDocument/2006/relationships/slide" Target="slide27.xml"/><Relationship Id="rId10" Type="http://schemas.openxmlformats.org/officeDocument/2006/relationships/slide" Target="slide9.xml"/><Relationship Id="rId19" Type="http://schemas.openxmlformats.org/officeDocument/2006/relationships/slide" Target="slide18.xml"/><Relationship Id="rId31" Type="http://schemas.openxmlformats.org/officeDocument/2006/relationships/image" Target="../media/image8.png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Relationship Id="rId22" Type="http://schemas.openxmlformats.org/officeDocument/2006/relationships/slide" Target="slide21.xml"/><Relationship Id="rId27" Type="http://schemas.openxmlformats.org/officeDocument/2006/relationships/slide" Target="slide26.xml"/><Relationship Id="rId30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reisfree.com/content1/pic/zip/201122421113324977801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01.yapfiles.ru/files/496437/uzor.png" TargetMode="External"/><Relationship Id="rId5" Type="http://schemas.openxmlformats.org/officeDocument/2006/relationships/hyperlink" Target="http://img3.proshkolu.ru/content/media/pic/std/1000000/735000/734039-8f53ddc9c9751a99.jpg" TargetMode="External"/><Relationship Id="rId4" Type="http://schemas.openxmlformats.org/officeDocument/2006/relationships/hyperlink" Target="http://sluhi.com.ua/images/news/58-12022225594794.jpg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elenaranko.ucoz.ru/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Рисунок18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>
          <a:xfrm>
            <a:off x="1691680" y="6237312"/>
            <a:ext cx="1606332" cy="360040"/>
          </a:xfrm>
          <a:prstGeom prst="rect">
            <a:avLst/>
          </a:prstGeom>
        </p:spPr>
      </p:pic>
      <p:pic>
        <p:nvPicPr>
          <p:cNvPr id="12" name="Рисунок 11" descr="Рисунок19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screen"/>
          <a:srcRect/>
          <a:stretch>
            <a:fillRect/>
          </a:stretch>
        </p:blipFill>
        <p:spPr>
          <a:xfrm>
            <a:off x="5868144" y="6237312"/>
            <a:ext cx="2700300" cy="36004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123728" y="260648"/>
            <a:ext cx="676875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Интерактивная игра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Елена\Desktop\Безимени-1.png"/>
          <p:cNvPicPr>
            <a:picLocks noChangeAspect="1" noChangeArrowheads="1"/>
          </p:cNvPicPr>
          <p:nvPr/>
        </p:nvPicPr>
        <p:blipFill>
          <a:blip r:embed="rId8" cstate="screen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876256" y="1484784"/>
            <a:ext cx="1174526" cy="2160240"/>
          </a:xfrm>
          <a:prstGeom prst="rect">
            <a:avLst/>
          </a:prstGeom>
          <a:noFill/>
        </p:spPr>
      </p:pic>
      <p:pic>
        <p:nvPicPr>
          <p:cNvPr id="8" name="Picture 2" descr="C:\Users\Елена\Desktop\Безимени-1.png"/>
          <p:cNvPicPr>
            <a:picLocks noChangeAspect="1" noChangeArrowheads="1"/>
          </p:cNvPicPr>
          <p:nvPr/>
        </p:nvPicPr>
        <p:blipFill>
          <a:blip r:embed="rId8" cstate="screen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2915816" y="1484784"/>
            <a:ext cx="1174526" cy="216024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187624" y="4509120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М 1:25 000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367240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Улица длиной 2 км на плане показана линией в 8 см. Какой масштаб плана?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3">
                <a:shade val="45000"/>
                <a:satMod val="135000"/>
              </a:schemeClr>
              <a:prstClr val="white"/>
            </a:duotone>
            <a:lum bright="-20000"/>
          </a:blip>
          <a:stretch>
            <a:fillRect/>
          </a:stretch>
        </p:blipFill>
        <p:spPr>
          <a:xfrm>
            <a:off x="6012160" y="16288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1A210D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МАСШТАБЫ </a:t>
            </a:r>
            <a:endParaRPr lang="ru-RU" sz="3200" b="1" spc="50" dirty="0">
              <a:ln w="11430">
                <a:solidFill>
                  <a:srgbClr val="1A210D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212911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30</a:t>
            </a:r>
            <a:endParaRPr lang="ru-RU" sz="3200" b="1" spc="50" dirty="0">
              <a:ln w="11430">
                <a:solidFill>
                  <a:srgbClr val="212911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511152" y="5799604"/>
            <a:ext cx="6157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100 метров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417646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Расстояние между берегами реки, которую вам нужно переплыть на плане с масштабом 1:2500 равно 4 см. Какое расстояние вам необходимо преодолеть на местности?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3">
                <a:shade val="45000"/>
                <a:satMod val="135000"/>
              </a:schemeClr>
              <a:prstClr val="white"/>
            </a:duotone>
            <a:lum bright="-20000"/>
          </a:blip>
          <a:stretch>
            <a:fillRect/>
          </a:stretch>
        </p:blipFill>
        <p:spPr>
          <a:xfrm>
            <a:off x="6012160" y="16288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1A210D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МАСШТАБЫ </a:t>
            </a:r>
            <a:endParaRPr lang="ru-RU" sz="3200" b="1" spc="50" dirty="0">
              <a:ln w="11430">
                <a:solidFill>
                  <a:srgbClr val="1A210D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212911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40</a:t>
            </a:r>
            <a:endParaRPr lang="ru-RU" sz="3200" b="1" spc="50" dirty="0">
              <a:ln w="11430">
                <a:solidFill>
                  <a:srgbClr val="212911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2139298" y="5267821"/>
            <a:ext cx="21855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1 см в час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763688" y="1641376"/>
            <a:ext cx="453650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С какой скоростью бы двигался поезд по карте масштаба 1:5 000 000, со скоростью 50 км/ч, если показать эту скорость в масштабе?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3">
                <a:shade val="45000"/>
                <a:satMod val="135000"/>
              </a:schemeClr>
              <a:prstClr val="white"/>
            </a:duotone>
            <a:lum bright="-20000"/>
          </a:blip>
          <a:stretch>
            <a:fillRect/>
          </a:stretch>
        </p:blipFill>
        <p:spPr>
          <a:xfrm>
            <a:off x="6012160" y="16288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1A210D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МАСШТАБЫ </a:t>
            </a:r>
            <a:endParaRPr lang="ru-RU" sz="3200" b="1" spc="50" dirty="0">
              <a:ln w="11430">
                <a:solidFill>
                  <a:srgbClr val="1A210D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212911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3200" b="1" spc="50" dirty="0">
              <a:ln w="11430">
                <a:solidFill>
                  <a:srgbClr val="212911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007604" y="4564285"/>
            <a:ext cx="763284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Берлин находится в 1-ом часовом поясе, а Лондон – в 0-ом. В Берлине на час больше – 9 часов утра.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403244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Определите, какое время будет в Берлине, если в Лондоне 8 часов утра?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 flip="none" rotWithShape="1"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8900000" scaled="1"/>
                  <a:tileRect/>
                </a:gradFill>
                <a:latin typeface="Times New Roman" pitchFamily="18" charset="0"/>
                <a:cs typeface="Times New Roman" pitchFamily="18" charset="0"/>
              </a:rPr>
              <a:t>ВРЕМЯ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 flip="none" rotWithShape="1"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8900000" scaled="1"/>
                <a:tileRect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16288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2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115616" y="4559073"/>
            <a:ext cx="763284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Местное время – это время на одном меридиане от полюса до полюса, а поясное – время в пределах одного часового пояса (15˚).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352839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В чём отличаются местное и поясное время?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16288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2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 flip="none" rotWithShape="1"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8900000" scaled="1"/>
                  <a:tileRect/>
                </a:gradFill>
                <a:latin typeface="Times New Roman" pitchFamily="18" charset="0"/>
                <a:cs typeface="Times New Roman" pitchFamily="18" charset="0"/>
              </a:rPr>
              <a:t>ВРЕМЯ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 flip="none" rotWithShape="1"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8900000" scaled="1"/>
                <a:tileRect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187624" y="4701403"/>
            <a:ext cx="561662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(303 – 69 = 234, 234 : 15 = 15,6 ч. или 15 часов 36 минут)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396044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Определите продолжительность светового дня, если восход Солнца был по азимуту 303˚, а закат – по азимуту 69˚?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84168" y="1655277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2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 flip="none" rotWithShape="1"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8900000" scaled="1"/>
                  <a:tileRect/>
                </a:gradFill>
                <a:latin typeface="Times New Roman" pitchFamily="18" charset="0"/>
                <a:cs typeface="Times New Roman" pitchFamily="18" charset="0"/>
              </a:rPr>
              <a:t>ВРЕМЯ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 flip="none" rotWithShape="1"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8900000" scaled="1"/>
                <a:tileRect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30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763688" y="4716315"/>
            <a:ext cx="7632848" cy="1040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На 30˚з.д. – 10 часов,</a:t>
            </a:r>
          </a:p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На 30˚в.д. – 14 часов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19826" y="1226076"/>
            <a:ext cx="388843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На нулевом меридиане местное время – 12 часов дня. Какое местное время на 30˚з.д.?                                 На 30˚в.д.?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16288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2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 flip="none" rotWithShape="1"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8900000" scaled="1"/>
                  <a:tileRect/>
                </a:gradFill>
                <a:latin typeface="Times New Roman" pitchFamily="18" charset="0"/>
                <a:cs typeface="Times New Roman" pitchFamily="18" charset="0"/>
              </a:rPr>
              <a:t>ВРЕМЯ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 flip="none" rotWithShape="1"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8900000" scaled="1"/>
                <a:tileRect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40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683568" y="4515984"/>
            <a:ext cx="763284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Яхта находится на долготе 60˚к западу от Гринвича.</a:t>
            </a:r>
          </a:p>
          <a:p>
            <a:pPr>
              <a:spcBef>
                <a:spcPct val="20000"/>
              </a:spcBef>
            </a:pPr>
            <a:r>
              <a:rPr lang="ru-RU" sz="2000" i="1" dirty="0" smtClean="0">
                <a:latin typeface="Georgia" pitchFamily="18" charset="0"/>
              </a:rPr>
              <a:t>Разъяснение: 1) Определяем разницу во времени (21.00 – 17.00 = 04.00. 2) 1 ч - 15˚, 4 ч × 15˚= 60˚. Точка расположена к западу от Гринвича, т.к. время там меньшее.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403244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Определите долготу на которой находится яхта 5 октября в 17.00, если в Гринвичской обсерватории в этот момент 21.00.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16288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2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 flip="none" rotWithShape="1"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8900000" scaled="1"/>
                  <a:tileRect/>
                </a:gradFill>
                <a:latin typeface="Times New Roman" pitchFamily="18" charset="0"/>
                <a:cs typeface="Times New Roman" pitchFamily="18" charset="0"/>
              </a:rPr>
              <a:t>ВРЕМЯ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 flip="none" rotWithShape="1"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8900000" scaled="1"/>
                <a:tileRect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351413"/>
                  </a:solidFill>
                </a:ln>
                <a:gradFill>
                  <a:gsLst>
                    <a:gs pos="25000">
                      <a:schemeClr val="accent2">
                        <a:lumMod val="5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3200" b="1" spc="50" dirty="0">
              <a:ln w="11430">
                <a:solidFill>
                  <a:srgbClr val="351413"/>
                </a:solidFill>
              </a:ln>
              <a:gradFill>
                <a:gsLst>
                  <a:gs pos="25000">
                    <a:schemeClr val="accent2">
                      <a:lumMod val="5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187624" y="4566613"/>
            <a:ext cx="52565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Либо с запада на восток, либо с востока на запад.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388843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В каком направлении движется путешественник, о котором известно, что он перемещается по 20˚с.ш.?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16288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1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ГРАДУСНАЯ СЕТКА</a:t>
            </a:r>
            <a:endParaRPr lang="ru-RU" sz="3200" b="1" spc="50" dirty="0">
              <a:ln w="1143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60648"/>
            <a:ext cx="648072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3200" b="1" spc="50" dirty="0">
              <a:ln w="11430"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331639" y="3535562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Минск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352839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Что находится западнее: Минск или Москва?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16288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1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ГРАДУСНАЯ СЕТКА</a:t>
            </a:r>
            <a:endParaRPr lang="ru-RU" sz="3200" b="1" spc="50" dirty="0">
              <a:ln w="1143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60648"/>
            <a:ext cx="648072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3200" b="1" spc="50" dirty="0">
              <a:ln w="11430"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Рисунок 35" descr="Рисунок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" y="0"/>
            <a:ext cx="9121688" cy="6858000"/>
          </a:xfrm>
          <a:prstGeom prst="rect">
            <a:avLst/>
          </a:prstGeom>
        </p:spPr>
      </p:pic>
      <p:sp>
        <p:nvSpPr>
          <p:cNvPr id="3119" name="AutoShape 4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5364088" y="213285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F2EFF5"/>
              </a:gs>
            </a:gsLst>
          </a:gra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10</a:t>
            </a:r>
          </a:p>
        </p:txBody>
      </p:sp>
      <p:sp>
        <p:nvSpPr>
          <p:cNvPr id="3121" name="AutoShape 4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084168" y="213285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F2EFF5"/>
              </a:gs>
            </a:gsLst>
          </a:gra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20</a:t>
            </a:r>
          </a:p>
        </p:txBody>
      </p:sp>
      <p:sp>
        <p:nvSpPr>
          <p:cNvPr id="3122" name="AutoShape 5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804820" y="213285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F2EFF5"/>
              </a:gs>
            </a:gsLst>
          </a:gra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30</a:t>
            </a:r>
          </a:p>
        </p:txBody>
      </p:sp>
      <p:sp>
        <p:nvSpPr>
          <p:cNvPr id="3123" name="AutoShape 5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7524900" y="213285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F2EFF5"/>
              </a:gs>
            </a:gsLst>
          </a:gra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40</a:t>
            </a:r>
          </a:p>
        </p:txBody>
      </p:sp>
      <p:sp>
        <p:nvSpPr>
          <p:cNvPr id="3124" name="AutoShape 52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8244408" y="213285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F2EFF5"/>
              </a:gs>
            </a:gsLst>
          </a:gra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50</a:t>
            </a:r>
          </a:p>
        </p:txBody>
      </p:sp>
      <p:sp>
        <p:nvSpPr>
          <p:cNvPr id="3125" name="AutoShape 53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5364088" y="285293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10</a:t>
            </a:r>
          </a:p>
        </p:txBody>
      </p:sp>
      <p:sp>
        <p:nvSpPr>
          <p:cNvPr id="3126" name="AutoShape 54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6084168" y="285293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20</a:t>
            </a:r>
          </a:p>
        </p:txBody>
      </p:sp>
      <p:sp>
        <p:nvSpPr>
          <p:cNvPr id="3127" name="AutoShape 55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6804820" y="285293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30</a:t>
            </a:r>
          </a:p>
        </p:txBody>
      </p:sp>
      <p:sp>
        <p:nvSpPr>
          <p:cNvPr id="3128" name="AutoShape 56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7524900" y="285293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40</a:t>
            </a:r>
          </a:p>
        </p:txBody>
      </p:sp>
      <p:sp>
        <p:nvSpPr>
          <p:cNvPr id="3129" name="AutoShape 57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8244408" y="285293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50</a:t>
            </a:r>
          </a:p>
        </p:txBody>
      </p:sp>
      <p:sp>
        <p:nvSpPr>
          <p:cNvPr id="3130" name="AutoShape 58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364088" y="357301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35000">
                <a:schemeClr val="accent2">
                  <a:lumMod val="20000"/>
                  <a:lumOff val="80000"/>
                </a:schemeClr>
              </a:gs>
              <a:gs pos="100000">
                <a:srgbClr val="F6E7E6"/>
              </a:gs>
            </a:gsLst>
          </a:gra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10</a:t>
            </a:r>
          </a:p>
        </p:txBody>
      </p:sp>
      <p:sp>
        <p:nvSpPr>
          <p:cNvPr id="3131" name="AutoShape 59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6084168" y="357301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35000">
                <a:schemeClr val="accent2">
                  <a:lumMod val="20000"/>
                  <a:lumOff val="80000"/>
                </a:schemeClr>
              </a:gs>
              <a:gs pos="100000">
                <a:srgbClr val="F6E7E6"/>
              </a:gs>
            </a:gsLst>
          </a:gra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20</a:t>
            </a:r>
          </a:p>
        </p:txBody>
      </p:sp>
      <p:sp>
        <p:nvSpPr>
          <p:cNvPr id="3132" name="AutoShape 60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6804820" y="357301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35000">
                <a:schemeClr val="accent2">
                  <a:lumMod val="20000"/>
                  <a:lumOff val="80000"/>
                </a:schemeClr>
              </a:gs>
              <a:gs pos="100000">
                <a:srgbClr val="F6E7E6"/>
              </a:gs>
            </a:gsLst>
          </a:gra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30</a:t>
            </a:r>
          </a:p>
        </p:txBody>
      </p:sp>
      <p:sp>
        <p:nvSpPr>
          <p:cNvPr id="3133" name="AutoShape 61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7524900" y="357301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35000">
                <a:schemeClr val="accent2">
                  <a:lumMod val="20000"/>
                  <a:lumOff val="80000"/>
                </a:schemeClr>
              </a:gs>
              <a:gs pos="100000">
                <a:srgbClr val="F6E7E6"/>
              </a:gs>
            </a:gsLst>
          </a:gra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40</a:t>
            </a:r>
          </a:p>
        </p:txBody>
      </p:sp>
      <p:sp>
        <p:nvSpPr>
          <p:cNvPr id="3134" name="AutoShape 62">
            <a:hlinkClick r:id="rId18" action="ppaction://hlinksldjump"/>
          </p:cNvPr>
          <p:cNvSpPr>
            <a:spLocks noChangeArrowheads="1"/>
          </p:cNvSpPr>
          <p:nvPr/>
        </p:nvSpPr>
        <p:spPr bwMode="auto">
          <a:xfrm>
            <a:off x="8244408" y="3573016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35000">
                <a:schemeClr val="accent2">
                  <a:lumMod val="20000"/>
                  <a:lumOff val="80000"/>
                </a:schemeClr>
              </a:gs>
              <a:gs pos="100000">
                <a:srgbClr val="F6E7E6"/>
              </a:gs>
            </a:gsLst>
          </a:gra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50</a:t>
            </a:r>
          </a:p>
        </p:txBody>
      </p:sp>
      <p:sp>
        <p:nvSpPr>
          <p:cNvPr id="3135" name="AutoShape 63">
            <a:hlinkClick r:id="rId19" action="ppaction://hlinksldjump"/>
          </p:cNvPr>
          <p:cNvSpPr>
            <a:spLocks noChangeArrowheads="1"/>
          </p:cNvSpPr>
          <p:nvPr/>
        </p:nvSpPr>
        <p:spPr bwMode="auto">
          <a:xfrm>
            <a:off x="5364088" y="4293096"/>
            <a:ext cx="503114" cy="503040"/>
          </a:xfrm>
          <a:prstGeom prst="bevel">
            <a:avLst>
              <a:gd name="adj" fmla="val 772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10</a:t>
            </a:r>
          </a:p>
        </p:txBody>
      </p:sp>
      <p:sp>
        <p:nvSpPr>
          <p:cNvPr id="3136" name="AutoShape 64">
            <a:hlinkClick r:id="rId20" action="ppaction://hlinksldjump"/>
          </p:cNvPr>
          <p:cNvSpPr>
            <a:spLocks noChangeArrowheads="1"/>
          </p:cNvSpPr>
          <p:nvPr/>
        </p:nvSpPr>
        <p:spPr bwMode="auto">
          <a:xfrm>
            <a:off x="6084168" y="4293096"/>
            <a:ext cx="503114" cy="503040"/>
          </a:xfrm>
          <a:prstGeom prst="bevel">
            <a:avLst>
              <a:gd name="adj" fmla="val 772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20</a:t>
            </a:r>
          </a:p>
        </p:txBody>
      </p:sp>
      <p:sp>
        <p:nvSpPr>
          <p:cNvPr id="3137" name="AutoShape 65">
            <a:hlinkClick r:id="rId21" action="ppaction://hlinksldjump"/>
          </p:cNvPr>
          <p:cNvSpPr>
            <a:spLocks noChangeArrowheads="1"/>
          </p:cNvSpPr>
          <p:nvPr/>
        </p:nvSpPr>
        <p:spPr bwMode="auto">
          <a:xfrm>
            <a:off x="6804820" y="4293096"/>
            <a:ext cx="503114" cy="503040"/>
          </a:xfrm>
          <a:prstGeom prst="bevel">
            <a:avLst>
              <a:gd name="adj" fmla="val 772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30</a:t>
            </a:r>
          </a:p>
        </p:txBody>
      </p:sp>
      <p:sp>
        <p:nvSpPr>
          <p:cNvPr id="3138" name="AutoShape 66">
            <a:hlinkClick r:id="rId22" action="ppaction://hlinksldjump"/>
          </p:cNvPr>
          <p:cNvSpPr>
            <a:spLocks noChangeArrowheads="1"/>
          </p:cNvSpPr>
          <p:nvPr/>
        </p:nvSpPr>
        <p:spPr bwMode="auto">
          <a:xfrm>
            <a:off x="7596336" y="4293096"/>
            <a:ext cx="503114" cy="503040"/>
          </a:xfrm>
          <a:prstGeom prst="bevel">
            <a:avLst>
              <a:gd name="adj" fmla="val 772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40</a:t>
            </a:r>
          </a:p>
        </p:txBody>
      </p:sp>
      <p:sp>
        <p:nvSpPr>
          <p:cNvPr id="3139" name="AutoShape 67">
            <a:hlinkClick r:id="rId23" action="ppaction://hlinksldjump"/>
          </p:cNvPr>
          <p:cNvSpPr>
            <a:spLocks noChangeArrowheads="1"/>
          </p:cNvSpPr>
          <p:nvPr/>
        </p:nvSpPr>
        <p:spPr bwMode="auto">
          <a:xfrm>
            <a:off x="8244408" y="4293096"/>
            <a:ext cx="503114" cy="503040"/>
          </a:xfrm>
          <a:prstGeom prst="bevel">
            <a:avLst>
              <a:gd name="adj" fmla="val 772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50</a:t>
            </a:r>
          </a:p>
        </p:txBody>
      </p:sp>
      <p:sp>
        <p:nvSpPr>
          <p:cNvPr id="3140" name="AutoShape 68">
            <a:hlinkClick r:id="rId24" action="ppaction://hlinksldjump"/>
          </p:cNvPr>
          <p:cNvSpPr>
            <a:spLocks noChangeArrowheads="1"/>
          </p:cNvSpPr>
          <p:nvPr/>
        </p:nvSpPr>
        <p:spPr bwMode="auto">
          <a:xfrm>
            <a:off x="5365030" y="5014192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35000">
                <a:schemeClr val="accent6">
                  <a:lumMod val="20000"/>
                  <a:lumOff val="80000"/>
                </a:schemeClr>
              </a:gs>
              <a:gs pos="100000">
                <a:srgbClr val="FDE8D7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10</a:t>
            </a:r>
          </a:p>
        </p:txBody>
      </p:sp>
      <p:sp>
        <p:nvSpPr>
          <p:cNvPr id="3142" name="AutoShape 70">
            <a:hlinkClick r:id="rId25" action="ppaction://hlinksldjump"/>
          </p:cNvPr>
          <p:cNvSpPr>
            <a:spLocks noChangeArrowheads="1"/>
          </p:cNvSpPr>
          <p:nvPr/>
        </p:nvSpPr>
        <p:spPr bwMode="auto">
          <a:xfrm>
            <a:off x="6085110" y="5014192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35000">
                <a:schemeClr val="accent6">
                  <a:lumMod val="20000"/>
                  <a:lumOff val="80000"/>
                </a:schemeClr>
              </a:gs>
              <a:gs pos="100000">
                <a:srgbClr val="FDE8D7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20</a:t>
            </a:r>
          </a:p>
        </p:txBody>
      </p:sp>
      <p:sp>
        <p:nvSpPr>
          <p:cNvPr id="3143" name="AutoShape 71">
            <a:hlinkClick r:id="rId26" action="ppaction://hlinksldjump"/>
          </p:cNvPr>
          <p:cNvSpPr>
            <a:spLocks noChangeArrowheads="1"/>
          </p:cNvSpPr>
          <p:nvPr/>
        </p:nvSpPr>
        <p:spPr bwMode="auto">
          <a:xfrm>
            <a:off x="6877198" y="5014192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35000">
                <a:schemeClr val="accent6">
                  <a:lumMod val="20000"/>
                  <a:lumOff val="80000"/>
                </a:schemeClr>
              </a:gs>
              <a:gs pos="100000">
                <a:srgbClr val="FDE8D7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/>
              <a:t>30</a:t>
            </a:r>
          </a:p>
        </p:txBody>
      </p:sp>
      <p:sp>
        <p:nvSpPr>
          <p:cNvPr id="3144" name="AutoShape 72">
            <a:hlinkClick r:id="rId27" action="ppaction://hlinksldjump"/>
          </p:cNvPr>
          <p:cNvSpPr>
            <a:spLocks noChangeArrowheads="1"/>
          </p:cNvSpPr>
          <p:nvPr/>
        </p:nvSpPr>
        <p:spPr bwMode="auto">
          <a:xfrm>
            <a:off x="7597278" y="5014192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35000">
                <a:schemeClr val="accent6">
                  <a:lumMod val="20000"/>
                  <a:lumOff val="80000"/>
                </a:schemeClr>
              </a:gs>
              <a:gs pos="100000">
                <a:srgbClr val="FDE8D7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40</a:t>
            </a:r>
          </a:p>
        </p:txBody>
      </p:sp>
      <p:sp>
        <p:nvSpPr>
          <p:cNvPr id="3145" name="AutoShape 73">
            <a:hlinkClick r:id="rId28" action="ppaction://hlinksldjump"/>
          </p:cNvPr>
          <p:cNvSpPr>
            <a:spLocks noChangeArrowheads="1"/>
          </p:cNvSpPr>
          <p:nvPr/>
        </p:nvSpPr>
        <p:spPr bwMode="auto">
          <a:xfrm>
            <a:off x="8245350" y="5014192"/>
            <a:ext cx="503114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35000">
                <a:schemeClr val="accent6">
                  <a:lumMod val="20000"/>
                  <a:lumOff val="80000"/>
                </a:schemeClr>
              </a:gs>
              <a:gs pos="100000">
                <a:srgbClr val="FDE8D7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800" b="1" dirty="0"/>
              <a:t>50</a:t>
            </a:r>
          </a:p>
        </p:txBody>
      </p:sp>
      <p:sp>
        <p:nvSpPr>
          <p:cNvPr id="2" name="AutoShape 47"/>
          <p:cNvSpPr>
            <a:spLocks noChangeArrowheads="1"/>
          </p:cNvSpPr>
          <p:nvPr/>
        </p:nvSpPr>
        <p:spPr bwMode="auto">
          <a:xfrm>
            <a:off x="1691680" y="2132856"/>
            <a:ext cx="3239591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F2EFF5"/>
              </a:gs>
            </a:gsLst>
          </a:gra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ориентирование</a:t>
            </a:r>
            <a:endParaRPr lang="ru-RU" sz="24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68"/>
          <p:cNvSpPr>
            <a:spLocks noChangeArrowheads="1"/>
          </p:cNvSpPr>
          <p:nvPr/>
        </p:nvSpPr>
        <p:spPr bwMode="auto">
          <a:xfrm>
            <a:off x="1691680" y="5013176"/>
            <a:ext cx="3239591" cy="50400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35000">
                <a:schemeClr val="accent6">
                  <a:lumMod val="20000"/>
                  <a:lumOff val="80000"/>
                </a:schemeClr>
              </a:gs>
              <a:gs pos="100000">
                <a:srgbClr val="FDE8D7"/>
              </a:gs>
            </a:gsLst>
          </a:gra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координаты</a:t>
            </a:r>
            <a:endParaRPr lang="ru-RU" sz="24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47"/>
          <p:cNvSpPr>
            <a:spLocks noChangeArrowheads="1"/>
          </p:cNvSpPr>
          <p:nvPr/>
        </p:nvSpPr>
        <p:spPr bwMode="auto">
          <a:xfrm>
            <a:off x="1691680" y="4293096"/>
            <a:ext cx="3239591" cy="503039"/>
          </a:xfrm>
          <a:prstGeom prst="bevel">
            <a:avLst>
              <a:gd name="adj" fmla="val 772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Градусная сетка</a:t>
            </a:r>
            <a:endParaRPr lang="ru-RU" sz="24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47"/>
          <p:cNvSpPr>
            <a:spLocks noChangeArrowheads="1"/>
          </p:cNvSpPr>
          <p:nvPr/>
        </p:nvSpPr>
        <p:spPr bwMode="auto">
          <a:xfrm>
            <a:off x="1691680" y="2852936"/>
            <a:ext cx="3239591" cy="503040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масштабы</a:t>
            </a:r>
            <a:endParaRPr lang="ru-RU" sz="24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47"/>
          <p:cNvSpPr>
            <a:spLocks noChangeArrowheads="1"/>
          </p:cNvSpPr>
          <p:nvPr/>
        </p:nvSpPr>
        <p:spPr bwMode="auto">
          <a:xfrm>
            <a:off x="1691680" y="3573016"/>
            <a:ext cx="3239591" cy="503039"/>
          </a:xfrm>
          <a:prstGeom prst="bevel">
            <a:avLst>
              <a:gd name="adj" fmla="val 7727"/>
            </a:avLst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35000">
                <a:schemeClr val="accent2">
                  <a:lumMod val="20000"/>
                  <a:lumOff val="80000"/>
                </a:schemeClr>
              </a:gs>
              <a:gs pos="100000">
                <a:srgbClr val="F6E7E6"/>
              </a:gs>
            </a:gsLst>
          </a:gra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время</a:t>
            </a:r>
            <a:endParaRPr lang="ru-RU" sz="24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8" name="Рисунок 37" descr="Рисунок40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29" cstate="screen"/>
          <a:srcRect/>
          <a:stretch>
            <a:fillRect/>
          </a:stretch>
        </p:blipFill>
        <p:spPr>
          <a:xfrm>
            <a:off x="7740352" y="6381328"/>
            <a:ext cx="1152128" cy="300800"/>
          </a:xfrm>
          <a:prstGeom prst="rect">
            <a:avLst/>
          </a:prstGeom>
        </p:spPr>
      </p:pic>
      <p:sp>
        <p:nvSpPr>
          <p:cNvPr id="34" name="Прямоугольник 33"/>
          <p:cNvSpPr/>
          <p:nvPr/>
        </p:nvSpPr>
        <p:spPr>
          <a:xfrm>
            <a:off x="2488411" y="116632"/>
            <a:ext cx="613661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Интерактивная игра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5298" name="Picture 2" descr="http://img-fotki.yandex.ru/get/6212/160878850.8c/0_76668_4259918f_XL"/>
          <p:cNvPicPr>
            <a:picLocks noChangeAspect="1" noChangeArrowheads="1"/>
          </p:cNvPicPr>
          <p:nvPr/>
        </p:nvPicPr>
        <p:blipFill>
          <a:blip r:embed="rId30" cstate="screen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779912" y="1268760"/>
            <a:ext cx="2736304" cy="578044"/>
          </a:xfrm>
          <a:prstGeom prst="rect">
            <a:avLst/>
          </a:prstGeom>
          <a:noFill/>
        </p:spPr>
      </p:pic>
      <p:pic>
        <p:nvPicPr>
          <p:cNvPr id="37" name="Picture 2" descr="http://img-fotki.yandex.ru/get/6212/160878850.8c/0_76668_4259918f_XL"/>
          <p:cNvPicPr>
            <a:picLocks noChangeAspect="1" noChangeArrowheads="1"/>
          </p:cNvPicPr>
          <p:nvPr/>
        </p:nvPicPr>
        <p:blipFill>
          <a:blip r:embed="rId31" cstate="screen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flipV="1">
            <a:off x="3779912" y="5844868"/>
            <a:ext cx="2880320" cy="60846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" dur="indefinite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" dur="indefinite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9" dur="indefinite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25" dur="indefinite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1" dur="indefinite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7" dur="indefinite"/>
                                        <p:tgtEl>
                                          <p:spTgt spid="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43" dur="indefinite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49" dur="indefinite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55" dur="indefinite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1" dur="indefinite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7" dur="indefinite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3" dur="indefinite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79" dur="indefinite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85" dur="indefinite"/>
                                        <p:tgtEl>
                                          <p:spTgt spid="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91" dur="indefinite"/>
                                        <p:tgtEl>
                                          <p:spTgt spid="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31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97" dur="indefinite"/>
                                        <p:tgtEl>
                                          <p:spTgt spid="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03" dur="indefinite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3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09" dur="indefinite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3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4" dur="indefinite"/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15" dur="indefinite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8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3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0" dur="indefinite"/>
                                        <p:tgtEl>
                                          <p:spTgt spid="31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21" dur="indefinite"/>
                                        <p:tgtEl>
                                          <p:spTgt spid="3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6" dur="indefinite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27" dur="indefinite"/>
                                        <p:tgtEl>
                                          <p:spTgt spid="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2" dur="indefinite"/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3" dur="indefinite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2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8" dur="indefinite"/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9" dur="indefinite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3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3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4" dur="indefinite"/>
                                        <p:tgtEl>
                                          <p:spTgt spid="31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45" dur="indefinite"/>
                                        <p:tgtEl>
                                          <p:spTgt spid="3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4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3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0" dur="indefinite"/>
                                        <p:tgtEl>
                                          <p:spTgt spid="31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51" dur="indefinite"/>
                                        <p:tgtEl>
                                          <p:spTgt spid="3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5"/>
                  </p:tgtEl>
                </p:cond>
              </p:nextCondLst>
            </p:seq>
          </p:childTnLst>
        </p:cTn>
      </p:par>
    </p:tnLst>
    <p:bldLst>
      <p:bldP spid="3119" grpId="0" animBg="1"/>
      <p:bldP spid="3121" grpId="0" animBg="1"/>
      <p:bldP spid="3122" grpId="0" animBg="1"/>
      <p:bldP spid="3123" grpId="0" animBg="1"/>
      <p:bldP spid="3124" grpId="0" animBg="1"/>
      <p:bldP spid="3125" grpId="0" animBg="1"/>
      <p:bldP spid="3126" grpId="0" animBg="1"/>
      <p:bldP spid="3127" grpId="0" animBg="1"/>
      <p:bldP spid="3128" grpId="0" animBg="1"/>
      <p:bldP spid="3129" grpId="0" animBg="1"/>
      <p:bldP spid="3130" grpId="0" animBg="1"/>
      <p:bldP spid="3131" grpId="0" animBg="1"/>
      <p:bldP spid="3132" grpId="0" animBg="1"/>
      <p:bldP spid="3133" grpId="0" animBg="1"/>
      <p:bldP spid="3134" grpId="0" animBg="1"/>
      <p:bldP spid="3135" grpId="0" animBg="1"/>
      <p:bldP spid="3136" grpId="0" animBg="1"/>
      <p:bldP spid="3137" grpId="0" animBg="1"/>
      <p:bldP spid="3138" grpId="0" animBg="1"/>
      <p:bldP spid="3139" grpId="0" animBg="1"/>
      <p:bldP spid="3140" grpId="0" animBg="1"/>
      <p:bldP spid="3142" grpId="0" animBg="1"/>
      <p:bldP spid="3143" grpId="0" animBg="1"/>
      <p:bldP spid="3144" grpId="0" animBg="1"/>
      <p:bldP spid="314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Антарктиду 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70584" y="1808674"/>
            <a:ext cx="448964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Какой материк пересекают все меридианы?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16288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1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ГРАДУСНАЯ СЕТКА</a:t>
            </a:r>
            <a:endParaRPr lang="ru-RU" sz="3200" b="1" spc="50" dirty="0">
              <a:ln w="1143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60648"/>
            <a:ext cx="648072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ru-RU" sz="3200" b="1" spc="50" dirty="0">
              <a:ln w="11430"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014500" y="5013176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Точка Г - 37˚ю.ш.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563234" y="1628800"/>
            <a:ext cx="4464496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Зная географическую широту точек А - 35˚с.ш.; Б - 10˚с.ш.; В - 12˚ю.ш.;   Г - 37˚ю.ш., определите, какая из них расположена дальше всего от экватора.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16288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1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ГРАДУСНАЯ СЕТКА</a:t>
            </a:r>
            <a:endParaRPr lang="ru-RU" sz="3200" b="1" spc="50" dirty="0">
              <a:ln w="1143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60648"/>
            <a:ext cx="648072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ru-RU" sz="3200" b="1" spc="50" dirty="0">
              <a:ln w="11430"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036204" y="5423900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>
                <a:latin typeface="Georgia" pitchFamily="18" charset="0"/>
              </a:rPr>
              <a:t> </a:t>
            </a:r>
            <a:r>
              <a:rPr lang="ru-RU" sz="2800" i="1" dirty="0" smtClean="0">
                <a:latin typeface="Georgia" pitchFamily="18" charset="0"/>
              </a:rPr>
              <a:t>   150˚з.д.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907704" y="1628800"/>
            <a:ext cx="417646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Рассчитайте, на каком меридиане окажется самолёт, если он пересечёт Северный полюс по 30˚в.д., не меняя курса?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16288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1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ГРАДУСНАЯ СЕТКА</a:t>
            </a:r>
            <a:endParaRPr lang="ru-RU" sz="3200" b="1" spc="50" dirty="0">
              <a:ln w="1143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60648"/>
            <a:ext cx="648072" cy="58477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35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</a:gra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3200" b="1" spc="50" dirty="0">
              <a:ln w="11430"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367644" y="3892044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Экватор 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619672" y="1976571"/>
            <a:ext cx="518457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Как называется линия, которая обозначается 0˚широты?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КООРДИНАТЫ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6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6012160" y="16288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187624" y="4797152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>
                <a:latin typeface="Georgia" panose="02040502050405020303" pitchFamily="18" charset="0"/>
              </a:rPr>
              <a:t>Таких координат не может быть</a:t>
            </a: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388843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>
                <a:latin typeface="Georgia" panose="02040502050405020303" pitchFamily="18" charset="0"/>
              </a:rPr>
              <a:t>Какой географический объект находится в точке с координатами 96º с. ш. и 183º в. д.? </a:t>
            </a:r>
            <a:endParaRPr lang="ru-RU" sz="2800" dirty="0" smtClean="0">
              <a:latin typeface="Georgia" pitchFamily="18" charset="0"/>
            </a:endParaRP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6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6012160" y="16288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КООРДИНАТЫ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367644" y="5162139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Минск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393667" y="2729394"/>
            <a:ext cx="496855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Какой город расположен в точке с координатами 54˚с.ш., 28˚в.д.?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6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6012160" y="16288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КООРДИНАТЫ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367644" y="4704433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Озеро Эйр-</a:t>
            </a:r>
            <a:r>
              <a:rPr lang="ru-RU" sz="2800" i="1" dirty="0" err="1" smtClean="0">
                <a:latin typeface="Georgia" pitchFamily="18" charset="0"/>
              </a:rPr>
              <a:t>Норт</a:t>
            </a:r>
            <a:r>
              <a:rPr lang="ru-RU" sz="2800" i="1" dirty="0" smtClean="0">
                <a:latin typeface="Georgia" pitchFamily="18" charset="0"/>
              </a:rPr>
              <a:t>, Австралия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410445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Это озеро называют «мёртвым сердцем» материка, на котором оно находится. Назовите озеро и материк.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6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6012160" y="16288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КООРДИНАТЫ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331639" y="3860706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Такого меридиана нет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907704" y="1884112"/>
            <a:ext cx="410445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Назовите меридиан, по которому от полюса до полюса вода?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6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6012160" y="16288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КООРДИНАТЫ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35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642F04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3200" b="1" spc="50" dirty="0">
              <a:ln w="11430">
                <a:solidFill>
                  <a:srgbClr val="642F04"/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3316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195736" y="1484784"/>
            <a:ext cx="612068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1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3"/>
              </a:rPr>
              <a:t>Идея кнопки «домик»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4"/>
              </a:rPr>
              <a:t>Знак вопроса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5"/>
              </a:rPr>
              <a:t>Мудрая сова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6"/>
              </a:rPr>
              <a:t>Разделитель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476672"/>
            <a:ext cx="66247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ИНТЕРНЕТ - РЕСУРСЫ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utoShape 7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388350" y="6237288"/>
            <a:ext cx="431800" cy="358775"/>
          </a:xfrm>
          <a:prstGeom prst="actionButtonBeginning">
            <a:avLst/>
          </a:prstGeom>
          <a:gradFill rotWithShape="1"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40000"/>
                  <a:lumOff val="60000"/>
                </a:scheme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FFE7EC">
                <a:gamma/>
                <a:shade val="60000"/>
                <a:invGamma/>
                <a:alpha val="50000"/>
              </a:srgbClr>
            </a:prst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173847" y="4149080"/>
            <a:ext cx="44668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Сайт: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http://elenaranko.ucoz.ru/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0" name="AutoShape 7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388350" y="6237288"/>
            <a:ext cx="431800" cy="358775"/>
          </a:xfrm>
          <a:prstGeom prst="actionButtonBeginning">
            <a:avLst/>
          </a:prstGeom>
          <a:gradFill rotWithShape="1"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40000"/>
                  <a:lumOff val="60000"/>
                </a:scheme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FFE7EC">
                <a:gamma/>
                <a:shade val="60000"/>
                <a:invGamma/>
                <a:alpha val="50000"/>
              </a:srgbClr>
            </a:prst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Компас 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374441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Прибор для ориентирования на местности?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rgbClr val="DBD3E5"/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D4D3DF"/>
              </a:gs>
            </a:gsLst>
            <a:lin ang="5400000"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ОРИЕНТИРОВАНИЕ 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16288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4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43924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По небесным телам,    по местным признакам,     с помощью компаса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388843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Назовите три способа ориентирования на местности.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16288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4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rgbClr val="DBD3E5"/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D4D3DF"/>
              </a:gs>
            </a:gsLst>
            <a:lin ang="5400000"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ОРИЕНТИРОВАНИЕ 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4413316"/>
            <a:ext cx="7632848" cy="1040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Юго-востоку</a:t>
            </a:r>
          </a:p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(1000 – 360 – 360 – 180 = 120)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410445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Какой стороне горизонта соответствует азимут 1000˚?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16288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4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rgbClr val="DBD3E5"/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D4D3DF"/>
              </a:gs>
            </a:gsLst>
            <a:lin ang="5400000"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ОРИЕНТИРОВАНИЕ 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30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187624" y="4966750"/>
            <a:ext cx="76328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Группа двигалась на восток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835696" y="1642248"/>
            <a:ext cx="41764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В каком направление двигалась группа туристов, если Полярную звезду они видели слева от себя?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16288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4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rgbClr val="DBD3E5"/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D4D3DF"/>
              </a:gs>
            </a:gsLst>
            <a:lin ang="5400000"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ОРИЕНТИРОВАНИЕ 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40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187624" y="4828223"/>
            <a:ext cx="763284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>
                <a:latin typeface="Georgia" panose="02040502050405020303" pitchFamily="18" charset="0"/>
              </a:rPr>
              <a:t>Норд-ост или северо-восток, соответствует азимуту в 45º</a:t>
            </a:r>
            <a:endParaRPr lang="ru-RU" sz="2800" i="1" dirty="0" smtClean="0">
              <a:latin typeface="Georgia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374441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anose="02040502050405020303" pitchFamily="18" charset="0"/>
              </a:rPr>
              <a:t>Судно </a:t>
            </a:r>
            <a:r>
              <a:rPr lang="ru-RU" sz="2800" dirty="0">
                <a:latin typeface="Georgia" panose="02040502050405020303" pitchFamily="18" charset="0"/>
              </a:rPr>
              <a:t>в океане взяло направление на норд-ост, какому азимуту это направление соответствует? </a:t>
            </a:r>
            <a:endParaRPr lang="ru-RU" sz="2800" dirty="0" smtClean="0">
              <a:latin typeface="Georgia" pitchFamily="18" charset="0"/>
            </a:endParaRP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12160" y="16288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schemeClr val="accent4">
                <a:shade val="45000"/>
                <a:satMod val="135000"/>
              </a:schemeClr>
              <a:prstClr val="white"/>
            </a:duotone>
            <a:lum bright="-10000"/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7744" y="260648"/>
            <a:ext cx="5832648" cy="584775"/>
          </a:xfrm>
          <a:prstGeom prst="rect">
            <a:avLst/>
          </a:prstGeom>
          <a:gradFill>
            <a:gsLst>
              <a:gs pos="0">
                <a:srgbClr val="DBD3E5"/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rgbClr val="D4D3DF"/>
              </a:gs>
            </a:gsLst>
            <a:lin ang="5400000" scaled="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ОРИЕНТИРОВАНИЕ 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5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460046"/>
                  </a:solidFill>
                </a:ln>
                <a:gradFill>
                  <a:gsLst>
                    <a:gs pos="25000">
                      <a:srgbClr val="7030A0"/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50</a:t>
            </a:r>
            <a:endParaRPr lang="ru-RU" sz="3200" b="1" spc="50" dirty="0">
              <a:ln w="11430">
                <a:solidFill>
                  <a:srgbClr val="460046"/>
                </a:solidFill>
              </a:ln>
              <a:gradFill>
                <a:gsLst>
                  <a:gs pos="25000">
                    <a:srgbClr val="7030A0"/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504056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Отношение длины линии на чертеже, плане</a:t>
            </a:r>
            <a:r>
              <a:rPr lang="ru-RU" sz="2800" i="1" dirty="0">
                <a:latin typeface="Georgia" pitchFamily="18" charset="0"/>
              </a:rPr>
              <a:t> </a:t>
            </a:r>
            <a:r>
              <a:rPr lang="ru-RU" sz="2800" i="1" dirty="0" smtClean="0">
                <a:latin typeface="Georgia" pitchFamily="18" charset="0"/>
              </a:rPr>
              <a:t>или карте к длине соответствующей линии на местности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66967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Что такое масштаб?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1A210D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МАСШТАБЫ </a:t>
            </a:r>
            <a:endParaRPr lang="ru-RU" sz="3200" b="1" spc="50" dirty="0">
              <a:ln w="11430">
                <a:solidFill>
                  <a:srgbClr val="1A210D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3">
                <a:shade val="45000"/>
                <a:satMod val="135000"/>
              </a:schemeClr>
              <a:prstClr val="white"/>
            </a:duotone>
            <a:lum bright="-20000"/>
          </a:blip>
          <a:stretch>
            <a:fillRect/>
          </a:stretch>
        </p:blipFill>
        <p:spPr>
          <a:xfrm>
            <a:off x="6012160" y="16288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212911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3200" b="1" spc="50" dirty="0">
              <a:ln w="11430">
                <a:solidFill>
                  <a:srgbClr val="212911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1259632" y="3501008"/>
            <a:ext cx="302433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i="1" dirty="0" smtClean="0">
                <a:latin typeface="Georgia" pitchFamily="18" charset="0"/>
              </a:rPr>
              <a:t>Численный, именованный, линейный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123728" y="1628800"/>
            <a:ext cx="37444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800" dirty="0" smtClean="0">
                <a:latin typeface="Georgia" pitchFamily="18" charset="0"/>
              </a:rPr>
              <a:t>Какие существуют виды масштабов?</a:t>
            </a:r>
          </a:p>
        </p:txBody>
      </p:sp>
      <p:pic>
        <p:nvPicPr>
          <p:cNvPr id="9" name="Рисунок 8" descr="Безимени-1.png"/>
          <p:cNvPicPr>
            <a:picLocks noChangeAspect="1"/>
          </p:cNvPicPr>
          <p:nvPr/>
        </p:nvPicPr>
        <p:blipFill>
          <a:blip r:embed="rId4" cstate="screen">
            <a:duotone>
              <a:schemeClr val="accent3">
                <a:shade val="45000"/>
                <a:satMod val="135000"/>
              </a:schemeClr>
              <a:prstClr val="white"/>
            </a:duotone>
            <a:lum bright="-20000"/>
          </a:blip>
          <a:stretch>
            <a:fillRect/>
          </a:stretch>
        </p:blipFill>
        <p:spPr>
          <a:xfrm>
            <a:off x="6012160" y="1628800"/>
            <a:ext cx="1656184" cy="3046126"/>
          </a:xfrm>
          <a:prstGeom prst="rect">
            <a:avLst/>
          </a:prstGeom>
        </p:spPr>
      </p:pic>
      <p:pic>
        <p:nvPicPr>
          <p:cNvPr id="11" name="Рисунок 10" descr="дом-6.png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screen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193756" y="5949280"/>
            <a:ext cx="770731" cy="67119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267744" y="251937"/>
            <a:ext cx="5832648" cy="584775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1A210D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МАСШТАБЫ </a:t>
            </a:r>
            <a:endParaRPr lang="ru-RU" sz="3200" b="1" spc="50" dirty="0">
              <a:ln w="11430">
                <a:solidFill>
                  <a:srgbClr val="1A210D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16416" y="251937"/>
            <a:ext cx="648072" cy="584775"/>
          </a:xfrm>
          <a:prstGeom prst="rect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35000">
                <a:schemeClr val="accent3">
                  <a:lumMod val="40000"/>
                  <a:lumOff val="6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>
                  <a:solidFill>
                    <a:srgbClr val="212911"/>
                  </a:solidFill>
                </a:ln>
                <a:gradFill>
                  <a:gsLst>
                    <a:gs pos="25000">
                      <a:schemeClr val="accent3">
                        <a:lumMod val="5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3200" b="1" spc="50" dirty="0">
              <a:ln w="11430">
                <a:solidFill>
                  <a:srgbClr val="212911"/>
                </a:solidFill>
              </a:ln>
              <a:gradFill>
                <a:gsLst>
                  <a:gs pos="25000">
                    <a:schemeClr val="accent3">
                      <a:lumMod val="50000"/>
                    </a:schemeClr>
                  </a:gs>
                  <a:gs pos="100000">
                    <a:schemeClr val="accent3">
                      <a:lumMod val="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theme/theme1.xml><?xml version="1.0" encoding="utf-8"?>
<a:theme xmlns:a="http://schemas.openxmlformats.org/drawingml/2006/main" name="Тема Office">
  <a:themeElements>
    <a:clrScheme name="Другая 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95373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</TotalTime>
  <Words>765</Words>
  <Application>Microsoft Office PowerPoint</Application>
  <PresentationFormat>Экран (4:3)</PresentationFormat>
  <Paragraphs>169</Paragraphs>
  <Slides>29</Slides>
  <Notes>27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User</cp:lastModifiedBy>
  <cp:revision>24</cp:revision>
  <dcterms:created xsi:type="dcterms:W3CDTF">2014-01-06T16:00:12Z</dcterms:created>
  <dcterms:modified xsi:type="dcterms:W3CDTF">2014-12-15T10:10:25Z</dcterms:modified>
</cp:coreProperties>
</file>