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56" r:id="rId2"/>
    <p:sldId id="261" r:id="rId3"/>
    <p:sldId id="258" r:id="rId4"/>
    <p:sldId id="260" r:id="rId5"/>
    <p:sldId id="329" r:id="rId6"/>
    <p:sldId id="343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274" r:id="rId19"/>
    <p:sldId id="276" r:id="rId20"/>
    <p:sldId id="264" r:id="rId21"/>
    <p:sldId id="277" r:id="rId22"/>
    <p:sldId id="275" r:id="rId23"/>
    <p:sldId id="278" r:id="rId24"/>
    <p:sldId id="259" r:id="rId25"/>
    <p:sldId id="279" r:id="rId26"/>
    <p:sldId id="280" r:id="rId27"/>
    <p:sldId id="344" r:id="rId28"/>
    <p:sldId id="282" r:id="rId29"/>
    <p:sldId id="283" r:id="rId30"/>
    <p:sldId id="257" r:id="rId31"/>
    <p:sldId id="284" r:id="rId32"/>
    <p:sldId id="285" r:id="rId33"/>
    <p:sldId id="287" r:id="rId34"/>
    <p:sldId id="286" r:id="rId35"/>
    <p:sldId id="288" r:id="rId36"/>
    <p:sldId id="290" r:id="rId37"/>
    <p:sldId id="289" r:id="rId38"/>
    <p:sldId id="291" r:id="rId39"/>
    <p:sldId id="262" r:id="rId40"/>
    <p:sldId id="293" r:id="rId41"/>
    <p:sldId id="294" r:id="rId42"/>
    <p:sldId id="295" r:id="rId43"/>
    <p:sldId id="266" r:id="rId44"/>
    <p:sldId id="296" r:id="rId45"/>
    <p:sldId id="272" r:id="rId46"/>
    <p:sldId id="297" r:id="rId47"/>
    <p:sldId id="263" r:id="rId48"/>
    <p:sldId id="299" r:id="rId49"/>
    <p:sldId id="300" r:id="rId50"/>
    <p:sldId id="301" r:id="rId51"/>
    <p:sldId id="270" r:id="rId52"/>
    <p:sldId id="265" r:id="rId53"/>
    <p:sldId id="345" r:id="rId54"/>
    <p:sldId id="269" r:id="rId55"/>
    <p:sldId id="302" r:id="rId56"/>
    <p:sldId id="303" r:id="rId57"/>
    <p:sldId id="305" r:id="rId58"/>
    <p:sldId id="328" r:id="rId5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FF"/>
    <a:srgbClr val="000000"/>
    <a:srgbClr val="0000CC"/>
    <a:srgbClr val="2110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2652" autoAdjust="0"/>
  </p:normalViewPr>
  <p:slideViewPr>
    <p:cSldViewPr>
      <p:cViewPr varScale="1">
        <p:scale>
          <a:sx n="67" d="100"/>
          <a:sy n="67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8AF201-DBE9-429E-A31E-C198EE43023D}" type="datetimeFigureOut">
              <a:rPr lang="ru-RU"/>
              <a:pPr>
                <a:defRPr/>
              </a:pPr>
              <a:t>30.12.2016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E52ABD4-65C8-440B-A5F3-8FFB916A1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46E8BA-A883-4381-B9F9-FB2DBFBF388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7FD63-BD38-4553-B7C1-9A0B88C204D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9EC4AE-AF4B-434E-BE9D-51279F5C483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11435F-A715-43E5-909D-46753B66176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94DF90-8463-4123-931F-FB73786EA51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9B48A6-AAA6-407D-9ACF-B6FDCBB5028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647230-18FC-4611-9AB0-59DF1CF92E76}" type="slidenum">
              <a:rPr lang="ru-RU" smtClean="0"/>
              <a:pPr>
                <a:defRPr/>
              </a:pPr>
              <a:t>57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29BD6-62DF-47E3-8E9C-801B46A9E573}" type="datetimeFigureOut">
              <a:rPr lang="ru-RU"/>
              <a:pPr>
                <a:defRPr/>
              </a:pPr>
              <a:t>30.12.2016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FA817-8418-41E9-818A-42C743567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6FC44-2EBF-4CB6-B406-7AC8FF22AC36}" type="datetimeFigureOut">
              <a:rPr lang="ru-RU"/>
              <a:pPr>
                <a:defRPr/>
              </a:pPr>
              <a:t>30.12.2016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075DF-ED16-4174-ACD1-3FD2B0AF6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CDB9C-D313-4FE3-871F-078479AAB3A3}" type="datetimeFigureOut">
              <a:rPr lang="ru-RU"/>
              <a:pPr>
                <a:defRPr/>
              </a:pPr>
              <a:t>30.12.2016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A94C6-141A-4476-A693-002C7A1DC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564E6-9399-4608-8225-00EA255C6E0A}" type="datetimeFigureOut">
              <a:rPr lang="ru-RU"/>
              <a:pPr>
                <a:defRPr/>
              </a:pPr>
              <a:t>30.12.2016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6A358-9293-4614-AE64-316F8DAFF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410C4-FD22-46B7-83D1-F7133AD4776A}" type="datetimeFigureOut">
              <a:rPr lang="ru-RU"/>
              <a:pPr>
                <a:defRPr/>
              </a:pPr>
              <a:t>30.12.2016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08FCC-7CB4-4388-8976-29B50AF16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53C31-170B-4538-9372-80DC0195162C}" type="datetimeFigureOut">
              <a:rPr lang="ru-RU"/>
              <a:pPr>
                <a:defRPr/>
              </a:pPr>
              <a:t>30.12.2016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7C3B2-A9E3-4D7F-89D0-505FFF7D1F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08B96-2727-46B0-87A3-456F8BECC11B}" type="datetimeFigureOut">
              <a:rPr lang="ru-RU"/>
              <a:pPr>
                <a:defRPr/>
              </a:pPr>
              <a:t>30.12.2016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73524-B348-4F91-B841-5D6600A21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1ACFB-6DDB-4E06-A60D-3004EB3B68D1}" type="datetimeFigureOut">
              <a:rPr lang="ru-RU"/>
              <a:pPr>
                <a:defRPr/>
              </a:pPr>
              <a:t>30.12.2016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54FB7-8D57-4A70-B136-832FD1ABF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F9C4F-02D0-4871-A3A0-065DA2744DD0}" type="datetimeFigureOut">
              <a:rPr lang="ru-RU"/>
              <a:pPr>
                <a:defRPr/>
              </a:pPr>
              <a:t>30.12.2016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C74CA-95D3-4650-BFEA-5B3566A34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40EE3-DDE3-4CE8-8E07-3EE0C0C1B159}" type="datetimeFigureOut">
              <a:rPr lang="ru-RU"/>
              <a:pPr>
                <a:defRPr/>
              </a:pPr>
              <a:t>30.12.2016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AA4D4-D139-41EC-8067-B3118FAFE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90693-5A24-4B95-A63E-CEBA13E61A0F}" type="datetimeFigureOut">
              <a:rPr lang="ru-RU"/>
              <a:pPr>
                <a:defRPr/>
              </a:pPr>
              <a:t>30.12.2016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9B800-E480-4D47-97CE-81BF77B75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BBCF2C-60B1-462E-A1C2-EBC2B8DE30CA}" type="datetimeFigureOut">
              <a:rPr lang="ru-RU"/>
              <a:pPr>
                <a:defRPr/>
              </a:pPr>
              <a:t>30.12.2016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E39F0B-3C4D-4E2F-B0F2-B44AA1A4B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7" r:id="rId2"/>
    <p:sldLayoutId id="2147483746" r:id="rId3"/>
    <p:sldLayoutId id="2147483749" r:id="rId4"/>
    <p:sldLayoutId id="2147483745" r:id="rId5"/>
    <p:sldLayoutId id="2147483744" r:id="rId6"/>
    <p:sldLayoutId id="2147483743" r:id="rId7"/>
    <p:sldLayoutId id="2147483742" r:id="rId8"/>
    <p:sldLayoutId id="2147483741" r:id="rId9"/>
    <p:sldLayoutId id="2147483740" r:id="rId10"/>
    <p:sldLayoutId id="21474837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5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35.xml"/><Relationship Id="rId18" Type="http://schemas.openxmlformats.org/officeDocument/2006/relationships/slide" Target="slide27.xml"/><Relationship Id="rId3" Type="http://schemas.openxmlformats.org/officeDocument/2006/relationships/slide" Target="slide21.xml"/><Relationship Id="rId21" Type="http://schemas.openxmlformats.org/officeDocument/2006/relationships/slide" Target="slide29.xml"/><Relationship Id="rId7" Type="http://schemas.openxmlformats.org/officeDocument/2006/relationships/slide" Target="slide23.xml"/><Relationship Id="rId12" Type="http://schemas.openxmlformats.org/officeDocument/2006/relationships/slide" Target="slide36.xml"/><Relationship Id="rId17" Type="http://schemas.openxmlformats.org/officeDocument/2006/relationships/slide" Target="slide24.xml"/><Relationship Id="rId2" Type="http://schemas.openxmlformats.org/officeDocument/2006/relationships/slide" Target="slide18.xml"/><Relationship Id="rId16" Type="http://schemas.openxmlformats.org/officeDocument/2006/relationships/slide" Target="slide25.xml"/><Relationship Id="rId20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image" Target="../media/image5.png"/><Relationship Id="rId5" Type="http://schemas.openxmlformats.org/officeDocument/2006/relationships/slide" Target="slide19.xml"/><Relationship Id="rId15" Type="http://schemas.openxmlformats.org/officeDocument/2006/relationships/slide" Target="slide34.xml"/><Relationship Id="rId23" Type="http://schemas.openxmlformats.org/officeDocument/2006/relationships/slide" Target="slide26.xml"/><Relationship Id="rId10" Type="http://schemas.openxmlformats.org/officeDocument/2006/relationships/slide" Target="slide37.xml"/><Relationship Id="rId19" Type="http://schemas.openxmlformats.org/officeDocument/2006/relationships/slide" Target="slide32.xml"/><Relationship Id="rId4" Type="http://schemas.openxmlformats.org/officeDocument/2006/relationships/slide" Target="slide20.xml"/><Relationship Id="rId9" Type="http://schemas.openxmlformats.org/officeDocument/2006/relationships/image" Target="../media/image4.png"/><Relationship Id="rId14" Type="http://schemas.openxmlformats.org/officeDocument/2006/relationships/slide" Target="slide33.xml"/><Relationship Id="rId22" Type="http://schemas.openxmlformats.org/officeDocument/2006/relationships/slide" Target="slide3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48.xml"/><Relationship Id="rId18" Type="http://schemas.openxmlformats.org/officeDocument/2006/relationships/slide" Target="slide57.xml"/><Relationship Id="rId3" Type="http://schemas.openxmlformats.org/officeDocument/2006/relationships/slide" Target="slide41.xml"/><Relationship Id="rId21" Type="http://schemas.openxmlformats.org/officeDocument/2006/relationships/slide" Target="slide55.xml"/><Relationship Id="rId7" Type="http://schemas.openxmlformats.org/officeDocument/2006/relationships/slide" Target="slide43.xml"/><Relationship Id="rId12" Type="http://schemas.openxmlformats.org/officeDocument/2006/relationships/slide" Target="slide51.xml"/><Relationship Id="rId17" Type="http://schemas.openxmlformats.org/officeDocument/2006/relationships/slide" Target="slide44.xml"/><Relationship Id="rId2" Type="http://schemas.openxmlformats.org/officeDocument/2006/relationships/slide" Target="slide38.xml"/><Relationship Id="rId16" Type="http://schemas.openxmlformats.org/officeDocument/2006/relationships/slide" Target="slide45.xml"/><Relationship Id="rId20" Type="http://schemas.openxmlformats.org/officeDocument/2006/relationships/slide" Target="slide5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11" Type="http://schemas.openxmlformats.org/officeDocument/2006/relationships/image" Target="../media/image7.png"/><Relationship Id="rId5" Type="http://schemas.openxmlformats.org/officeDocument/2006/relationships/slide" Target="slide39.xml"/><Relationship Id="rId15" Type="http://schemas.openxmlformats.org/officeDocument/2006/relationships/slide" Target="slide49.xml"/><Relationship Id="rId23" Type="http://schemas.openxmlformats.org/officeDocument/2006/relationships/slide" Target="slide46.xml"/><Relationship Id="rId10" Type="http://schemas.openxmlformats.org/officeDocument/2006/relationships/image" Target="../media/image6.png"/><Relationship Id="rId19" Type="http://schemas.openxmlformats.org/officeDocument/2006/relationships/slide" Target="slide54.xml"/><Relationship Id="rId4" Type="http://schemas.openxmlformats.org/officeDocument/2006/relationships/slide" Target="slide40.xml"/><Relationship Id="rId9" Type="http://schemas.openxmlformats.org/officeDocument/2006/relationships/slide" Target="slide50.xml"/><Relationship Id="rId14" Type="http://schemas.openxmlformats.org/officeDocument/2006/relationships/slide" Target="slide47.xml"/><Relationship Id="rId22" Type="http://schemas.openxmlformats.org/officeDocument/2006/relationships/slide" Target="slide5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4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slide" Target="slide4.xml"/><Relationship Id="rId5" Type="http://schemas.openxmlformats.org/officeDocument/2006/relationships/image" Target="../media/image22.png"/><Relationship Id="rId4" Type="http://schemas.openxmlformats.org/officeDocument/2006/relationships/image" Target="../media/image19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4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088" y="765175"/>
            <a:ext cx="7772400" cy="1470025"/>
          </a:xfrm>
        </p:spPr>
        <p:txBody>
          <a:bodyPr/>
          <a:lstStyle/>
          <a:p>
            <a:pPr eaLnBrk="1" hangingPunct="1"/>
            <a:r>
              <a:rPr lang="ru-RU" sz="8000" smtClean="0">
                <a:solidFill>
                  <a:schemeClr val="bg1"/>
                </a:solidFill>
              </a:rPr>
              <a:t>Мировой океан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913" y="3429000"/>
            <a:ext cx="6400800" cy="1752600"/>
          </a:xfrm>
        </p:spPr>
        <p:txBody>
          <a:bodyPr/>
          <a:lstStyle/>
          <a:p>
            <a:pPr eaLnBrk="1" hangingPunct="1"/>
            <a:r>
              <a:rPr lang="ru-RU" sz="6000" smtClean="0">
                <a:solidFill>
                  <a:schemeClr val="bg1"/>
                </a:solidFill>
              </a:rPr>
              <a:t>Географическая викторина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8800" smtClean="0"/>
              <a:t>РЕЛЯГАНДИН</a:t>
            </a:r>
            <a:endParaRPr lang="ru-RU" sz="8800" b="1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66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 smtClean="0"/>
              <a:t>Остров у берегов Северной Америки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 smtClean="0"/>
              <a:t> </a:t>
            </a:r>
            <a:r>
              <a:rPr lang="ru-RU" sz="4800" u="sng" dirty="0" smtClean="0"/>
              <a:t>Гренландия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8800" smtClean="0"/>
              <a:t>СНАЛАИХ</a:t>
            </a:r>
            <a:endParaRPr lang="ru-RU" sz="8800" b="1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66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 smtClean="0"/>
              <a:t>Российский остров в Тихом океане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u="sng" dirty="0" smtClean="0"/>
              <a:t>Сахалин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8800" smtClean="0"/>
              <a:t>ЛИНЯРИАД</a:t>
            </a:r>
            <a:endParaRPr lang="ru-RU" sz="8800" b="1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66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 smtClean="0"/>
              <a:t>Остров  Атлантического океана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u="sng" dirty="0" smtClean="0"/>
              <a:t>Ирландия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8800" smtClean="0"/>
              <a:t>АЯЙКМА</a:t>
            </a:r>
            <a:endParaRPr lang="ru-RU" sz="8800" b="1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6625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 smtClean="0"/>
              <a:t>Остров в Карибском море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u="sng" dirty="0" smtClean="0"/>
              <a:t>Ямайка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8800" smtClean="0"/>
              <a:t>ЯИСЛИЦИ</a:t>
            </a:r>
            <a:endParaRPr lang="ru-RU" sz="8800" b="1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6625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 smtClean="0"/>
              <a:t>Остров у берегов Италии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u="sng" dirty="0" smtClean="0"/>
              <a:t>Сицилия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8800" smtClean="0"/>
              <a:t>ЛИДАНИСЯ</a:t>
            </a:r>
            <a:endParaRPr lang="ru-RU" sz="8800" b="1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66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 smtClean="0"/>
              <a:t>Остров – государство в Атлантическом океане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u="sng" dirty="0" smtClean="0"/>
              <a:t>Исландия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8800" smtClean="0"/>
              <a:t>АТМЛЬА</a:t>
            </a:r>
            <a:endParaRPr lang="ru-RU" sz="8800" b="1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66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 smtClean="0"/>
              <a:t>Остров – государство в Средиземном море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u="sng" dirty="0" smtClean="0"/>
              <a:t>Мальта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188" y="3886200"/>
            <a:ext cx="7705725" cy="220662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700" dirty="0" smtClean="0"/>
              <a:t>Остров в Индонезии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800" u="sng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u="sng" dirty="0" smtClean="0"/>
              <a:t>Калимантан</a:t>
            </a:r>
          </a:p>
        </p:txBody>
      </p:sp>
      <p:sp>
        <p:nvSpPr>
          <p:cNvPr id="20483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smtClean="0"/>
              <a:t>НАНАМКИЛТА</a:t>
            </a:r>
          </a:p>
        </p:txBody>
      </p:sp>
      <p:sp>
        <p:nvSpPr>
          <p:cNvPr id="7" name="Стрелка влево 6">
            <a:hlinkClick r:id="rId2" action="ppaction://hlinksldjump"/>
          </p:cNvPr>
          <p:cNvSpPr/>
          <p:nvPr/>
        </p:nvSpPr>
        <p:spPr>
          <a:xfrm>
            <a:off x="8460432" y="6093296"/>
            <a:ext cx="432048" cy="576064"/>
          </a:xfrm>
          <a:prstGeom prst="leftArrow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333375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/>
              <a:t>Какова средняя соленость морской воды?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971550" y="2420938"/>
            <a:ext cx="2663825" cy="838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/>
              <a:t>1) 35‰</a:t>
            </a:r>
            <a:endParaRPr lang="ru-RU" sz="2400" dirty="0">
              <a:latin typeface="Arial Black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76825" y="2420938"/>
            <a:ext cx="215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2) 35 %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03350" y="3644900"/>
            <a:ext cx="201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Calibri" pitchFamily="34" charset="0"/>
              </a:rPr>
              <a:t>3) 40 ‰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76825" y="3644900"/>
            <a:ext cx="215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4) 33 ‰</a:t>
            </a:r>
          </a:p>
        </p:txBody>
      </p:sp>
      <p:sp>
        <p:nvSpPr>
          <p:cNvPr id="8" name="Стрелка влево 7">
            <a:hlinkClick r:id="rId3" action="ppaction://hlinksldjump"/>
          </p:cNvPr>
          <p:cNvSpPr/>
          <p:nvPr/>
        </p:nvSpPr>
        <p:spPr>
          <a:xfrm>
            <a:off x="8460432" y="6093296"/>
            <a:ext cx="432048" cy="576064"/>
          </a:xfrm>
          <a:prstGeom prst="leftArrow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5" presetClass="emph" presetSubtype="4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3" grpId="2" build="p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333375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/>
              <a:t>При какой температуре замерзает морская вода?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971550" y="2420938"/>
            <a:ext cx="2663825" cy="838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/>
              <a:t>1) 0°С</a:t>
            </a:r>
            <a:endParaRPr lang="ru-RU" sz="2400" dirty="0">
              <a:latin typeface="Arial Black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76825" y="2420938"/>
            <a:ext cx="215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2) -1°С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19250" y="3644900"/>
            <a:ext cx="17002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Calibri" pitchFamily="34" charset="0"/>
              </a:rPr>
              <a:t>3) -2°С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76825" y="3644900"/>
            <a:ext cx="215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4) -3°С</a:t>
            </a:r>
          </a:p>
        </p:txBody>
      </p:sp>
      <p:sp>
        <p:nvSpPr>
          <p:cNvPr id="8" name="Стрелка влево 7">
            <a:hlinkClick r:id="rId2" action="ppaction://hlinksldjump"/>
          </p:cNvPr>
          <p:cNvSpPr/>
          <p:nvPr/>
        </p:nvSpPr>
        <p:spPr>
          <a:xfrm>
            <a:off x="8460432" y="6093296"/>
            <a:ext cx="432048" cy="576064"/>
          </a:xfrm>
          <a:prstGeom prst="leftArrow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5" presetClass="emph" presetSubtype="4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6" grpId="1"/>
      <p:bldP spid="6" grpId="2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Правила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> викторины: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824412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00206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состоит из двух раундов и финала.</a:t>
            </a:r>
            <a:endParaRPr lang="ru-RU" sz="4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раунды состоят из 4 тем по 5 вопросов в каждой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Стоимость вопросов (от 100 до 500 очков),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финальном раунде участвует команда, набравшая наибольшее количество очков.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игре имеются необычные вопросы: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“Вопрос-аукцион” и “Кот в мешке”.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Начинают игру команды по жребию.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случае неправильного ответа команды шанс ответить получают остальные команды в порядке очереди. Каждая команда может дать только один вариант ответа на вопрос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Выигрывает команда, набравшая наибольшее количество очков.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9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4213" y="188913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От чего зависит соленость океанической воды?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4213" y="2349500"/>
            <a:ext cx="8064500" cy="2232025"/>
          </a:xfrm>
        </p:spPr>
        <p:txBody>
          <a:bodyPr rtlCol="0">
            <a:normAutofit fontScale="62500" lnSpcReduction="20000"/>
          </a:bodyPr>
          <a:lstStyle/>
          <a:p>
            <a:pPr marL="514350" indent="-51435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5800" dirty="0" smtClean="0">
                <a:solidFill>
                  <a:srgbClr val="002060"/>
                </a:solidFill>
              </a:rPr>
              <a:t>От испарения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5800" dirty="0" smtClean="0">
                <a:solidFill>
                  <a:srgbClr val="002060"/>
                </a:solidFill>
              </a:rPr>
              <a:t>От количества атмосферных осадков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5800" dirty="0" smtClean="0">
                <a:solidFill>
                  <a:srgbClr val="002060"/>
                </a:solidFill>
              </a:rPr>
              <a:t>От  притока речных вод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4213" y="3933825"/>
            <a:ext cx="7559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002060"/>
                </a:solidFill>
                <a:latin typeface="Calibri" pitchFamily="34" charset="0"/>
              </a:rPr>
              <a:t>4. От всех перечисленных причин</a:t>
            </a:r>
          </a:p>
          <a:p>
            <a:endParaRPr lang="ru-RU" sz="3600">
              <a:latin typeface="Calibri" pitchFamily="34" charset="0"/>
            </a:endParaRPr>
          </a:p>
        </p:txBody>
      </p:sp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8460432" y="6093296"/>
            <a:ext cx="432048" cy="576064"/>
          </a:xfrm>
          <a:prstGeom prst="leftArrow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200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00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" presetClass="emph" presetSubtype="4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8" grpId="0" build="allAtOnce"/>
      <p:bldP spid="8" grpId="1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188913"/>
            <a:ext cx="7772400" cy="1727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При движении от экватора к полюсам температура придонных вод океана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395288" y="2205038"/>
            <a:ext cx="5392737" cy="863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/>
              <a:t>     1) Повышается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1619250" y="2997200"/>
            <a:ext cx="46085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3200">
                <a:latin typeface="Calibri" pitchFamily="34" charset="0"/>
              </a:rPr>
              <a:t> </a:t>
            </a:r>
            <a:r>
              <a:rPr lang="ru-RU" sz="4000">
                <a:latin typeface="Calibri" pitchFamily="34" charset="0"/>
              </a:rPr>
              <a:t>2) Понижается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>
              <a:latin typeface="Calibri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1619250" y="3789363"/>
            <a:ext cx="626586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4000">
                <a:latin typeface="Calibri" pitchFamily="34" charset="0"/>
              </a:rPr>
              <a:t> 3)Остается неизменной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>
              <a:latin typeface="Calibri" pitchFamily="34" charset="0"/>
            </a:endParaRPr>
          </a:p>
        </p:txBody>
      </p:sp>
      <p:sp>
        <p:nvSpPr>
          <p:cNvPr id="7" name="Стрелка влево 6">
            <a:hlinkClick r:id="rId2" action="ppaction://hlinksldjump"/>
          </p:cNvPr>
          <p:cNvSpPr/>
          <p:nvPr/>
        </p:nvSpPr>
        <p:spPr>
          <a:xfrm>
            <a:off x="8460432" y="6093296"/>
            <a:ext cx="432048" cy="576064"/>
          </a:xfrm>
          <a:prstGeom prst="leftArrow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5" presetClass="emph" presetSubtype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836613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Перечислите типы водных масс по расположению в толще воды.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03350" y="2781300"/>
            <a:ext cx="6400800" cy="2566988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Поверхностные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Промежуточные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Глубинные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Придонные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9" name="Стрелка влево 8">
            <a:hlinkClick r:id="rId3" action="ppaction://hlinksldjump"/>
          </p:cNvPr>
          <p:cNvSpPr/>
          <p:nvPr/>
        </p:nvSpPr>
        <p:spPr>
          <a:xfrm>
            <a:off x="8460432" y="6093296"/>
            <a:ext cx="432048" cy="576064"/>
          </a:xfrm>
          <a:prstGeom prst="leftArrow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Что является главной причиной образования океанических течений?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427913" cy="485298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 smtClean="0"/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/>
              <a:t>1) Притяжение  Луны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/>
              <a:t>2) Штормовые ветра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/>
              <a:t>3) Постоянные ветры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/>
              <a:t>4) подводные землетрясения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8460432" y="6093296"/>
            <a:ext cx="432048" cy="576064"/>
          </a:xfrm>
          <a:prstGeom prst="leftArrow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5" presetClass="emph" presetSubtype="4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цунами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0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/>
              <a:t>Что это?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750" y="1052513"/>
            <a:ext cx="7920038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C000"/>
                </a:solidFill>
                <a:latin typeface="+mj-lt"/>
                <a:cs typeface="+mn-cs"/>
              </a:rPr>
              <a:t>Морские гравитационные волны большой длины, достигающие порой 30-метровой высоты, чаще всего возникающие  при подводных землетрясениях.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C000"/>
                </a:solidFill>
                <a:latin typeface="+mj-lt"/>
                <a:cs typeface="+mn-cs"/>
              </a:rPr>
              <a:t> Достигая побережий, вызывают разрушения, иногда катастрофические</a:t>
            </a:r>
            <a:r>
              <a:rPr lang="ru-RU" sz="3200" dirty="0">
                <a:solidFill>
                  <a:srgbClr val="FFC000"/>
                </a:solidFill>
                <a:latin typeface="+mn-lt"/>
                <a:cs typeface="+mn-cs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1775" y="5013325"/>
            <a:ext cx="3529013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atin typeface="+mj-lt"/>
                <a:cs typeface="+mn-cs"/>
              </a:rPr>
              <a:t>Цунами</a:t>
            </a:r>
          </a:p>
        </p:txBody>
      </p:sp>
      <p:sp>
        <p:nvSpPr>
          <p:cNvPr id="8" name="Стрелка влево 7">
            <a:hlinkClick r:id="rId4" action="ppaction://hlinksldjump"/>
          </p:cNvPr>
          <p:cNvSpPr/>
          <p:nvPr/>
        </p:nvSpPr>
        <p:spPr>
          <a:xfrm>
            <a:off x="8460432" y="6093296"/>
            <a:ext cx="432048" cy="576064"/>
          </a:xfrm>
          <a:prstGeom prst="leftArrow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mph" presetSubtype="5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 теплым течениям относятся: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513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 smtClean="0"/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1) Перуанское и Гольфстрим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2) Гольфстрим и </a:t>
            </a:r>
            <a:r>
              <a:rPr lang="ru-RU" sz="3600" dirty="0" err="1" smtClean="0"/>
              <a:t>Северо-Атлантическое</a:t>
            </a:r>
            <a:endParaRPr lang="ru-RU" sz="3600" dirty="0" smtClean="0"/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3) </a:t>
            </a:r>
            <a:r>
              <a:rPr lang="ru-RU" sz="3600" dirty="0" err="1" smtClean="0"/>
              <a:t>Северо-Атлантическое</a:t>
            </a:r>
            <a:r>
              <a:rPr lang="ru-RU" sz="3600" dirty="0" smtClean="0"/>
              <a:t> и Перуанское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4) Перуанское и </a:t>
            </a:r>
            <a:r>
              <a:rPr lang="ru-RU" sz="3600" dirty="0" err="1" smtClean="0"/>
              <a:t>Канарское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156325" y="1600200"/>
            <a:ext cx="2530475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7" name="Стрелка влево 6">
            <a:hlinkClick r:id="rId2" action="ppaction://hlinksldjump"/>
          </p:cNvPr>
          <p:cNvSpPr/>
          <p:nvPr/>
        </p:nvSpPr>
        <p:spPr>
          <a:xfrm>
            <a:off x="8460432" y="6093296"/>
            <a:ext cx="432048" cy="576064"/>
          </a:xfrm>
          <a:prstGeom prst="leftArrow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5" presetClass="emph" presetSubtype="4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Куда, как правило, направлены теплые течения?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8353425" cy="452596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latin typeface="+mj-lt"/>
              </a:rPr>
              <a:t>1) от экватора в тропические широты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latin typeface="+mj-lt"/>
              </a:rPr>
              <a:t>2) из тропических широт к экватору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latin typeface="+mj-lt"/>
              </a:rPr>
              <a:t>3) с запада на восток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latin typeface="+mj-lt"/>
              </a:rPr>
              <a:t>4) с востока на запад</a:t>
            </a:r>
            <a:endParaRPr lang="ru-RU" sz="4000" dirty="0">
              <a:latin typeface="+mj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451725" y="1600200"/>
            <a:ext cx="1235075" cy="452596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/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8460432" y="6093296"/>
            <a:ext cx="432048" cy="576064"/>
          </a:xfrm>
          <a:prstGeom prst="leftArrow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5" presetClass="emph" presetSubtype="4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908050"/>
            <a:ext cx="7772400" cy="3816350"/>
          </a:xfrm>
        </p:spPr>
        <p:txBody>
          <a:bodyPr/>
          <a:lstStyle/>
          <a:p>
            <a:pPr eaLnBrk="1" hangingPunct="1"/>
            <a:r>
              <a:rPr lang="ru-RU" sz="6000" smtClean="0"/>
              <a:t>Географические карты</a:t>
            </a:r>
            <a:br>
              <a:rPr lang="ru-RU" sz="6000" smtClean="0"/>
            </a:br>
            <a:r>
              <a:rPr lang="ru-RU" sz="6000" smtClean="0"/>
              <a:t> 400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84213" y="1268413"/>
            <a:ext cx="7920037" cy="3889375"/>
          </a:xfrm>
        </p:spPr>
        <p:txBody>
          <a:bodyPr rtlCol="0">
            <a:noAutofit/>
          </a:bodyPr>
          <a:lstStyle/>
          <a:p>
            <a:pPr marL="742950" indent="-742950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endParaRPr lang="ru-RU" sz="4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/>
              <a:t>Как называются карты, на которых показывают несколько взаимосвязанных компонентов или явлений?</a:t>
            </a:r>
            <a:endParaRPr lang="ru-RU" sz="4000" dirty="0"/>
          </a:p>
        </p:txBody>
      </p:sp>
      <p:pic>
        <p:nvPicPr>
          <p:cNvPr id="4" name="Содержимое 3" descr="1306432477_kot_v_meshke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79613" y="4652963"/>
            <a:ext cx="56165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u="sng">
                <a:latin typeface="Calibri" pitchFamily="34" charset="0"/>
              </a:rPr>
              <a:t>Комплексные карты</a:t>
            </a:r>
          </a:p>
        </p:txBody>
      </p:sp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8460432" y="6093296"/>
            <a:ext cx="432048" cy="576064"/>
          </a:xfrm>
          <a:prstGeom prst="leftArrow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build="p"/>
      <p:bldP spid="10" grpId="0"/>
      <p:bldP spid="10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Как называется группа морских организмов, свободно плавающих в толще воды?</a:t>
            </a:r>
            <a:endParaRPr lang="ru-RU" dirty="0"/>
          </a:p>
        </p:txBody>
      </p:sp>
      <p:pic>
        <p:nvPicPr>
          <p:cNvPr id="6" name="Рисунок 5" descr="finding_nemo_64503-1400x105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213"/>
            <a:ext cx="9144000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Содержимое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" name="Содержимое 9"/>
          <p:cNvSpPr>
            <a:spLocks noGrp="1"/>
          </p:cNvSpPr>
          <p:nvPr>
            <p:ph sz="half" idx="1"/>
          </p:nvPr>
        </p:nvSpPr>
        <p:spPr>
          <a:xfrm>
            <a:off x="395288" y="3097213"/>
            <a:ext cx="4038600" cy="3760787"/>
          </a:xfrm>
        </p:spPr>
        <p:txBody>
          <a:bodyPr/>
          <a:lstStyle/>
          <a:p>
            <a:pPr marL="457200" indent="-457200" eaLnBrk="1" hangingPunct="1">
              <a:buFont typeface="Arial" charset="0"/>
              <a:buAutoNum type="arabicParenR"/>
            </a:pPr>
            <a:r>
              <a:rPr lang="ru-RU" sz="4000" dirty="0" smtClean="0">
                <a:solidFill>
                  <a:srgbClr val="FFFF00"/>
                </a:solidFill>
              </a:rPr>
              <a:t>Планктон</a:t>
            </a:r>
          </a:p>
          <a:p>
            <a:pPr marL="457200" indent="-457200" eaLnBrk="1" hangingPunct="1">
              <a:buFont typeface="Arial" charset="0"/>
              <a:buAutoNum type="arabicParenR"/>
            </a:pPr>
            <a:r>
              <a:rPr lang="ru-RU" sz="4000" dirty="0" smtClean="0">
                <a:solidFill>
                  <a:srgbClr val="FFFF00"/>
                </a:solidFill>
              </a:rPr>
              <a:t>Нектон</a:t>
            </a:r>
          </a:p>
          <a:p>
            <a:pPr marL="457200" indent="-457200" eaLnBrk="1" hangingPunct="1">
              <a:buFont typeface="Arial" charset="0"/>
              <a:buAutoNum type="arabicParenR"/>
            </a:pPr>
            <a:r>
              <a:rPr lang="ru-RU" sz="4000" dirty="0" smtClean="0">
                <a:solidFill>
                  <a:srgbClr val="FFFF00"/>
                </a:solidFill>
              </a:rPr>
              <a:t>Бентос</a:t>
            </a:r>
          </a:p>
          <a:p>
            <a:pPr marL="457200" indent="-457200" eaLnBrk="1" hangingPunct="1">
              <a:buFont typeface="Arial" charset="0"/>
              <a:buAutoNum type="arabicParenR"/>
            </a:pPr>
            <a:r>
              <a:rPr lang="ru-RU" sz="4000" dirty="0" smtClean="0">
                <a:solidFill>
                  <a:srgbClr val="FFFF00"/>
                </a:solidFill>
              </a:rPr>
              <a:t>Фитопланктон</a:t>
            </a:r>
            <a:endParaRPr lang="ru-RU" sz="4000" dirty="0" smtClean="0">
              <a:solidFill>
                <a:srgbClr val="FFFF00"/>
              </a:solidFill>
            </a:endParaRPr>
          </a:p>
        </p:txBody>
      </p:sp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>
            <a:off x="8460432" y="6093296"/>
            <a:ext cx="432048" cy="576064"/>
          </a:xfrm>
          <a:prstGeom prst="leftArrow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2000" tmFilter="0, 0; .2, .5; .8, .5; 1, 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000" autoRev="1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5" presetClass="emph" presetSubtype="4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Обогащает морскую воду кислородом:</a:t>
            </a:r>
            <a:endParaRPr lang="ru-RU" dirty="0"/>
          </a:p>
        </p:txBody>
      </p:sp>
      <p:pic>
        <p:nvPicPr>
          <p:cNvPr id="5" name="Содержимое 4" descr="plankt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57338"/>
            <a:ext cx="9144000" cy="5300662"/>
          </a:xfrm>
        </p:spPr>
      </p:pic>
      <p:sp>
        <p:nvSpPr>
          <p:cNvPr id="32772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457200" y="1600200"/>
            <a:ext cx="55546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4000">
                <a:latin typeface="Calibri" pitchFamily="34" charset="0"/>
              </a:rPr>
              <a:t>1) зоопланктон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4000">
                <a:latin typeface="Calibri" pitchFamily="34" charset="0"/>
              </a:rPr>
              <a:t>2) нектон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4000">
                <a:latin typeface="Calibri" pitchFamily="34" charset="0"/>
              </a:rPr>
              <a:t>3) фитопланктон</a:t>
            </a:r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8460432" y="6093296"/>
            <a:ext cx="432048" cy="576064"/>
          </a:xfrm>
          <a:prstGeom prst="leftArrow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5" presetClass="emph" presetSubtype="4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1 раунд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5229200"/>
            <a:ext cx="2448272" cy="1080120"/>
          </a:xfrm>
          <a:prstGeom prst="round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Части океана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33584" y="4077072"/>
            <a:ext cx="2448272" cy="1080120"/>
          </a:xfrm>
          <a:prstGeom prst="round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Жизнь в океане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33584" y="2852936"/>
            <a:ext cx="2448272" cy="1080120"/>
          </a:xfrm>
          <a:prstGeom prst="round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Движение вод  в океане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33584" y="1628800"/>
            <a:ext cx="2448272" cy="1080120"/>
          </a:xfrm>
          <a:prstGeom prst="round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Морская вода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715440" y="1628800"/>
            <a:ext cx="1152128" cy="1080120"/>
          </a:xfrm>
          <a:prstGeom prst="round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hlinkClick r:id="rId2" action="ppaction://hlinksldjump"/>
              </a:rPr>
              <a:t>100</a:t>
            </a:r>
            <a:endParaRPr lang="ru-RU" sz="3200" b="1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572576" y="1628800"/>
            <a:ext cx="1152128" cy="1080120"/>
          </a:xfrm>
          <a:prstGeom prst="round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hlinkClick r:id="rId3" action="ppaction://hlinksldjump"/>
              </a:rPr>
              <a:t>400</a:t>
            </a:r>
            <a:endParaRPr lang="ru-RU" sz="3200" b="1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286864" y="1628800"/>
            <a:ext cx="1152128" cy="1080120"/>
          </a:xfrm>
          <a:prstGeom prst="round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hlinkClick r:id="rId4" action="ppaction://hlinksldjump"/>
              </a:rPr>
              <a:t>300</a:t>
            </a:r>
            <a:endParaRPr lang="ru-RU" sz="3200" b="1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001152" y="1628800"/>
            <a:ext cx="1152128" cy="1080120"/>
          </a:xfrm>
          <a:prstGeom prst="round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hlinkClick r:id="rId5" action="ppaction://hlinksldjump"/>
              </a:rPr>
              <a:t>200</a:t>
            </a:r>
            <a:endParaRPr lang="ru-RU" sz="3200" b="1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7858288" y="1628800"/>
            <a:ext cx="1152128" cy="1080120"/>
          </a:xfrm>
          <a:prstGeom prst="round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hlinkClick r:id="rId6" action="ppaction://hlinksldjump"/>
              </a:rPr>
              <a:t>500</a:t>
            </a:r>
            <a:endParaRPr lang="ru-RU" sz="3200" b="1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2706254" y="2852936"/>
            <a:ext cx="1152128" cy="1080120"/>
          </a:xfrm>
          <a:prstGeom prst="round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hlinkClick r:id="rId7" action="ppaction://hlinksldjump"/>
              </a:rPr>
              <a:t>100</a:t>
            </a:r>
            <a:endParaRPr lang="ru-RU" sz="3200" b="1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2706254" y="4077072"/>
            <a:ext cx="1152128" cy="1080120"/>
          </a:xfrm>
          <a:prstGeom prst="round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hlinkClick r:id="rId8" action="ppaction://hlinksldjump"/>
              </a:rPr>
              <a:t>100</a:t>
            </a:r>
            <a:endParaRPr lang="ru-RU" sz="3200" b="1" dirty="0"/>
          </a:p>
        </p:txBody>
      </p:sp>
      <p:grpSp>
        <p:nvGrpSpPr>
          <p:cNvPr id="60" name="Скругленный прямоугольник 59"/>
          <p:cNvGrpSpPr>
            <a:grpSpLocks/>
          </p:cNvGrpSpPr>
          <p:nvPr/>
        </p:nvGrpSpPr>
        <p:grpSpPr bwMode="auto">
          <a:xfrm>
            <a:off x="6480175" y="5260975"/>
            <a:ext cx="1219200" cy="1152525"/>
            <a:chOff x="4082" y="3314"/>
            <a:chExt cx="768" cy="726"/>
          </a:xfrm>
        </p:grpSpPr>
        <p:pic>
          <p:nvPicPr>
            <p:cNvPr id="6180" name="Скругленный прямоугольник 59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82" y="3314"/>
              <a:ext cx="768" cy="726"/>
            </a:xfrm>
            <a:prstGeom prst="rect">
              <a:avLst/>
            </a:prstGeom>
            <a:noFill/>
          </p:spPr>
        </p:pic>
        <p:sp>
          <p:nvSpPr>
            <p:cNvPr id="6181" name="Text Box 37"/>
            <p:cNvSpPr txBox="1">
              <a:spLocks noChangeArrowheads="1"/>
            </p:cNvSpPr>
            <p:nvPr/>
          </p:nvSpPr>
          <p:spPr bwMode="auto">
            <a:xfrm>
              <a:off x="4138" y="3373"/>
              <a:ext cx="659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3200" b="1">
                  <a:solidFill>
                    <a:srgbClr val="FFFFFF"/>
                  </a:solidFill>
                  <a:latin typeface="Calibri" pitchFamily="34" charset="0"/>
                  <a:hlinkClick r:id="rId10" action="ppaction://hlinksldjump"/>
                </a:rPr>
                <a:t>400</a:t>
              </a:r>
              <a:endParaRPr lang="ru-RU" sz="3200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61" name="Скругленный прямоугольник 60"/>
          <p:cNvGrpSpPr>
            <a:grpSpLocks/>
          </p:cNvGrpSpPr>
          <p:nvPr/>
        </p:nvGrpSpPr>
        <p:grpSpPr bwMode="auto">
          <a:xfrm>
            <a:off x="7772400" y="5260975"/>
            <a:ext cx="1225550" cy="1152525"/>
            <a:chOff x="4896" y="3314"/>
            <a:chExt cx="772" cy="726"/>
          </a:xfrm>
        </p:grpSpPr>
        <p:pic>
          <p:nvPicPr>
            <p:cNvPr id="6183" name="Скругленный прямоугольник 60"/>
            <p:cNvPicPr>
              <a:picLocks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896" y="3314"/>
              <a:ext cx="772" cy="726"/>
            </a:xfrm>
            <a:prstGeom prst="rect">
              <a:avLst/>
            </a:prstGeom>
            <a:noFill/>
          </p:spPr>
        </p:pic>
        <p:sp>
          <p:nvSpPr>
            <p:cNvPr id="6184" name="Text Box 40"/>
            <p:cNvSpPr txBox="1">
              <a:spLocks noChangeArrowheads="1"/>
            </p:cNvSpPr>
            <p:nvPr/>
          </p:nvSpPr>
          <p:spPr bwMode="auto">
            <a:xfrm>
              <a:off x="4954" y="3373"/>
              <a:ext cx="660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3200" b="1">
                  <a:solidFill>
                    <a:srgbClr val="FFFFFF"/>
                  </a:solidFill>
                  <a:latin typeface="Calibri" pitchFamily="34" charset="0"/>
                  <a:hlinkClick r:id="rId12" action="ppaction://hlinksldjump"/>
                </a:rPr>
                <a:t>500</a:t>
              </a:r>
              <a:endParaRPr lang="ru-RU" sz="3200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2" name="Скругленный прямоугольник 61"/>
          <p:cNvSpPr/>
          <p:nvPr/>
        </p:nvSpPr>
        <p:spPr>
          <a:xfrm>
            <a:off x="5305234" y="5301208"/>
            <a:ext cx="1152128" cy="1080120"/>
          </a:xfrm>
          <a:prstGeom prst="round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hlinkClick r:id="rId13" action="ppaction://hlinksldjump"/>
              </a:rPr>
              <a:t>300</a:t>
            </a:r>
            <a:endParaRPr lang="ru-RU" sz="3200" b="1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4028708" y="5301208"/>
            <a:ext cx="1152128" cy="1080120"/>
          </a:xfrm>
          <a:prstGeom prst="round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hlinkClick r:id="rId14" action="ppaction://hlinksldjump"/>
              </a:rPr>
              <a:t>200</a:t>
            </a:r>
            <a:endParaRPr lang="ru-RU" sz="3200" b="1" dirty="0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2752182" y="5301208"/>
            <a:ext cx="1152128" cy="1080120"/>
          </a:xfrm>
          <a:prstGeom prst="round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hlinkClick r:id="rId15" action="ppaction://hlinksldjump"/>
              </a:rPr>
              <a:t>100</a:t>
            </a:r>
            <a:endParaRPr lang="ru-RU" sz="3200" b="1" dirty="0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5259306" y="2852936"/>
            <a:ext cx="1152128" cy="1080120"/>
          </a:xfrm>
          <a:prstGeom prst="round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hlinkClick r:id="rId16" action="ppaction://hlinksldjump"/>
              </a:rPr>
              <a:t>300</a:t>
            </a:r>
            <a:endParaRPr lang="ru-RU" sz="3200" b="1" dirty="0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982780" y="2852936"/>
            <a:ext cx="1152128" cy="1080120"/>
          </a:xfrm>
          <a:prstGeom prst="round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hlinkClick r:id="rId17" action="ppaction://hlinksldjump"/>
              </a:rPr>
              <a:t>200</a:t>
            </a:r>
            <a:endParaRPr lang="ru-RU" sz="3200" b="1" dirty="0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7812360" y="2852936"/>
            <a:ext cx="1152128" cy="1080120"/>
          </a:xfrm>
          <a:prstGeom prst="round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hlinkClick r:id="rId18" action="ppaction://hlinksldjump"/>
              </a:rPr>
              <a:t>500</a:t>
            </a:r>
            <a:endParaRPr lang="ru-RU" sz="3200" b="1" dirty="0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7812360" y="4077072"/>
            <a:ext cx="1152128" cy="1080120"/>
          </a:xfrm>
          <a:prstGeom prst="round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hlinkClick r:id="rId19" action="ppaction://hlinksldjump"/>
              </a:rPr>
              <a:t>500</a:t>
            </a:r>
            <a:endParaRPr lang="ru-RU" sz="3200" b="1" dirty="0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259306" y="4077072"/>
            <a:ext cx="1152128" cy="1080120"/>
          </a:xfrm>
          <a:prstGeom prst="round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hlinkClick r:id="rId20" action="ppaction://hlinksldjump"/>
              </a:rPr>
              <a:t>300</a:t>
            </a:r>
            <a:endParaRPr lang="ru-RU" sz="3200" b="1" dirty="0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3995936" y="4077072"/>
            <a:ext cx="1152128" cy="1080120"/>
          </a:xfrm>
          <a:prstGeom prst="round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hlinkClick r:id="rId21" action="ppaction://hlinksldjump"/>
              </a:rPr>
              <a:t>200</a:t>
            </a:r>
            <a:endParaRPr lang="ru-RU" sz="3200" b="1" dirty="0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6535832" y="4077072"/>
            <a:ext cx="1152128" cy="1080120"/>
          </a:xfrm>
          <a:prstGeom prst="round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hlinkClick r:id="rId22" action="ppaction://hlinksldjump"/>
              </a:rPr>
              <a:t>400</a:t>
            </a:r>
            <a:endParaRPr lang="ru-RU" sz="3200" b="1" dirty="0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6535832" y="2852936"/>
            <a:ext cx="1152128" cy="1080120"/>
          </a:xfrm>
          <a:prstGeom prst="round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hlinkClick r:id="rId23" action="ppaction://hlinksldjump"/>
              </a:rPr>
              <a:t>400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male_atoll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0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/>
              <a:t>Что это?</a:t>
            </a: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33797" name="TextBox 7"/>
          <p:cNvSpPr txBox="1">
            <a:spLocks noChangeArrowheads="1"/>
          </p:cNvSpPr>
          <p:nvPr/>
        </p:nvSpPr>
        <p:spPr bwMode="auto">
          <a:xfrm>
            <a:off x="2339975" y="2781300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450" y="1196975"/>
            <a:ext cx="7345363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j-lt"/>
                <a:cs typeface="+mn-cs"/>
              </a:rPr>
              <a:t>Коралловый остров, имеющий вид сплошного или разрывного кольца, окружающего лагуну.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59113" y="4941888"/>
            <a:ext cx="2233612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+mj-lt"/>
                <a:cs typeface="+mn-cs"/>
              </a:rPr>
              <a:t>Атолл</a:t>
            </a:r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8460432" y="6093296"/>
            <a:ext cx="432048" cy="576064"/>
          </a:xfrm>
          <a:prstGeom prst="leftArrow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mph" presetSubtype="5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3" grpId="0"/>
      <p:bldP spid="13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8713788" cy="19288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Назовите океан, в котором обитает более ½ всей массы живых организмов Мирового океана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420938"/>
            <a:ext cx="8002588" cy="37052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latin typeface="+mj-lt"/>
              </a:rPr>
              <a:t>1) Тихий океан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latin typeface="+mj-lt"/>
              </a:rPr>
              <a:t>2) Северный Ледовитый океан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latin typeface="+mj-lt"/>
              </a:rPr>
              <a:t>3) Индийский океан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latin typeface="+mj-lt"/>
              </a:rPr>
              <a:t>4) Атлантический океан</a:t>
            </a:r>
            <a:endParaRPr lang="ru-RU" sz="4000" dirty="0">
              <a:latin typeface="+mj-lt"/>
            </a:endParaRPr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8460432" y="6093296"/>
            <a:ext cx="432048" cy="576064"/>
          </a:xfrm>
          <a:prstGeom prst="leftArrow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5" presetClass="emph" presetSubtype="4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74623631_large_small_fishes_6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95288" y="1773238"/>
            <a:ext cx="8458200" cy="3267075"/>
          </a:xfrm>
        </p:spPr>
        <p:txBody>
          <a:bodyPr/>
          <a:lstStyle/>
          <a:p>
            <a:pPr eaLnBrk="1" hangingPunct="1"/>
            <a:r>
              <a:rPr lang="ru-RU" sz="3600" smtClean="0"/>
              <a:t>Этот район в центральной части  Атлантического океана,</a:t>
            </a:r>
            <a:br>
              <a:rPr lang="ru-RU" sz="3600" smtClean="0"/>
            </a:br>
            <a:r>
              <a:rPr lang="ru-RU" sz="3600" smtClean="0"/>
              <a:t> границы которого образованы течениями, океанологи называют «голубой океанической пустыней». На фоне ярко-голубой воды проступают бурые пятна водорослей. Воды имеют повышенную  соленость и температуру, а также крайне бедны планктоном. 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31913" y="6021388"/>
            <a:ext cx="6400800" cy="6254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latin typeface="+mj-lt"/>
              </a:rPr>
              <a:t>Саргассово море</a:t>
            </a:r>
            <a:endParaRPr lang="ru-RU" sz="4000" dirty="0">
              <a:latin typeface="+mj-lt"/>
            </a:endParaRPr>
          </a:p>
        </p:txBody>
      </p:sp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8460432" y="6093296"/>
            <a:ext cx="432048" cy="576064"/>
          </a:xfrm>
          <a:prstGeom prst="leftArrow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mph" presetSubtype="4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4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6" grpId="1" build="p"/>
      <p:bldP spid="6" grpId="2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549275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Самым большим и глубоким заливом в мировом океане является: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03350" y="2492375"/>
            <a:ext cx="6400800" cy="1752600"/>
          </a:xfrm>
        </p:spPr>
        <p:txBody>
          <a:bodyPr rtlCol="0">
            <a:noAutofit/>
          </a:bodyPr>
          <a:lstStyle/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sz="4000" dirty="0" smtClean="0">
                <a:latin typeface="+mj-lt"/>
              </a:rPr>
              <a:t>Гвинейский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sz="4000" dirty="0" smtClean="0">
                <a:latin typeface="+mj-lt"/>
              </a:rPr>
              <a:t>Бенгальский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sz="4000" dirty="0" smtClean="0">
                <a:latin typeface="+mj-lt"/>
              </a:rPr>
              <a:t>Мексиканский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sz="4000" dirty="0" smtClean="0">
                <a:latin typeface="+mj-lt"/>
              </a:rPr>
              <a:t>Бискайский</a:t>
            </a:r>
            <a:endParaRPr lang="ru-RU" sz="4000" dirty="0">
              <a:latin typeface="+mj-lt"/>
            </a:endParaRPr>
          </a:p>
        </p:txBody>
      </p:sp>
      <p:pic>
        <p:nvPicPr>
          <p:cNvPr id="5" name="Рисунок 4" descr="бенгал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2588" y="2636838"/>
            <a:ext cx="3233737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8460432" y="6093296"/>
            <a:ext cx="432048" cy="576064"/>
          </a:xfrm>
          <a:prstGeom prst="leftArrow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5" presetClass="emph" presetSubtype="4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476250"/>
            <a:ext cx="7772400" cy="24034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Узкое пространство, разделяющее участки суши и соединяющее части Мирового океана называется: 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03350" y="3213100"/>
            <a:ext cx="6400800" cy="1752600"/>
          </a:xfrm>
        </p:spPr>
        <p:txBody>
          <a:bodyPr rtlCol="0">
            <a:noAutofit/>
          </a:bodyPr>
          <a:lstStyle/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sz="4000" dirty="0" smtClean="0"/>
              <a:t>Канал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sz="4000" dirty="0" smtClean="0"/>
              <a:t>Залив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sz="4000" dirty="0" smtClean="0"/>
              <a:t>Пролив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sz="4000" dirty="0" smtClean="0"/>
              <a:t>Лагуна</a:t>
            </a:r>
            <a:endParaRPr lang="ru-RU" sz="4000" dirty="0"/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8460432" y="6093296"/>
            <a:ext cx="432048" cy="576064"/>
          </a:xfrm>
          <a:prstGeom prst="leftArrow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mph" presetSubtype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2000" tmFilter="0, 0; .2, .5; .8, .5; 1, 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00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4213" y="908050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/>
              <a:t>Назовите 4 «цветных» моря Мирового океана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8" name="Рисунок 7" descr="карта мира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5188"/>
            <a:ext cx="9144000" cy="599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635375" y="260350"/>
            <a:ext cx="21812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Calibri" pitchFamily="34" charset="0"/>
              </a:rPr>
              <a:t>Карта мира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6516688" y="2708275"/>
            <a:ext cx="863600" cy="0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932238" y="3365500"/>
            <a:ext cx="647700" cy="0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924300" y="1773238"/>
            <a:ext cx="647700" cy="0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708400" y="2565400"/>
            <a:ext cx="647700" cy="0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484438" y="1484313"/>
            <a:ext cx="1365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Calibri" pitchFamily="34" charset="0"/>
              </a:rPr>
              <a:t>Белое море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484438" y="1484313"/>
            <a:ext cx="1366837" cy="431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051050" y="2420938"/>
            <a:ext cx="1512888" cy="431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195513" y="3141663"/>
            <a:ext cx="1655762" cy="431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380288" y="2565400"/>
            <a:ext cx="1439862" cy="431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051050" y="2420938"/>
            <a:ext cx="1644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Calibri" pitchFamily="34" charset="0"/>
              </a:rPr>
              <a:t>Черное море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268538" y="3141663"/>
            <a:ext cx="15922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Calibri" pitchFamily="34" charset="0"/>
              </a:rPr>
              <a:t>Красное море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380288" y="2565400"/>
            <a:ext cx="1514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Calibri" pitchFamily="34" charset="0"/>
              </a:rPr>
              <a:t>Желтое море</a:t>
            </a:r>
          </a:p>
        </p:txBody>
      </p:sp>
      <p:sp>
        <p:nvSpPr>
          <p:cNvPr id="18" name="Стрелка влево 17">
            <a:hlinkClick r:id="rId3" action="ppaction://hlinksldjump"/>
          </p:cNvPr>
          <p:cNvSpPr/>
          <p:nvPr/>
        </p:nvSpPr>
        <p:spPr>
          <a:xfrm>
            <a:off x="8460432" y="6093296"/>
            <a:ext cx="432048" cy="576064"/>
          </a:xfrm>
          <a:prstGeom prst="leftArrow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22" grpId="0"/>
      <p:bldP spid="23" grpId="0" animBg="1"/>
      <p:bldP spid="24" grpId="0" animBg="1"/>
      <p:bldP spid="26" grpId="0" animBg="1"/>
      <p:bldP spid="27" grpId="0" animBg="1"/>
      <p:bldP spid="30" grpId="0"/>
      <p:bldP spid="31" grpId="0"/>
      <p:bldP spid="3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1052513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Назовите главную черту тектонического строения дна Тихого океана, которая делает его уникальным.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11188" y="3886200"/>
            <a:ext cx="7777162" cy="1752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+mj-lt"/>
              </a:rPr>
              <a:t>Это единственный океан, который лежит на одной океанической </a:t>
            </a:r>
            <a:r>
              <a:rPr lang="ru-RU" dirty="0" err="1" smtClean="0">
                <a:latin typeface="+mj-lt"/>
              </a:rPr>
              <a:t>литосферной</a:t>
            </a:r>
            <a:r>
              <a:rPr lang="ru-RU" dirty="0" smtClean="0">
                <a:latin typeface="+mj-lt"/>
              </a:rPr>
              <a:t> плите - Тихоокеанской, все остальные – на стыке материковых </a:t>
            </a:r>
            <a:r>
              <a:rPr lang="ru-RU" dirty="0" err="1" smtClean="0">
                <a:latin typeface="+mj-lt"/>
              </a:rPr>
              <a:t>литосферных</a:t>
            </a:r>
            <a:r>
              <a:rPr lang="ru-RU" dirty="0" smtClean="0">
                <a:latin typeface="+mj-lt"/>
              </a:rPr>
              <a:t> плит.</a:t>
            </a:r>
            <a:endParaRPr lang="ru-RU" dirty="0">
              <a:latin typeface="+mj-lt"/>
            </a:endParaRP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8460432" y="6093296"/>
            <a:ext cx="432048" cy="576064"/>
          </a:xfrm>
          <a:prstGeom prst="leftArrow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mph" presetSubtype="4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4" grpI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750" y="981075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Какой пролив соединяет два моря, два океана и разделяет два полуострова, два материка и два государства?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58888" y="3284538"/>
            <a:ext cx="6400800" cy="1752600"/>
          </a:xfrm>
        </p:spPr>
        <p:txBody>
          <a:bodyPr rtlCol="0">
            <a:noAutofit/>
          </a:bodyPr>
          <a:lstStyle/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sz="4000" dirty="0" smtClean="0">
                <a:latin typeface="+mj-lt"/>
              </a:rPr>
              <a:t>Дрейка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sz="4000" dirty="0" smtClean="0">
                <a:latin typeface="+mj-lt"/>
              </a:rPr>
              <a:t>Магелланов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sz="4000" dirty="0" smtClean="0">
                <a:latin typeface="+mj-lt"/>
              </a:rPr>
              <a:t>Берингов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sz="4000" dirty="0" smtClean="0">
                <a:latin typeface="+mj-lt"/>
              </a:rPr>
              <a:t>Гибралтарский</a:t>
            </a:r>
            <a:endParaRPr lang="ru-RU" sz="4000" dirty="0">
              <a:latin typeface="+mj-lt"/>
            </a:endParaRPr>
          </a:p>
        </p:txBody>
      </p:sp>
      <p:pic>
        <p:nvPicPr>
          <p:cNvPr id="6" name="Рисунок 5" descr="берингов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3141663"/>
            <a:ext cx="33591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8460432" y="6093296"/>
            <a:ext cx="432048" cy="576064"/>
          </a:xfrm>
          <a:prstGeom prst="leftArrow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mph" presetSubtype="4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188" y="620713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/>
              <a:t>Укажите отличительную черту Тихого океана: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2420938"/>
            <a:ext cx="6400800" cy="3217862"/>
          </a:xfrm>
        </p:spPr>
        <p:txBody>
          <a:bodyPr rtlCol="0">
            <a:normAutofit/>
          </a:bodyPr>
          <a:lstStyle/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sz="4000" dirty="0" smtClean="0">
                <a:latin typeface="+mj-lt"/>
              </a:rPr>
              <a:t>Самый холодный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sz="4000" dirty="0" smtClean="0">
                <a:latin typeface="+mj-lt"/>
              </a:rPr>
              <a:t>Самый теплый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sz="4000" dirty="0" smtClean="0">
                <a:latin typeface="+mj-lt"/>
              </a:rPr>
              <a:t>Самый спокойный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sz="4000" dirty="0" smtClean="0">
                <a:latin typeface="+mj-lt"/>
              </a:rPr>
              <a:t>Самый мелководный</a:t>
            </a:r>
            <a:endParaRPr lang="ru-RU" sz="4000" dirty="0">
              <a:latin typeface="+mj-lt"/>
            </a:endParaRP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8460432" y="6093296"/>
            <a:ext cx="432048" cy="576064"/>
          </a:xfrm>
          <a:prstGeom prst="leftArrow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5" presetClass="emph" presetSubtype="5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0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/>
              <a:t>Архипелаг, являющийся одним из штатов  США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8" name="Содержимое 7" descr="f_5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28775"/>
            <a:ext cx="9144000" cy="5229225"/>
          </a:xfrm>
        </p:spPr>
      </p:pic>
      <p:sp>
        <p:nvSpPr>
          <p:cNvPr id="5" name="TextBox 4"/>
          <p:cNvSpPr txBox="1"/>
          <p:nvPr/>
        </p:nvSpPr>
        <p:spPr>
          <a:xfrm>
            <a:off x="2700338" y="4797425"/>
            <a:ext cx="28082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j-lt"/>
                <a:cs typeface="+mn-cs"/>
              </a:rPr>
              <a:t>Архипелаг Гавайи</a:t>
            </a:r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8460432" y="6093296"/>
            <a:ext cx="432048" cy="576064"/>
          </a:xfrm>
          <a:prstGeom prst="leftArrow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mph" presetSubtype="4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2 раунд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5229200"/>
            <a:ext cx="2448272" cy="1080120"/>
          </a:xfrm>
          <a:prstGeom prst="round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Северный ледовитый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33584" y="4077072"/>
            <a:ext cx="2448272" cy="1080120"/>
          </a:xfrm>
          <a:prstGeom prst="round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/>
              <a:t>Атлантический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33584" y="2852936"/>
            <a:ext cx="2448272" cy="1080120"/>
          </a:xfrm>
          <a:prstGeom prst="round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Индийский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33584" y="1628800"/>
            <a:ext cx="2448272" cy="1080120"/>
          </a:xfrm>
          <a:prstGeom prst="round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Тихий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715440" y="1628800"/>
            <a:ext cx="1152128" cy="1080120"/>
          </a:xfrm>
          <a:prstGeom prst="round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hlinkClick r:id="rId2" action="ppaction://hlinksldjump"/>
              </a:rPr>
              <a:t>100</a:t>
            </a:r>
            <a:endParaRPr lang="ru-RU" sz="3200" b="1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572576" y="1628800"/>
            <a:ext cx="1152128" cy="1080120"/>
          </a:xfrm>
          <a:prstGeom prst="round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hlinkClick r:id="rId3" action="ppaction://hlinksldjump"/>
              </a:rPr>
              <a:t>400</a:t>
            </a:r>
            <a:endParaRPr lang="ru-RU" sz="3200" b="1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286864" y="1628800"/>
            <a:ext cx="1152128" cy="1080120"/>
          </a:xfrm>
          <a:prstGeom prst="round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hlinkClick r:id="rId4" action="ppaction://hlinksldjump"/>
              </a:rPr>
              <a:t>300</a:t>
            </a:r>
            <a:endParaRPr lang="ru-RU" sz="3200" b="1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001152" y="1628800"/>
            <a:ext cx="1152128" cy="1080120"/>
          </a:xfrm>
          <a:prstGeom prst="round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hlinkClick r:id="rId5" action="ppaction://hlinksldjump"/>
              </a:rPr>
              <a:t>200</a:t>
            </a:r>
            <a:endParaRPr lang="ru-RU" sz="3200" b="1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7858288" y="1628800"/>
            <a:ext cx="1152128" cy="1080120"/>
          </a:xfrm>
          <a:prstGeom prst="round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hlinkClick r:id="rId6" action="ppaction://hlinksldjump"/>
              </a:rPr>
              <a:t>500</a:t>
            </a:r>
            <a:endParaRPr lang="ru-RU" sz="3200" b="1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2706254" y="2852936"/>
            <a:ext cx="1152128" cy="1080120"/>
          </a:xfrm>
          <a:prstGeom prst="round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hlinkClick r:id="rId7" action="ppaction://hlinksldjump"/>
              </a:rPr>
              <a:t>100</a:t>
            </a:r>
            <a:endParaRPr lang="ru-RU" sz="3200" b="1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2706254" y="4077072"/>
            <a:ext cx="1152128" cy="1080120"/>
          </a:xfrm>
          <a:prstGeom prst="round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hlinkClick r:id="rId8" action="ppaction://hlinksldjump"/>
              </a:rPr>
              <a:t>100</a:t>
            </a:r>
            <a:endParaRPr lang="ru-RU" sz="3200" b="1" dirty="0"/>
          </a:p>
        </p:txBody>
      </p:sp>
      <p:grpSp>
        <p:nvGrpSpPr>
          <p:cNvPr id="60" name="Скругленный прямоугольник 59"/>
          <p:cNvGrpSpPr>
            <a:grpSpLocks/>
          </p:cNvGrpSpPr>
          <p:nvPr/>
        </p:nvGrpSpPr>
        <p:grpSpPr bwMode="auto">
          <a:xfrm>
            <a:off x="7821613" y="5260975"/>
            <a:ext cx="1219200" cy="1152525"/>
            <a:chOff x="4927" y="3314"/>
            <a:chExt cx="768" cy="726"/>
          </a:xfrm>
        </p:grpSpPr>
        <p:pic>
          <p:nvPicPr>
            <p:cNvPr id="7204" name="Скругленный прямоугольник 59">
              <a:hlinkClick r:id="rId9" action="ppaction://hlinksldjump"/>
            </p:cNvPr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927" y="3314"/>
              <a:ext cx="768" cy="726"/>
            </a:xfrm>
            <a:prstGeom prst="rect">
              <a:avLst/>
            </a:prstGeom>
            <a:noFill/>
          </p:spPr>
        </p:pic>
        <p:sp>
          <p:nvSpPr>
            <p:cNvPr id="7205" name="Text Box 37"/>
            <p:cNvSpPr txBox="1">
              <a:spLocks noChangeArrowheads="1"/>
            </p:cNvSpPr>
            <p:nvPr/>
          </p:nvSpPr>
          <p:spPr bwMode="auto">
            <a:xfrm>
              <a:off x="4983" y="3373"/>
              <a:ext cx="660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3200" b="1">
                  <a:solidFill>
                    <a:srgbClr val="FFFFFF"/>
                  </a:solidFill>
                  <a:latin typeface="Calibri" pitchFamily="34" charset="0"/>
                  <a:hlinkClick r:id="rId9" action="ppaction://hlinksldjump"/>
                </a:rPr>
                <a:t>500</a:t>
              </a:r>
              <a:endParaRPr lang="ru-RU" sz="3200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61" name="Скругленный прямоугольник 60"/>
          <p:cNvGrpSpPr>
            <a:grpSpLocks/>
          </p:cNvGrpSpPr>
          <p:nvPr/>
        </p:nvGrpSpPr>
        <p:grpSpPr bwMode="auto">
          <a:xfrm>
            <a:off x="6546850" y="5260975"/>
            <a:ext cx="1219200" cy="1152525"/>
            <a:chOff x="4124" y="3314"/>
            <a:chExt cx="768" cy="726"/>
          </a:xfrm>
        </p:grpSpPr>
        <p:pic>
          <p:nvPicPr>
            <p:cNvPr id="7207" name="Скругленный прямоугольник 60"/>
            <p:cNvPicPr>
              <a:picLocks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24" y="3314"/>
              <a:ext cx="768" cy="726"/>
            </a:xfrm>
            <a:prstGeom prst="rect">
              <a:avLst/>
            </a:prstGeom>
            <a:noFill/>
          </p:spPr>
        </p:pic>
        <p:sp>
          <p:nvSpPr>
            <p:cNvPr id="7208" name="Text Box 40"/>
            <p:cNvSpPr txBox="1">
              <a:spLocks noChangeArrowheads="1"/>
            </p:cNvSpPr>
            <p:nvPr/>
          </p:nvSpPr>
          <p:spPr bwMode="auto">
            <a:xfrm>
              <a:off x="4179" y="3373"/>
              <a:ext cx="660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3200" b="1">
                  <a:solidFill>
                    <a:srgbClr val="FFFFFF"/>
                  </a:solidFill>
                  <a:latin typeface="Calibri" pitchFamily="34" charset="0"/>
                  <a:hlinkClick r:id="rId12" action="ppaction://hlinksldjump"/>
                </a:rPr>
                <a:t>400</a:t>
              </a:r>
              <a:endParaRPr lang="ru-RU" sz="3200" b="1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2" name="Скругленный прямоугольник 61"/>
          <p:cNvSpPr/>
          <p:nvPr/>
        </p:nvSpPr>
        <p:spPr>
          <a:xfrm>
            <a:off x="5305234" y="5301208"/>
            <a:ext cx="1152128" cy="1080120"/>
          </a:xfrm>
          <a:prstGeom prst="round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hlinkClick r:id="rId13" action="ppaction://hlinksldjump"/>
              </a:rPr>
              <a:t>300</a:t>
            </a:r>
            <a:endParaRPr lang="ru-RU" sz="3200" b="1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4028708" y="5301208"/>
            <a:ext cx="1152128" cy="1080120"/>
          </a:xfrm>
          <a:prstGeom prst="round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hlinkClick r:id="rId14" action="ppaction://hlinksldjump"/>
              </a:rPr>
              <a:t>200</a:t>
            </a:r>
            <a:endParaRPr lang="ru-RU" sz="3200" b="1" dirty="0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2752182" y="5301208"/>
            <a:ext cx="1152128" cy="1080120"/>
          </a:xfrm>
          <a:prstGeom prst="round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hlinkClick r:id="rId15" action="ppaction://hlinksldjump"/>
              </a:rPr>
              <a:t>100</a:t>
            </a:r>
            <a:endParaRPr lang="ru-RU" sz="3200" b="1" dirty="0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5259306" y="2852936"/>
            <a:ext cx="1152128" cy="1080120"/>
          </a:xfrm>
          <a:prstGeom prst="round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hlinkClick r:id="rId16" action="ppaction://hlinksldjump"/>
              </a:rPr>
              <a:t>300</a:t>
            </a:r>
            <a:endParaRPr lang="ru-RU" sz="3200" b="1" dirty="0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982780" y="2852936"/>
            <a:ext cx="1152128" cy="1080120"/>
          </a:xfrm>
          <a:prstGeom prst="round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hlinkClick r:id="rId17" action="ppaction://hlinksldjump"/>
              </a:rPr>
              <a:t>200</a:t>
            </a:r>
            <a:endParaRPr lang="ru-RU" sz="3200" b="1" dirty="0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7812360" y="2852936"/>
            <a:ext cx="1152128" cy="1080120"/>
          </a:xfrm>
          <a:prstGeom prst="round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hlinkClick r:id="rId18" action="ppaction://hlinksldjump"/>
              </a:rPr>
              <a:t>500</a:t>
            </a:r>
            <a:endParaRPr lang="ru-RU" sz="3200" b="1" dirty="0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7812360" y="4077072"/>
            <a:ext cx="1152128" cy="1080120"/>
          </a:xfrm>
          <a:prstGeom prst="round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hlinkClick r:id="rId19" action="ppaction://hlinksldjump"/>
              </a:rPr>
              <a:t>500</a:t>
            </a:r>
            <a:endParaRPr lang="ru-RU" sz="3200" b="1" dirty="0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259306" y="4077072"/>
            <a:ext cx="1152128" cy="1080120"/>
          </a:xfrm>
          <a:prstGeom prst="round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hlinkClick r:id="rId20" action="ppaction://hlinksldjump"/>
              </a:rPr>
              <a:t>300</a:t>
            </a:r>
            <a:endParaRPr lang="ru-RU" sz="3200" b="1" dirty="0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3995936" y="4077072"/>
            <a:ext cx="1152128" cy="1080120"/>
          </a:xfrm>
          <a:prstGeom prst="round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hlinkClick r:id="rId21" action="ppaction://hlinksldjump"/>
              </a:rPr>
              <a:t>200</a:t>
            </a:r>
            <a:endParaRPr lang="ru-RU" sz="3200" b="1" dirty="0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6535832" y="4077072"/>
            <a:ext cx="1152128" cy="1080120"/>
          </a:xfrm>
          <a:prstGeom prst="round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hlinkClick r:id="rId22" action="ppaction://hlinksldjump"/>
              </a:rPr>
              <a:t>400</a:t>
            </a:r>
            <a:endParaRPr lang="ru-RU" sz="3200" b="1" dirty="0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6535832" y="2852936"/>
            <a:ext cx="1152128" cy="1080120"/>
          </a:xfrm>
          <a:prstGeom prst="round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hlinkClick r:id="rId23" action="ppaction://hlinksldjump"/>
              </a:rPr>
              <a:t>400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620713"/>
            <a:ext cx="856932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Экспедиция какого мореплавателя впервые пересекла Тихий океан?</a:t>
            </a:r>
            <a:endParaRPr lang="ru-RU" dirty="0"/>
          </a:p>
        </p:txBody>
      </p:sp>
      <p:pic>
        <p:nvPicPr>
          <p:cNvPr id="4" name="Содержимое 3" descr="баренц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852738"/>
            <a:ext cx="1873250" cy="2511425"/>
          </a:xfrm>
        </p:spPr>
      </p:pic>
      <p:sp>
        <p:nvSpPr>
          <p:cNvPr id="44036" name="Содержимое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5" name="Рисунок 4" descr="нансен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8238" y="2852738"/>
            <a:ext cx="1897062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едов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9850" y="2852738"/>
            <a:ext cx="1936750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шмидт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2852738"/>
            <a:ext cx="194468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50825" y="5373688"/>
            <a:ext cx="187325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Х. Колумб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32363" y="5373688"/>
            <a:ext cx="194310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Дж.Кук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55875" y="5373688"/>
            <a:ext cx="2016125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rgbClr val="000000"/>
                </a:solidFill>
              </a:rPr>
              <a:t>Васко</a:t>
            </a:r>
            <a:r>
              <a:rPr lang="ru-RU" dirty="0">
                <a:solidFill>
                  <a:srgbClr val="000000"/>
                </a:solidFill>
              </a:rPr>
              <a:t> да Гама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19925" y="5373688"/>
            <a:ext cx="1944688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Ф. Магеллан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019925" y="2852738"/>
            <a:ext cx="1944688" cy="31686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лево 14">
            <a:hlinkClick r:id="rId6" action="ppaction://hlinksldjump"/>
          </p:cNvPr>
          <p:cNvSpPr/>
          <p:nvPr/>
        </p:nvSpPr>
        <p:spPr>
          <a:xfrm>
            <a:off x="8460432" y="6093296"/>
            <a:ext cx="432048" cy="576064"/>
          </a:xfrm>
          <a:prstGeom prst="leftArrow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ф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907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+mn-lt"/>
              </a:rPr>
              <a:t>Самый крупный «горный хребет» у берегов Австралии, созданный живыми организмами, по размерам сопоставим  с Уральскими  горами.</a:t>
            </a:r>
            <a:endParaRPr lang="ru-RU" b="1" dirty="0"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4005263"/>
            <a:ext cx="8748713" cy="262572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+mj-lt"/>
              </a:rPr>
              <a:t>Большой                               Барьерный риф</a:t>
            </a:r>
            <a:endParaRPr lang="ru-RU" sz="4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8460432" y="6093296"/>
            <a:ext cx="432048" cy="576064"/>
          </a:xfrm>
          <a:prstGeom prst="leftArrow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mph" presetSubtype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цунами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47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Почему именно в Тихом океане наиболее часто возникают цунами?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6588" y="1916113"/>
            <a:ext cx="8507412" cy="2841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 краям Тихого океана проходит граница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литосферных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плит, в пределах которой происходят активные тектонические движения и вулканические процессы, являющиеся причиной цунами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8460432" y="6093296"/>
            <a:ext cx="432048" cy="576064"/>
          </a:xfrm>
          <a:prstGeom prst="leftArrow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4213" y="260350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/>
              <a:t>Какой остров </a:t>
            </a:r>
            <a:r>
              <a:rPr lang="ru-RU" b="1" smtClean="0"/>
              <a:t>НЕ </a:t>
            </a:r>
            <a:r>
              <a:rPr lang="ru-RU" smtClean="0"/>
              <a:t>лежит в Индийском океане?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7" name="Рисунок 6" descr="lanka-map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844675"/>
            <a:ext cx="17526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1700213"/>
            <a:ext cx="1997075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taivan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1700213"/>
            <a:ext cx="18557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сокотра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4797425"/>
            <a:ext cx="3405187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19100" y="4365625"/>
            <a:ext cx="1728788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Шри-Ланка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08400" y="6165850"/>
            <a:ext cx="172720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rgbClr val="000000"/>
                </a:solidFill>
              </a:rPr>
              <a:t>Сокотра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19475" y="4365625"/>
            <a:ext cx="2016125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Мадагаскар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500813" y="4437063"/>
            <a:ext cx="1871662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Тайвань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516688" y="1700213"/>
            <a:ext cx="1871662" cy="316865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лево 17">
            <a:hlinkClick r:id="rId6" action="ppaction://hlinksldjump"/>
          </p:cNvPr>
          <p:cNvSpPr/>
          <p:nvPr/>
        </p:nvSpPr>
        <p:spPr>
          <a:xfrm>
            <a:off x="8460432" y="6093296"/>
            <a:ext cx="432048" cy="576064"/>
          </a:xfrm>
          <a:prstGeom prst="leftArrow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692150"/>
            <a:ext cx="851852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Кто из европейцев впервые совершил плавание по Индийскому океану?</a:t>
            </a:r>
            <a:endParaRPr lang="ru-RU" dirty="0"/>
          </a:p>
        </p:txBody>
      </p:sp>
      <p:pic>
        <p:nvPicPr>
          <p:cNvPr id="4" name="Содержимое 3" descr="баренц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813050"/>
            <a:ext cx="1873250" cy="2528888"/>
          </a:xfrm>
        </p:spPr>
      </p:pic>
      <p:sp>
        <p:nvSpPr>
          <p:cNvPr id="48132" name="Содержимое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5" name="Рисунок 4" descr="нансен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2852738"/>
            <a:ext cx="19304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едов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2852738"/>
            <a:ext cx="2016125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шмидт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2852738"/>
            <a:ext cx="187166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50825" y="5373688"/>
            <a:ext cx="187325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Марко Поло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27313" y="5373688"/>
            <a:ext cx="1944687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rgbClr val="000000"/>
                </a:solidFill>
              </a:rPr>
              <a:t>Васко</a:t>
            </a:r>
            <a:r>
              <a:rPr lang="ru-RU" dirty="0">
                <a:solidFill>
                  <a:srgbClr val="000000"/>
                </a:solidFill>
              </a:rPr>
              <a:t> да Гама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59338" y="5373688"/>
            <a:ext cx="2016125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Христофор Колумб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92950" y="5373688"/>
            <a:ext cx="1800225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Ф. Магеллан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27313" y="2852738"/>
            <a:ext cx="1944687" cy="31686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лево 14">
            <a:hlinkClick r:id="rId6" action="ppaction://hlinksldjump"/>
          </p:cNvPr>
          <p:cNvSpPr/>
          <p:nvPr/>
        </p:nvSpPr>
        <p:spPr>
          <a:xfrm>
            <a:off x="8460432" y="6093296"/>
            <a:ext cx="432048" cy="576064"/>
          </a:xfrm>
          <a:prstGeom prst="leftArrow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260350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/>
              <a:t>Укажите правильное утверждение: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8313" y="1773238"/>
            <a:ext cx="8351837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 1</a:t>
            </a:r>
            <a:r>
              <a:rPr lang="ru-RU" sz="2800" dirty="0">
                <a:latin typeface="+mj-lt"/>
                <a:cs typeface="+mn-cs"/>
              </a:rPr>
              <a:t>.   Самые суровые районы Индийского океана находятся в южной его части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288" y="2781300"/>
            <a:ext cx="80772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j-lt"/>
                <a:cs typeface="+mn-cs"/>
              </a:rPr>
              <a:t>  2.    В Южной части Индийского океана   господствуют          муссоны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313" y="3789363"/>
            <a:ext cx="820737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 </a:t>
            </a:r>
            <a:r>
              <a:rPr lang="ru-RU" sz="2800" dirty="0">
                <a:latin typeface="+mj-lt"/>
                <a:cs typeface="+mn-cs"/>
              </a:rPr>
              <a:t>3. Соленость поверхностных вод Индийского  океана ниже, чем  средняя соленость вод Мирового океана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750" y="5229225"/>
            <a:ext cx="7704138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4. </a:t>
            </a:r>
            <a:r>
              <a:rPr lang="ru-RU" sz="2800" dirty="0">
                <a:latin typeface="+mj-lt"/>
                <a:cs typeface="+mn-cs"/>
              </a:rPr>
              <a:t>Самое соленое море Индийского океана - Аравийское</a:t>
            </a:r>
          </a:p>
        </p:txBody>
      </p:sp>
      <p:sp>
        <p:nvSpPr>
          <p:cNvPr id="8" name="Стрелка влево 7">
            <a:hlinkClick r:id="rId2" action="ppaction://hlinksldjump"/>
          </p:cNvPr>
          <p:cNvSpPr/>
          <p:nvPr/>
        </p:nvSpPr>
        <p:spPr>
          <a:xfrm>
            <a:off x="8460432" y="6093296"/>
            <a:ext cx="432048" cy="576064"/>
          </a:xfrm>
          <a:prstGeom prst="leftArrow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5" presetClass="emph" presetSubtype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  <p:bldP spid="7" grpId="0"/>
      <p:bldP spid="9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188" y="620713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Какие ветры оказывают сильное влияние на климат северной части Индийского океана?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87450" y="3068638"/>
            <a:ext cx="6400800" cy="3217862"/>
          </a:xfrm>
        </p:spPr>
        <p:txBody>
          <a:bodyPr rtlCol="0">
            <a:normAutofit/>
          </a:bodyPr>
          <a:lstStyle/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sz="4000" dirty="0" smtClean="0"/>
              <a:t>Пассаты 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sz="4000" dirty="0" smtClean="0"/>
              <a:t>Муссоны 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sz="4000" dirty="0" smtClean="0"/>
              <a:t>Бризы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sz="4000" dirty="0" smtClean="0"/>
              <a:t>Западные ветры</a:t>
            </a:r>
            <a:endParaRPr lang="ru-RU" sz="4000" dirty="0"/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8460432" y="6093296"/>
            <a:ext cx="432048" cy="576064"/>
          </a:xfrm>
          <a:prstGeom prst="leftArrow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Кто совершил дрейф на судне «</a:t>
            </a:r>
            <a:r>
              <a:rPr lang="ru-RU" dirty="0" err="1" smtClean="0"/>
              <a:t>Фрам</a:t>
            </a:r>
            <a:r>
              <a:rPr lang="ru-RU" dirty="0" smtClean="0"/>
              <a:t>» в Северном Ледовитом океане?»</a:t>
            </a:r>
            <a:endParaRPr lang="ru-RU" dirty="0"/>
          </a:p>
        </p:txBody>
      </p:sp>
      <p:pic>
        <p:nvPicPr>
          <p:cNvPr id="4" name="Содержимое 3" descr="баренц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781300"/>
            <a:ext cx="1873250" cy="2592388"/>
          </a:xfrm>
        </p:spPr>
      </p:pic>
      <p:sp>
        <p:nvSpPr>
          <p:cNvPr id="51204" name="Содержимое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5" name="Рисунок 4" descr="нансен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2852738"/>
            <a:ext cx="19304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едов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2852738"/>
            <a:ext cx="2044700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шмидт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2852738"/>
            <a:ext cx="179546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50825" y="5373688"/>
            <a:ext cx="187325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В. Баренц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32363" y="5373688"/>
            <a:ext cx="194310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Ф. Нансен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55875" y="5373688"/>
            <a:ext cx="2016125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Г.Я. Седов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92950" y="5373688"/>
            <a:ext cx="1800225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О.Ю. Шмидт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32363" y="2852738"/>
            <a:ext cx="1943100" cy="316865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4" name="Стрелка влево 13">
            <a:hlinkClick r:id="rId6" action="ppaction://hlinksldjump"/>
          </p:cNvPr>
          <p:cNvSpPr/>
          <p:nvPr/>
        </p:nvSpPr>
        <p:spPr>
          <a:xfrm>
            <a:off x="8460432" y="6093296"/>
            <a:ext cx="432048" cy="576064"/>
          </a:xfrm>
          <a:prstGeom prst="leftArrow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Wunderwelt_Antarkti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0825" y="2060575"/>
            <a:ext cx="8642350" cy="1752600"/>
          </a:xfrm>
        </p:spPr>
        <p:txBody>
          <a:bodyPr/>
          <a:lstStyle/>
          <a:p>
            <a:pPr marL="514350" indent="-514350" algn="l" eaLnBrk="1" hangingPunct="1">
              <a:buFont typeface="Arial" charset="0"/>
              <a:buAutoNum type="arabicParenR"/>
            </a:pPr>
            <a:r>
              <a:rPr lang="ru-RU" smtClean="0">
                <a:solidFill>
                  <a:srgbClr val="002060"/>
                </a:solidFill>
              </a:rPr>
              <a:t>Северный Ледовитый океан зимой обогревает сушу северного полушария</a:t>
            </a:r>
          </a:p>
          <a:p>
            <a:pPr marL="514350" indent="-514350" algn="l" eaLnBrk="1" hangingPunct="1">
              <a:buFont typeface="Arial" charset="0"/>
              <a:buAutoNum type="arabicParenR"/>
            </a:pPr>
            <a:r>
              <a:rPr lang="ru-RU" smtClean="0">
                <a:solidFill>
                  <a:srgbClr val="002060"/>
                </a:solidFill>
              </a:rPr>
              <a:t>Воздушные массы Арктики холоднее воздушных масс, сформированных над Антарктикой</a:t>
            </a:r>
          </a:p>
          <a:p>
            <a:pPr marL="514350" indent="-514350" algn="l" eaLnBrk="1" hangingPunct="1">
              <a:buFont typeface="Arial" charset="0"/>
              <a:buAutoNum type="arabicParenR"/>
            </a:pPr>
            <a:r>
              <a:rPr lang="ru-RU" smtClean="0">
                <a:solidFill>
                  <a:srgbClr val="002060"/>
                </a:solidFill>
              </a:rPr>
              <a:t>В Северном Ледовитом океане нет течений</a:t>
            </a:r>
          </a:p>
          <a:p>
            <a:pPr marL="514350" indent="-514350" algn="l" eaLnBrk="1" hangingPunct="1">
              <a:buFont typeface="Arial" charset="0"/>
              <a:buAutoNum type="arabicParenR"/>
            </a:pPr>
            <a:r>
              <a:rPr lang="ru-RU" smtClean="0">
                <a:solidFill>
                  <a:srgbClr val="002060"/>
                </a:solidFill>
              </a:rPr>
              <a:t>Соленость вод Северного Ледовитого океана выше, чем соленость вод Тихого океана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549275"/>
            <a:ext cx="8059737" cy="14700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Укажите верное утверждение: </a:t>
            </a:r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8460432" y="6093296"/>
            <a:ext cx="432048" cy="576064"/>
          </a:xfrm>
          <a:prstGeom prst="leftArrow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20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0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" presetClass="emph" presetSubtype="4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188" y="620713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 каких климатических поясах расположен Северный Ледовитый океан?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68313" y="3068638"/>
            <a:ext cx="7775575" cy="3217862"/>
          </a:xfrm>
        </p:spPr>
        <p:txBody>
          <a:bodyPr rtlCol="0">
            <a:normAutofit lnSpcReduction="10000"/>
          </a:bodyPr>
          <a:lstStyle/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sz="4000" dirty="0" smtClean="0"/>
              <a:t>Арктический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sz="4000" dirty="0" smtClean="0"/>
              <a:t>Арктический и субарктический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sz="4000" dirty="0" smtClean="0"/>
              <a:t>Арктический и антарктический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sz="4000" dirty="0" smtClean="0"/>
              <a:t>Арктический, субарктический и умеренный</a:t>
            </a: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8460432" y="6093296"/>
            <a:ext cx="432048" cy="576064"/>
          </a:xfrm>
          <a:prstGeom prst="leftArrow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76375" y="549275"/>
            <a:ext cx="6400800" cy="1752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600" b="1" dirty="0" smtClean="0">
                <a:solidFill>
                  <a:schemeClr val="bg1">
                    <a:lumMod val="95000"/>
                  </a:schemeClr>
                </a:solidFill>
              </a:rPr>
              <a:t>Финальный раунд</a:t>
            </a:r>
            <a:endParaRPr lang="ru-RU" sz="6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195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547813" y="3500438"/>
            <a:ext cx="72009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8000" dirty="0">
                <a:latin typeface="+mj-lt"/>
              </a:rPr>
              <a:t>АНАГРАММЫ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2297307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388" y="1052513"/>
            <a:ext cx="8713787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Главная судоходная магистраль Арктики, которая значительно сокращает расстояние между европейскими и дальневосточными портами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>
                <a:latin typeface="+mj-lt"/>
              </a:rPr>
              <a:t>Северный морской путь</a:t>
            </a:r>
            <a:endParaRPr lang="ru-RU" sz="4000" dirty="0">
              <a:latin typeface="+mj-lt"/>
            </a:endParaRPr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8460432" y="6093296"/>
            <a:ext cx="432048" cy="576064"/>
          </a:xfrm>
          <a:prstGeom prst="leftArrow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mph" presetSubtype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260350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/>
              <a:t>Укажите ошибочное утверждение: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0825" y="1916113"/>
            <a:ext cx="8569325" cy="3313112"/>
          </a:xfrm>
        </p:spPr>
        <p:txBody>
          <a:bodyPr rtlCol="0">
            <a:normAutofit/>
          </a:bodyPr>
          <a:lstStyle/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/>
              <a:t>Северный Ледовитый океан отличается суровостью климата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/>
              <a:t>Северный Ледовитый океан самый мелководный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/>
              <a:t>В центре Северного Ледовитого океана находится северный полюс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ru-RU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388" y="5157788"/>
            <a:ext cx="9178925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 4. Моря Северного Ледовитого океана   преимущественно внутренние и только одно внешнее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6" name="Стрелка влево 5">
            <a:hlinkClick r:id="rId2" action="ppaction://hlinksldjump"/>
          </p:cNvPr>
          <p:cNvSpPr/>
          <p:nvPr/>
        </p:nvSpPr>
        <p:spPr>
          <a:xfrm>
            <a:off x="8460432" y="6093296"/>
            <a:ext cx="432048" cy="576064"/>
          </a:xfrm>
          <a:prstGeom prst="leftArrow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mph" presetSubtype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allAtOnce"/>
      <p:bldP spid="5" grpId="1" build="allAtOnce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088" y="0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/>
              <a:t>Какой остров </a:t>
            </a:r>
            <a:r>
              <a:rPr lang="ru-RU" b="1" smtClean="0"/>
              <a:t>НЕ</a:t>
            </a:r>
            <a:r>
              <a:rPr lang="ru-RU" smtClean="0"/>
              <a:t> относится к Атлантическому океану?</a:t>
            </a:r>
          </a:p>
        </p:txBody>
      </p:sp>
      <p:sp>
        <p:nvSpPr>
          <p:cNvPr id="18" name="Подзаголовок 17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7" name="Содержимое 6" descr="iceland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31913" y="1484313"/>
            <a:ext cx="3046412" cy="2376487"/>
          </a:xfrm>
        </p:spPr>
      </p:pic>
      <p:pic>
        <p:nvPicPr>
          <p:cNvPr id="8" name="Рисунок 7" descr="sicili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4292600"/>
            <a:ext cx="32400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tasmania-map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75" y="4005263"/>
            <a:ext cx="230505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уба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1557338"/>
            <a:ext cx="3355975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835150" y="4005263"/>
            <a:ext cx="1368425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Тасмания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24075" y="1484313"/>
            <a:ext cx="1368425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Исландия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11863" y="1628775"/>
            <a:ext cx="1368425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Куба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867400" y="4292600"/>
            <a:ext cx="1368425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Сицилия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76375" y="4005263"/>
            <a:ext cx="2303463" cy="28527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лево 14">
            <a:hlinkClick r:id="rId7" action="ppaction://hlinksldjump"/>
          </p:cNvPr>
          <p:cNvSpPr/>
          <p:nvPr/>
        </p:nvSpPr>
        <p:spPr>
          <a:xfrm>
            <a:off x="8460432" y="6093296"/>
            <a:ext cx="432048" cy="576064"/>
          </a:xfrm>
          <a:prstGeom prst="leftArrow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260350"/>
            <a:ext cx="8135937" cy="1470025"/>
          </a:xfrm>
        </p:spPr>
        <p:txBody>
          <a:bodyPr/>
          <a:lstStyle/>
          <a:p>
            <a:pPr eaLnBrk="1" hangingPunct="1"/>
            <a:r>
              <a:rPr lang="ru-RU" smtClean="0"/>
              <a:t>Укажите верное утверждение: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0825" y="1916113"/>
            <a:ext cx="8569325" cy="3313112"/>
          </a:xfrm>
        </p:spPr>
        <p:txBody>
          <a:bodyPr rtlCol="0">
            <a:normAutofit fontScale="92500" lnSpcReduction="20000"/>
          </a:bodyPr>
          <a:lstStyle/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/>
              <a:t>Атлантический океан омывает все материки Земли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/>
              <a:t>Атлантический океан вытянут с запада на восток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/>
              <a:t>Береговая линия океана наиболее изрезана в северной части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/>
              <a:t>Айсберги в Атлантическом океане можно встретить только в южной его части</a:t>
            </a:r>
            <a:endParaRPr lang="ru-RU" dirty="0"/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8460432" y="6093296"/>
            <a:ext cx="432048" cy="576064"/>
          </a:xfrm>
          <a:prstGeom prst="leftArrow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5" presetClass="emph" presetSubtype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Назовите самое опасное и загадочное место в Атлантическом океане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6" name="Рисунок 5" descr="dw0ozzexwyyemv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59113" y="2708275"/>
            <a:ext cx="5834062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«Бермудский треугольник»</a:t>
            </a:r>
          </a:p>
        </p:txBody>
      </p:sp>
      <p:sp>
        <p:nvSpPr>
          <p:cNvPr id="8" name="Стрелка влево 7">
            <a:hlinkClick r:id="rId3" action="ppaction://hlinksldjump"/>
          </p:cNvPr>
          <p:cNvSpPr/>
          <p:nvPr/>
        </p:nvSpPr>
        <p:spPr>
          <a:xfrm>
            <a:off x="8460432" y="6093296"/>
            <a:ext cx="432048" cy="576064"/>
          </a:xfrm>
          <a:prstGeom prst="leftArrow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188" y="620713"/>
            <a:ext cx="80645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Какое море Атлантического океана не является внутренним?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87450" y="3068638"/>
            <a:ext cx="6400800" cy="3217862"/>
          </a:xfrm>
        </p:spPr>
        <p:txBody>
          <a:bodyPr rtlCol="0">
            <a:normAutofit/>
          </a:bodyPr>
          <a:lstStyle/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sz="4000" dirty="0" smtClean="0"/>
              <a:t>Средиземное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sz="4000" dirty="0" smtClean="0"/>
              <a:t>Северное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sz="4000" dirty="0" smtClean="0"/>
              <a:t>Балтийское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ru-RU" sz="4000" dirty="0" smtClean="0"/>
              <a:t>Мраморное</a:t>
            </a:r>
            <a:endParaRPr lang="ru-RU" sz="4000" dirty="0"/>
          </a:p>
        </p:txBody>
      </p:sp>
      <p:pic>
        <p:nvPicPr>
          <p:cNvPr id="5" name="Рисунок 4" descr="severnoemore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989138"/>
            <a:ext cx="389413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8460432" y="6093296"/>
            <a:ext cx="432048" cy="576064"/>
          </a:xfrm>
          <a:prstGeom prst="leftArrow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5" presetClass="emph" presetSubtype="4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260350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/>
              <a:t>Шельфы каких морей и заливов богаты нефтью?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0825" y="1916113"/>
            <a:ext cx="8569325" cy="3313112"/>
          </a:xfrm>
        </p:spPr>
        <p:txBody>
          <a:bodyPr rtlCol="0">
            <a:normAutofit/>
          </a:bodyPr>
          <a:lstStyle/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/>
              <a:t>Мексиканского залива и Северного моря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/>
              <a:t>Карибского и Балтийского морей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/>
              <a:t>Гвинейского залива и Средиземного моря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dirty="0" smtClean="0"/>
              <a:t>Черного и Средиземного морей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7" name="Рисунок 6" descr="мекс зал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362450"/>
            <a:ext cx="3024187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сев море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4344988"/>
            <a:ext cx="3024188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724525" y="4941888"/>
            <a:ext cx="7921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+mn-cs"/>
              </a:rPr>
              <a:t>Северное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+mn-cs"/>
              </a:rPr>
              <a:t>море</a:t>
            </a:r>
          </a:p>
        </p:txBody>
      </p:sp>
      <p:sp>
        <p:nvSpPr>
          <p:cNvPr id="8" name="Стрелка влево 7">
            <a:hlinkClick r:id="rId4" action="ppaction://hlinksldjump"/>
          </p:cNvPr>
          <p:cNvSpPr/>
          <p:nvPr/>
        </p:nvSpPr>
        <p:spPr>
          <a:xfrm>
            <a:off x="8460432" y="6093296"/>
            <a:ext cx="432048" cy="576064"/>
          </a:xfrm>
          <a:prstGeom prst="leftArrow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5" presetClass="emph" presetSubtype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4" name="Содержимое 3" descr="1_564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6300" y="500063"/>
            <a:ext cx="4949825" cy="28225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35150" y="1341438"/>
            <a:ext cx="5689600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atin typeface="+mj-lt"/>
                <a:cs typeface="+mn-cs"/>
              </a:rPr>
              <a:t>Климат Земли 300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388" y="692150"/>
            <a:ext cx="8713787" cy="2555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+mj-lt"/>
                <a:cs typeface="+mn-cs"/>
              </a:rPr>
              <a:t>Укажите </a:t>
            </a:r>
            <a:r>
              <a:rPr lang="ru-RU" sz="4000" b="1" dirty="0">
                <a:latin typeface="+mj-lt"/>
                <a:cs typeface="+mn-cs"/>
              </a:rPr>
              <a:t>ошибочный</a:t>
            </a:r>
            <a:r>
              <a:rPr lang="ru-RU" sz="4000" dirty="0">
                <a:latin typeface="+mj-lt"/>
                <a:cs typeface="+mn-cs"/>
              </a:rPr>
              <a:t> вариант ответа. На формирование климата любой территории Земли оказывает влияние: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6013" y="3141663"/>
            <a:ext cx="7258050" cy="2554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4000" dirty="0">
                <a:latin typeface="+mj-lt"/>
                <a:cs typeface="+mn-cs"/>
              </a:rPr>
              <a:t>Географическая широта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4000" dirty="0">
                <a:latin typeface="+mj-lt"/>
                <a:cs typeface="+mn-cs"/>
              </a:rPr>
              <a:t>Географическая долгота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4000" dirty="0">
                <a:latin typeface="+mj-lt"/>
                <a:cs typeface="+mn-cs"/>
              </a:rPr>
              <a:t>Воздушные потоки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4000" dirty="0">
                <a:latin typeface="+mj-lt"/>
                <a:cs typeface="+mn-cs"/>
              </a:rPr>
              <a:t>Подстилающая поверхность</a:t>
            </a:r>
          </a:p>
        </p:txBody>
      </p:sp>
      <p:sp>
        <p:nvSpPr>
          <p:cNvPr id="11" name="Стрелка влево 10">
            <a:hlinkClick r:id="rId5" action="ppaction://hlinksldjump"/>
          </p:cNvPr>
          <p:cNvSpPr/>
          <p:nvPr/>
        </p:nvSpPr>
        <p:spPr>
          <a:xfrm>
            <a:off x="8460432" y="6093296"/>
            <a:ext cx="432048" cy="576064"/>
          </a:xfrm>
          <a:prstGeom prst="leftArrow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mph" presetSubtype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 tmFilter="0, 0; .2, .5; .8, .5; 1, 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1000" autoRev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 build="allAtOnce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7200" smtClean="0"/>
              <a:t>Спасибо за внимание!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755650" y="21336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9600" b="1" dirty="0">
                <a:latin typeface="+mj-lt"/>
                <a:ea typeface="+mj-ea"/>
                <a:cs typeface="+mj-cs"/>
              </a:rPr>
              <a:t>ОСТРОВА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8800" b="1" smtClean="0"/>
              <a:t>РАГАМСАДКА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600" dirty="0" smtClean="0"/>
              <a:t>Остров в Индийском океане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u="sng" dirty="0" smtClean="0"/>
              <a:t>Мадагаскар</a:t>
            </a:r>
            <a:endParaRPr lang="ru-RU" sz="48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8800" smtClean="0"/>
              <a:t>НГЦЕПИБРЕШ</a:t>
            </a:r>
            <a:endParaRPr lang="ru-RU" sz="8800" b="1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 smtClean="0"/>
              <a:t>Архипелаг Северного Ледовитого океана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u="sng" dirty="0" smtClean="0"/>
              <a:t>Шпицберген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8800" smtClean="0"/>
              <a:t>УМРАСАТ</a:t>
            </a:r>
            <a:endParaRPr lang="ru-RU" sz="8800" b="1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 smtClean="0"/>
              <a:t>Остров в Индийском океане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u="sng" dirty="0" smtClean="0"/>
              <a:t>Суматра </a:t>
            </a:r>
            <a:endParaRPr lang="ru-RU" sz="48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вода">
  <a:themeElements>
    <a:clrScheme name="Другая 7">
      <a:dk1>
        <a:srgbClr val="FFFFFF"/>
      </a:dk1>
      <a:lt1>
        <a:srgbClr val="FFFFFF"/>
      </a:lt1>
      <a:dk2>
        <a:srgbClr val="0070C0"/>
      </a:dk2>
      <a:lt2>
        <a:srgbClr val="DBEEF3"/>
      </a:lt2>
      <a:accent1>
        <a:srgbClr val="92CDDC"/>
      </a:accent1>
      <a:accent2>
        <a:srgbClr val="FF0000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548DD4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моя тема</Template>
  <TotalTime>2517</TotalTime>
  <Words>1143</Words>
  <Application>Microsoft Office PowerPoint</Application>
  <PresentationFormat>Экран (4:3)</PresentationFormat>
  <Paragraphs>289</Paragraphs>
  <Slides>58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вода</vt:lpstr>
      <vt:lpstr>Мировой океан</vt:lpstr>
      <vt:lpstr>Правила викторины:</vt:lpstr>
      <vt:lpstr>1 раунд</vt:lpstr>
      <vt:lpstr>2 раунд</vt:lpstr>
      <vt:lpstr> </vt:lpstr>
      <vt:lpstr> </vt:lpstr>
      <vt:lpstr>РАГАМСАДКА</vt:lpstr>
      <vt:lpstr>НГЦЕПИБРЕШ</vt:lpstr>
      <vt:lpstr>УМРАСАТ</vt:lpstr>
      <vt:lpstr>РЕЛЯГАНДИН</vt:lpstr>
      <vt:lpstr>СНАЛАИХ</vt:lpstr>
      <vt:lpstr>ЛИНЯРИАД</vt:lpstr>
      <vt:lpstr>АЯЙКМА</vt:lpstr>
      <vt:lpstr>ЯИСЛИЦИ</vt:lpstr>
      <vt:lpstr>ЛИДАНИСЯ</vt:lpstr>
      <vt:lpstr>АТМЛЬА</vt:lpstr>
      <vt:lpstr>НАНАМКИЛТА</vt:lpstr>
      <vt:lpstr>Какова средняя соленость морской воды?</vt:lpstr>
      <vt:lpstr>При какой температуре замерзает морская вода?</vt:lpstr>
      <vt:lpstr>От чего зависит соленость океанической воды?</vt:lpstr>
      <vt:lpstr>При движении от экватора к полюсам температура придонных вод океана</vt:lpstr>
      <vt:lpstr>Перечислите типы водных масс по расположению в толще воды.</vt:lpstr>
      <vt:lpstr>Что является главной причиной образования океанических течений?</vt:lpstr>
      <vt:lpstr>Что это?</vt:lpstr>
      <vt:lpstr>К теплым течениям относятся:</vt:lpstr>
      <vt:lpstr>Куда, как правило, направлены теплые течения?</vt:lpstr>
      <vt:lpstr>Географические карты  400</vt:lpstr>
      <vt:lpstr>Как называется группа морских организмов, свободно плавающих в толще воды?</vt:lpstr>
      <vt:lpstr>Обогащает морскую воду кислородом:</vt:lpstr>
      <vt:lpstr>Что это?</vt:lpstr>
      <vt:lpstr>Назовите океан, в котором обитает более ½ всей массы живых организмов Мирового океана</vt:lpstr>
      <vt:lpstr>Этот район в центральной части  Атлантического океана,  границы которого образованы течениями, океанологи называют «голубой океанической пустыней». На фоне ярко-голубой воды проступают бурые пятна водорослей. Воды имеют повышенную  соленость и температуру, а также крайне бедны планктоном. </vt:lpstr>
      <vt:lpstr>Самым большим и глубоким заливом в мировом океане является:</vt:lpstr>
      <vt:lpstr>Узкое пространство, разделяющее участки суши и соединяющее части Мирового океана называется: </vt:lpstr>
      <vt:lpstr>Назовите 4 «цветных» моря Мирового океана</vt:lpstr>
      <vt:lpstr>Назовите главную черту тектонического строения дна Тихого океана, которая делает его уникальным.</vt:lpstr>
      <vt:lpstr>Какой пролив соединяет два моря, два океана и разделяет два полуострова, два материка и два государства?</vt:lpstr>
      <vt:lpstr>Укажите отличительную черту Тихого океана:</vt:lpstr>
      <vt:lpstr>Архипелаг, являющийся одним из штатов  США</vt:lpstr>
      <vt:lpstr>Экспедиция какого мореплавателя впервые пересекла Тихий океан?</vt:lpstr>
      <vt:lpstr>Самый крупный «горный хребет» у берегов Австралии, созданный живыми организмами, по размерам сопоставим  с Уральскими  горами.</vt:lpstr>
      <vt:lpstr>Почему именно в Тихом океане наиболее часто возникают цунами?</vt:lpstr>
      <vt:lpstr>Какой остров НЕ лежит в Индийском океане?</vt:lpstr>
      <vt:lpstr>Кто из европейцев впервые совершил плавание по Индийскому океану?</vt:lpstr>
      <vt:lpstr>Укажите правильное утверждение:</vt:lpstr>
      <vt:lpstr>Какие ветры оказывают сильное влияние на климат северной части Индийского океана?</vt:lpstr>
      <vt:lpstr>Кто совершил дрейф на судне «Фрам» в Северном Ледовитом океане?»</vt:lpstr>
      <vt:lpstr>Укажите верное утверждение: </vt:lpstr>
      <vt:lpstr>В каких климатических поясах расположен Северный Ледовитый океан?</vt:lpstr>
      <vt:lpstr>Главная судоходная магистраль Арктики, которая значительно сокращает расстояние между европейскими и дальневосточными портами </vt:lpstr>
      <vt:lpstr>Укажите ошибочное утверждение:</vt:lpstr>
      <vt:lpstr>Какой остров НЕ относится к Атлантическому океану?</vt:lpstr>
      <vt:lpstr>Укажите верное утверждение:</vt:lpstr>
      <vt:lpstr>Назовите самое опасное и загадочное место в Атлантическом океане</vt:lpstr>
      <vt:lpstr>Какое море Атлантического океана не является внутренним?</vt:lpstr>
      <vt:lpstr>Шельфы каких морей и заливов богаты нефтью?</vt:lpstr>
      <vt:lpstr>Слайд 57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Мировой океан</dc:title>
  <dc:creator>Марго</dc:creator>
  <cp:lastModifiedBy>Гость</cp:lastModifiedBy>
  <cp:revision>228</cp:revision>
  <dcterms:created xsi:type="dcterms:W3CDTF">2011-12-25T17:58:55Z</dcterms:created>
  <dcterms:modified xsi:type="dcterms:W3CDTF">2016-12-30T09:32:03Z</dcterms:modified>
</cp:coreProperties>
</file>