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4" r:id="rId25"/>
    <p:sldId id="285" r:id="rId26"/>
    <p:sldId id="286" r:id="rId27"/>
    <p:sldId id="287" r:id="rId28"/>
    <p:sldId id="288" r:id="rId29"/>
    <p:sldId id="279" r:id="rId30"/>
    <p:sldId id="280" r:id="rId31"/>
    <p:sldId id="281" r:id="rId32"/>
    <p:sldId id="282" r:id="rId33"/>
    <p:sldId id="283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6" d="100"/>
          <a:sy n="86" d="100"/>
        </p:scale>
        <p:origin x="-10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C07-5E3D-45CE-863A-DBFE07E793A7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41F9-28CA-429B-A4CB-86AFF74712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134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C07-5E3D-45CE-863A-DBFE07E793A7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41F9-28CA-429B-A4CB-86AFF74712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005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C07-5E3D-45CE-863A-DBFE07E793A7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41F9-28CA-429B-A4CB-86AFF74712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850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C07-5E3D-45CE-863A-DBFE07E793A7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41F9-28CA-429B-A4CB-86AFF74712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781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C07-5E3D-45CE-863A-DBFE07E793A7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41F9-28CA-429B-A4CB-86AFF74712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019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C07-5E3D-45CE-863A-DBFE07E793A7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41F9-28CA-429B-A4CB-86AFF74712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048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C07-5E3D-45CE-863A-DBFE07E793A7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41F9-28CA-429B-A4CB-86AFF74712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051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C07-5E3D-45CE-863A-DBFE07E793A7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41F9-28CA-429B-A4CB-86AFF74712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999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C07-5E3D-45CE-863A-DBFE07E793A7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41F9-28CA-429B-A4CB-86AFF74712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240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C07-5E3D-45CE-863A-DBFE07E793A7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41F9-28CA-429B-A4CB-86AFF74712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412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C07-5E3D-45CE-863A-DBFE07E793A7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41F9-28CA-429B-A4CB-86AFF74712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455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C07-5E3D-45CE-863A-DBFE07E793A7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41F9-28CA-429B-A4CB-86AFF74712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491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C07-5E3D-45CE-863A-DBFE07E793A7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41F9-28CA-429B-A4CB-86AFF74712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1004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C07-5E3D-45CE-863A-DBFE07E793A7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41F9-28CA-429B-A4CB-86AFF74712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1646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C07-5E3D-45CE-863A-DBFE07E793A7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41F9-28CA-429B-A4CB-86AFF74712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047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C07-5E3D-45CE-863A-DBFE07E793A7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41F9-28CA-429B-A4CB-86AFF74712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318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C07-5E3D-45CE-863A-DBFE07E793A7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41F9-28CA-429B-A4CB-86AFF74712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657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C07-5E3D-45CE-863A-DBFE07E793A7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41F9-28CA-429B-A4CB-86AFF74712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964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C07-5E3D-45CE-863A-DBFE07E793A7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41F9-28CA-429B-A4CB-86AFF74712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586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C07-5E3D-45CE-863A-DBFE07E793A7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41F9-28CA-429B-A4CB-86AFF74712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925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C07-5E3D-45CE-863A-DBFE07E793A7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41F9-28CA-429B-A4CB-86AFF74712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86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C07-5E3D-45CE-863A-DBFE07E793A7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41F9-28CA-429B-A4CB-86AFF74712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843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CFC07-5E3D-45CE-863A-DBFE07E793A7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041F9-28CA-429B-A4CB-86AFF74712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6040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CFC07-5E3D-45CE-863A-DBFE07E793A7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041F9-28CA-429B-A4CB-86AFF74712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710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7.xml"/><Relationship Id="rId18" Type="http://schemas.openxmlformats.org/officeDocument/2006/relationships/slide" Target="slide22.xml"/><Relationship Id="rId3" Type="http://schemas.openxmlformats.org/officeDocument/2006/relationships/slide" Target="slide7.xml"/><Relationship Id="rId21" Type="http://schemas.openxmlformats.org/officeDocument/2006/relationships/slide" Target="slide20.xml"/><Relationship Id="rId7" Type="http://schemas.openxmlformats.org/officeDocument/2006/relationships/slide" Target="slide3.xml"/><Relationship Id="rId12" Type="http://schemas.openxmlformats.org/officeDocument/2006/relationships/slide" Target="slide8.xml"/><Relationship Id="rId17" Type="http://schemas.openxmlformats.org/officeDocument/2006/relationships/slide" Target="slide13.xml"/><Relationship Id="rId2" Type="http://schemas.openxmlformats.org/officeDocument/2006/relationships/image" Target="../media/image2.jpeg"/><Relationship Id="rId16" Type="http://schemas.openxmlformats.org/officeDocument/2006/relationships/slide" Target="slide15.xml"/><Relationship Id="rId20" Type="http://schemas.openxmlformats.org/officeDocument/2006/relationships/slide" Target="slide1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slide" Target="slide14.xml"/><Relationship Id="rId10" Type="http://schemas.openxmlformats.org/officeDocument/2006/relationships/slide" Target="slide9.xml"/><Relationship Id="rId19" Type="http://schemas.openxmlformats.org/officeDocument/2006/relationships/slide" Target="slide21.xml"/><Relationship Id="rId4" Type="http://schemas.openxmlformats.org/officeDocument/2006/relationships/slide" Target="slide6.xml"/><Relationship Id="rId9" Type="http://schemas.openxmlformats.org/officeDocument/2006/relationships/slide" Target="slide11.xml"/><Relationship Id="rId14" Type="http://schemas.openxmlformats.org/officeDocument/2006/relationships/slide" Target="slide16.xml"/><Relationship Id="rId22" Type="http://schemas.openxmlformats.org/officeDocument/2006/relationships/slide" Target="slide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623004" y="1275737"/>
            <a:ext cx="6669156" cy="29451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5623004" y="1275737"/>
            <a:ext cx="6410740" cy="104692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8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ВІКТАРЫНА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63897" y="2748312"/>
            <a:ext cx="68282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solidFill>
                  <a:srgbClr val="002060"/>
                </a:solidFill>
              </a:rPr>
              <a:t>«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ВЕДАЮ</a:t>
            </a:r>
            <a:r>
              <a:rPr lang="ru-RU" sz="5400" b="1" dirty="0" smtClean="0">
                <a:solidFill>
                  <a:srgbClr val="002060"/>
                </a:solidFill>
              </a:rPr>
              <a:t>»</a:t>
            </a:r>
            <a:endParaRPr lang="ru-RU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23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424070"/>
            <a:ext cx="121919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4500" dirty="0" smtClean="0">
                <a:solidFill>
                  <a:prstClr val="white"/>
                </a:solidFill>
              </a:rPr>
              <a:t>ТРАЛЕЙБУСЫ І ТРАМВАІ ВЫПУСКАЕ ПРАДПРЫЕМСТВА</a:t>
            </a:r>
            <a:endParaRPr kumimoji="0" lang="ru-RU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175" y="5324914"/>
            <a:ext cx="1219199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be-BY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« БЕЛКАМУНМАШ», Г, МІНСК</a:t>
            </a:r>
            <a:endParaRPr kumimoji="0" lang="ru-RU" sz="45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10554789" y="6103124"/>
            <a:ext cx="992777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554789" y="5221848"/>
            <a:ext cx="1174044" cy="732563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Скрыть ответ</a:t>
            </a:r>
            <a:endParaRPr lang="ru-RU" sz="2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554789" y="5221848"/>
            <a:ext cx="1425176" cy="732563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АДКАЗ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87546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1202634"/>
            <a:ext cx="12191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be-BY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БЕЛАРУСКАЯ</a:t>
            </a:r>
            <a:r>
              <a:rPr kumimoji="0" lang="be-BY" sz="5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ФАБРЫКА ПА ВЫПУСКУ ЛЫЖ І СПАРТЫУНАГА ІНВЕНТАРУ ПРАЦУЕ 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78903" y="3543149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be-BY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ЦЕЛЯХАНАХ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10554789" y="6215858"/>
            <a:ext cx="992777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554789" y="5334582"/>
            <a:ext cx="1174044" cy="732563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Скрыть ответ</a:t>
            </a:r>
            <a:endParaRPr lang="ru-RU" sz="2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528284" y="5327865"/>
            <a:ext cx="1345663" cy="732563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АДКАЗ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50324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11" y="3657724"/>
            <a:ext cx="1219199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be-BY" sz="4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ГЛЫБОКАЕ, РАГАЧОУ</a:t>
            </a:r>
            <a:endParaRPr kumimoji="0" lang="ru-RU" sz="4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08722"/>
            <a:ext cx="121919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4500" dirty="0" smtClean="0">
                <a:solidFill>
                  <a:prstClr val="white"/>
                </a:solidFill>
              </a:rPr>
              <a:t>МАЛОЧНЫЯ КАНСЕРВЫ</a:t>
            </a:r>
          </a:p>
          <a:p>
            <a:pPr lvl="0" algn="ctr">
              <a:defRPr/>
            </a:pPr>
            <a:r>
              <a:rPr lang="ru-RU" sz="4500" dirty="0" smtClean="0">
                <a:solidFill>
                  <a:prstClr val="white"/>
                </a:solidFill>
              </a:rPr>
              <a:t> ВЫРАБЛЯЮЦЬ У ГАРАДАХ</a:t>
            </a:r>
            <a:endParaRPr kumimoji="0" lang="ru-RU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10554789" y="6103124"/>
            <a:ext cx="992777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554789" y="5221848"/>
            <a:ext cx="1174044" cy="732563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Скрыть ответ</a:t>
            </a:r>
            <a:endParaRPr lang="ru-RU" sz="2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554789" y="5221848"/>
            <a:ext cx="1425176" cy="732563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АДКАЗ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22624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5000" b="-7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231547"/>
            <a:ext cx="1197996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4500" dirty="0" smtClean="0">
                <a:solidFill>
                  <a:prstClr val="white"/>
                </a:solidFill>
              </a:rPr>
              <a:t>САМЫ СТАРАЖЫТНЫ ГОРАД БЕЛАРУСІ</a:t>
            </a:r>
            <a:endParaRPr kumimoji="0" lang="ru-RU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2255" y="3072946"/>
            <a:ext cx="986955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be-BY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ПОЛАЦК</a:t>
            </a:r>
            <a:endParaRPr kumimoji="0" lang="ru-RU" sz="45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10554789" y="6103124"/>
            <a:ext cx="992777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554789" y="5221848"/>
            <a:ext cx="1174044" cy="732563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Скрыть ответ</a:t>
            </a:r>
            <a:endParaRPr lang="ru-RU" sz="2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554789" y="5221848"/>
            <a:ext cx="1425176" cy="732563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АДКАЗ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83730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67125" y="383945"/>
            <a:ext cx="121919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be-BY" sz="4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ГОРАД, ШТО РАЗМЕШЧАНЫ НЕ ДАЛЕЙ ЧЫМ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e-BY" sz="4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 30 КМ АД БУЙНОГА ГОРАДА ЦІ ПРАДПРЫЕМСТВА І СКЛАДАЕ З</a:t>
            </a:r>
            <a:r>
              <a:rPr kumimoji="0" lang="be-BY" sz="45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ІМ АДЗІНУЮ ЭКАНАМІЧНУЮ СІСТЭМУ</a:t>
            </a:r>
            <a:endParaRPr kumimoji="0" lang="ru-RU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957" y="4196869"/>
            <a:ext cx="1219199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e-BY" sz="4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ГОРАД-</a:t>
            </a:r>
            <a:r>
              <a:rPr kumimoji="0" lang="be-BY" sz="45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СПАДАРОЖНІК</a:t>
            </a:r>
            <a:endParaRPr kumimoji="0" lang="ru-RU" sz="4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10554789" y="6103124"/>
            <a:ext cx="992777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554789" y="5221848"/>
            <a:ext cx="1174044" cy="732563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Скрыть ответ</a:t>
            </a:r>
            <a:endParaRPr lang="ru-RU" sz="2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554789" y="5221848"/>
            <a:ext cx="1425176" cy="732563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АДКАЗ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9160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99392" y="556117"/>
            <a:ext cx="121919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ru-RU" sz="4500" dirty="0" smtClean="0">
                <a:solidFill>
                  <a:prstClr val="white"/>
                </a:solidFill>
              </a:rPr>
              <a:t>ЧАЦВЕРТЫ ПА КОЛЬКАСЦІ НАСЕЛЬНІЦТВА ГОРАД КРАІНЫ</a:t>
            </a:r>
            <a:endParaRPr kumimoji="0" lang="ru-RU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99392" y="2723357"/>
            <a:ext cx="1219199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be-BY" sz="5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ГРОДНА</a:t>
            </a:r>
            <a:endParaRPr kumimoji="0" lang="ru-RU" sz="55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10554789" y="6103124"/>
            <a:ext cx="992777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554789" y="5221848"/>
            <a:ext cx="1174044" cy="732563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Скрыть ответ</a:t>
            </a:r>
            <a:endParaRPr lang="ru-RU" sz="2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554789" y="5221848"/>
            <a:ext cx="1425176" cy="732563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АДКАЗ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92245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955" y="2317472"/>
            <a:ext cx="112380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be-BY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ВАУКАВЫСК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1" y="556592"/>
            <a:ext cx="121919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ru-RU" sz="4500" dirty="0" smtClean="0">
                <a:solidFill>
                  <a:srgbClr val="00B0F0"/>
                </a:solidFill>
              </a:rPr>
              <a:t>КАЛЯ ЯКОГА ГОРАДА З  1913 ГОДА</a:t>
            </a:r>
          </a:p>
          <a:p>
            <a:pPr lvl="0" algn="ctr">
              <a:defRPr/>
            </a:pPr>
            <a:r>
              <a:rPr lang="ru-RU" sz="4500" dirty="0" smtClean="0">
                <a:solidFill>
                  <a:srgbClr val="00B0F0"/>
                </a:solidFill>
              </a:rPr>
              <a:t>ПРАЦУЕ ЦЭМЕНТНЫ ЗАВОД</a:t>
            </a:r>
            <a:endParaRPr kumimoji="0" lang="ru-RU" sz="45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10554789" y="6103124"/>
            <a:ext cx="992777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554789" y="5221848"/>
            <a:ext cx="1174044" cy="732563"/>
          </a:xfrm>
          <a:prstGeom prst="roundRect">
            <a:avLst>
              <a:gd name="adj" fmla="val 22094"/>
            </a:avLst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Скрыть ответ</a:t>
            </a:r>
            <a:endParaRPr lang="ru-RU" sz="2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554789" y="5221848"/>
            <a:ext cx="1425176" cy="732563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АДКАЗ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09721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3189569"/>
            <a:ext cx="1219199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be-BY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НАВАГРУДАК</a:t>
            </a:r>
            <a:endParaRPr kumimoji="0" lang="ru-RU" sz="45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1" y="491580"/>
            <a:ext cx="1219199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ru-RU" sz="4500" dirty="0" smtClean="0">
                <a:solidFill>
                  <a:prstClr val="white"/>
                </a:solidFill>
              </a:rPr>
              <a:t>КАЛЯ ГЭТАГА ГОРАДА БЫЛА ПАБУДАВАНА ПЕРШАЯ ВЕТРАВАЯ ЭЛЕКТРАУСТАНОУКА</a:t>
            </a:r>
          </a:p>
          <a:p>
            <a:pPr lvl="0" algn="ctr">
              <a:defRPr/>
            </a:pPr>
            <a:r>
              <a:rPr kumimoji="0" lang="be-BY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be-BY" sz="4500" dirty="0" smtClean="0">
                <a:solidFill>
                  <a:prstClr val="white"/>
                </a:solidFill>
                <a:latin typeface="Calibri" panose="020F0502020204030204"/>
              </a:rPr>
              <a:t>У БЕЛАРУСІ</a:t>
            </a:r>
            <a:endParaRPr kumimoji="0" lang="ru-RU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10554789" y="6103124"/>
            <a:ext cx="992777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554789" y="5221848"/>
            <a:ext cx="1174044" cy="732563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Скрыть ответ</a:t>
            </a:r>
            <a:endParaRPr lang="ru-RU" sz="2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554789" y="5221848"/>
            <a:ext cx="1425176" cy="732563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АДКАЗ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56533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3461371"/>
            <a:ext cx="121919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Ответ</a:t>
            </a: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ru-RU" sz="4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ru-RU" sz="4500" dirty="0" smtClean="0">
                <a:solidFill>
                  <a:srgbClr val="002060"/>
                </a:solidFill>
              </a:rPr>
              <a:t>Малое </a:t>
            </a:r>
            <a:r>
              <a:rPr lang="ru-RU" sz="4500" dirty="0">
                <a:solidFill>
                  <a:srgbClr val="002060"/>
                </a:solidFill>
              </a:rPr>
              <a:t>потребление электроэнергии. Необходим особый способ утилизации</a:t>
            </a:r>
            <a:endParaRPr kumimoji="0" lang="ru-RU" sz="4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0" y="1103805"/>
            <a:ext cx="121919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ru-RU" sz="4500" dirty="0">
                <a:solidFill>
                  <a:schemeClr val="accent6">
                    <a:lumMod val="50000"/>
                  </a:schemeClr>
                </a:solidFill>
              </a:rPr>
              <a:t>Какие преимущества и недостатки имеют энергосберегающие лампы?</a:t>
            </a:r>
            <a:endParaRPr kumimoji="0" lang="ru-RU" sz="45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10554789" y="6103124"/>
            <a:ext cx="992777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554789" y="5221848"/>
            <a:ext cx="1174044" cy="732563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Скрыть ответ</a:t>
            </a:r>
            <a:endParaRPr lang="ru-RU" sz="2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554789" y="5221848"/>
            <a:ext cx="1425176" cy="732563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Открыть ответ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69233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89451" y="2168759"/>
            <a:ext cx="604299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Ответ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: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ru-RU" sz="4400" dirty="0">
                <a:solidFill>
                  <a:srgbClr val="C00000"/>
                </a:solidFill>
              </a:rPr>
              <a:t>Температурный режим, степень освещенности, учебная нагрузка, доступ свежего воздуха, форма и размеры мебели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-169332" y="101600"/>
            <a:ext cx="973077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ru-RU" sz="4500" dirty="0"/>
              <a:t>Какие факторы, влияют на состояние здоровья </a:t>
            </a:r>
            <a:r>
              <a:rPr lang="ru-RU" sz="4500" dirty="0" smtClean="0"/>
              <a:t>учащихся в учебных заведения? 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10554789" y="6103124"/>
            <a:ext cx="992777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554789" y="5221848"/>
            <a:ext cx="1174044" cy="732563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Скрыть ответ</a:t>
            </a:r>
            <a:endParaRPr lang="ru-RU" sz="2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554789" y="5221848"/>
            <a:ext cx="1425176" cy="732563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Открыть ответ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88093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10187609" y="401097"/>
            <a:ext cx="1749285" cy="1308433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 u="sng" dirty="0" smtClean="0">
                <a:solidFill>
                  <a:prstClr val="white"/>
                </a:solidFill>
                <a:latin typeface="Calibri" panose="020F0502020204030204"/>
                <a:hlinkClick r:id="rId3" action="ppaction://hlinksldjump"/>
              </a:rPr>
              <a:t>500</a:t>
            </a:r>
            <a:endParaRPr lang="ru-RU" sz="2800" b="1" u="sng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46559" y="401097"/>
            <a:ext cx="1953201" cy="1308433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КАРЫСНЫЯ</a:t>
            </a:r>
            <a:r>
              <a:rPr kumimoji="0" lang="ru-RU" sz="2400" b="1" i="0" u="sng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ВЫКАПНІ</a:t>
            </a:r>
            <a:endParaRPr kumimoji="0" lang="ru-RU" sz="24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Скругленный прямоугольник 14">
            <a:hlinkClick r:id="rId4" action="ppaction://hlinksldjump"/>
          </p:cNvPr>
          <p:cNvSpPr>
            <a:spLocks/>
          </p:cNvSpPr>
          <p:nvPr/>
        </p:nvSpPr>
        <p:spPr>
          <a:xfrm>
            <a:off x="8237013" y="401097"/>
            <a:ext cx="1749285" cy="1308433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 u="sng" dirty="0" smtClean="0">
                <a:solidFill>
                  <a:prstClr val="white"/>
                </a:solidFill>
                <a:latin typeface="Calibri" panose="020F0502020204030204"/>
                <a:hlinkClick r:id="rId4" action="ppaction://hlinksldjump"/>
              </a:rPr>
              <a:t>400</a:t>
            </a:r>
            <a:endParaRPr lang="ru-RU" sz="2800" b="1" u="sng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Скругленный прямоугольник 15">
            <a:hlinkClick r:id="rId5" action="ppaction://hlinksldjump"/>
          </p:cNvPr>
          <p:cNvSpPr/>
          <p:nvPr/>
        </p:nvSpPr>
        <p:spPr>
          <a:xfrm>
            <a:off x="4293744" y="401097"/>
            <a:ext cx="1749285" cy="1308433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 u="sng" dirty="0" smtClean="0">
                <a:solidFill>
                  <a:prstClr val="white"/>
                </a:solidFill>
                <a:latin typeface="Calibri" panose="020F0502020204030204"/>
                <a:hlinkClick r:id="rId5" action="ppaction://hlinksldjump"/>
              </a:rPr>
              <a:t>200</a:t>
            </a:r>
            <a:endParaRPr lang="ru-RU" sz="2800" b="1" u="sng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Скругленный прямоугольник 16">
            <a:hlinkClick r:id="rId6" action="ppaction://hlinksldjump"/>
          </p:cNvPr>
          <p:cNvSpPr>
            <a:spLocks/>
          </p:cNvSpPr>
          <p:nvPr/>
        </p:nvSpPr>
        <p:spPr>
          <a:xfrm>
            <a:off x="6286417" y="401097"/>
            <a:ext cx="1749285" cy="1308433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 u="sng" dirty="0" smtClean="0">
                <a:solidFill>
                  <a:prstClr val="white"/>
                </a:solidFill>
                <a:latin typeface="Calibri" panose="020F0502020204030204"/>
                <a:hlinkClick r:id="rId6" action="ppaction://hlinksldjump"/>
              </a:rPr>
              <a:t>300</a:t>
            </a:r>
            <a:endParaRPr lang="ru-RU" sz="2800" b="1" u="sng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Скругленный прямоугольник 26">
            <a:hlinkClick r:id="rId7" action="ppaction://hlinksldjump"/>
          </p:cNvPr>
          <p:cNvSpPr/>
          <p:nvPr/>
        </p:nvSpPr>
        <p:spPr>
          <a:xfrm>
            <a:off x="2301071" y="401097"/>
            <a:ext cx="1749285" cy="1308433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b="1" u="sng" dirty="0">
                <a:solidFill>
                  <a:schemeClr val="tx1"/>
                </a:solidFill>
                <a:latin typeface="Calibri" panose="020F0502020204030204"/>
                <a:hlinkClick r:id="rId7" action="ppaction://hlinksldjump"/>
              </a:rPr>
              <a:t>100</a:t>
            </a:r>
            <a:endParaRPr lang="ru-RU" sz="2800" b="1" u="sng" dirty="0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62" name="Скругленный прямоугольник 61">
            <a:hlinkClick r:id="rId8" action="ppaction://hlinksldjump"/>
          </p:cNvPr>
          <p:cNvSpPr/>
          <p:nvPr/>
        </p:nvSpPr>
        <p:spPr>
          <a:xfrm>
            <a:off x="10187609" y="2014549"/>
            <a:ext cx="1749285" cy="1308433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 u="sng" dirty="0" smtClean="0">
                <a:solidFill>
                  <a:prstClr val="white"/>
                </a:solidFill>
                <a:latin typeface="Calibri" panose="020F0502020204030204"/>
                <a:hlinkClick r:id="rId8" action="ppaction://hlinksldjump"/>
              </a:rPr>
              <a:t>500</a:t>
            </a:r>
            <a:endParaRPr lang="ru-RU" sz="2800" b="1" u="sng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146559" y="2102757"/>
            <a:ext cx="1953201" cy="1169899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ПРАМЫСЛОВАСЦЬ</a:t>
            </a:r>
            <a:endParaRPr kumimoji="0" lang="ru-RU" sz="24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Скругленный прямоугольник 63">
            <a:hlinkClick r:id="rId9" action="ppaction://hlinksldjump"/>
          </p:cNvPr>
          <p:cNvSpPr>
            <a:spLocks/>
          </p:cNvSpPr>
          <p:nvPr/>
        </p:nvSpPr>
        <p:spPr>
          <a:xfrm>
            <a:off x="8237013" y="2014549"/>
            <a:ext cx="1749285" cy="1308433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 u="sng" dirty="0" smtClean="0">
                <a:solidFill>
                  <a:prstClr val="white"/>
                </a:solidFill>
                <a:latin typeface="Calibri" panose="020F0502020204030204"/>
                <a:hlinkClick r:id="rId9" action="ppaction://hlinksldjump"/>
              </a:rPr>
              <a:t>400</a:t>
            </a:r>
            <a:endParaRPr lang="ru-RU" sz="2800" b="1" u="sng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5" name="Скругленный прямоугольник 64">
            <a:hlinkClick r:id="rId10" action="ppaction://hlinksldjump"/>
          </p:cNvPr>
          <p:cNvSpPr/>
          <p:nvPr/>
        </p:nvSpPr>
        <p:spPr>
          <a:xfrm>
            <a:off x="4293744" y="2014549"/>
            <a:ext cx="1749285" cy="1308433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 u="sng" dirty="0" smtClean="0">
                <a:solidFill>
                  <a:prstClr val="white"/>
                </a:solidFill>
                <a:latin typeface="Calibri" panose="020F0502020204030204"/>
                <a:hlinkClick r:id="rId10" action="ppaction://hlinksldjump"/>
              </a:rPr>
              <a:t>200</a:t>
            </a:r>
            <a:endParaRPr lang="ru-RU" sz="2800" b="1" u="sng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6" name="Скругленный прямоугольник 65">
            <a:hlinkClick r:id="rId11" action="ppaction://hlinksldjump"/>
          </p:cNvPr>
          <p:cNvSpPr>
            <a:spLocks/>
          </p:cNvSpPr>
          <p:nvPr/>
        </p:nvSpPr>
        <p:spPr>
          <a:xfrm>
            <a:off x="6286417" y="2014549"/>
            <a:ext cx="1749285" cy="1308433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 u="sng" dirty="0" smtClean="0">
                <a:solidFill>
                  <a:prstClr val="white"/>
                </a:solidFill>
                <a:latin typeface="Calibri" panose="020F0502020204030204"/>
                <a:hlinkClick r:id="rId11" action="ppaction://hlinksldjump"/>
              </a:rPr>
              <a:t>300</a:t>
            </a:r>
            <a:endParaRPr lang="ru-RU" sz="2800" b="1" u="sng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7" name="Скругленный прямоугольник 66">
            <a:hlinkClick r:id="rId12" action="ppaction://hlinksldjump"/>
          </p:cNvPr>
          <p:cNvSpPr/>
          <p:nvPr/>
        </p:nvSpPr>
        <p:spPr>
          <a:xfrm>
            <a:off x="2301071" y="2014549"/>
            <a:ext cx="1749285" cy="1308433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b="1" u="sng" dirty="0">
                <a:solidFill>
                  <a:prstClr val="white"/>
                </a:solidFill>
                <a:latin typeface="Calibri" panose="020F0502020204030204"/>
                <a:hlinkClick r:id="rId12" action="ppaction://hlinksldjump"/>
              </a:rPr>
              <a:t>100</a:t>
            </a:r>
            <a:endParaRPr lang="ru-RU" sz="2800" b="1" u="sng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8" name="Скругленный прямоугольник 67">
            <a:hlinkClick r:id="rId13" action="ppaction://hlinksldjump"/>
          </p:cNvPr>
          <p:cNvSpPr/>
          <p:nvPr/>
        </p:nvSpPr>
        <p:spPr>
          <a:xfrm>
            <a:off x="10187609" y="3628001"/>
            <a:ext cx="1749285" cy="1308433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 u="sng" dirty="0" smtClean="0">
                <a:solidFill>
                  <a:prstClr val="white"/>
                </a:solidFill>
                <a:latin typeface="Calibri" panose="020F0502020204030204"/>
                <a:hlinkClick r:id="rId13" action="ppaction://hlinksldjump"/>
              </a:rPr>
              <a:t>500</a:t>
            </a:r>
            <a:endParaRPr lang="ru-RU" sz="2800" b="1" u="sng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146559" y="3716209"/>
            <a:ext cx="1953201" cy="1169899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ГАРАДЫ</a:t>
            </a:r>
            <a:endParaRPr kumimoji="0" lang="ru-RU" sz="28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Скругленный прямоугольник 69">
            <a:hlinkClick r:id="rId14" action="ppaction://hlinksldjump"/>
          </p:cNvPr>
          <p:cNvSpPr>
            <a:spLocks/>
          </p:cNvSpPr>
          <p:nvPr/>
        </p:nvSpPr>
        <p:spPr>
          <a:xfrm>
            <a:off x="8237013" y="3628001"/>
            <a:ext cx="1749285" cy="1308433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 u="sng" dirty="0" smtClean="0">
                <a:solidFill>
                  <a:prstClr val="white"/>
                </a:solidFill>
                <a:latin typeface="Calibri" panose="020F0502020204030204"/>
                <a:hlinkClick r:id="rId14" action="ppaction://hlinksldjump"/>
              </a:rPr>
              <a:t>400</a:t>
            </a:r>
            <a:endParaRPr lang="ru-RU" sz="2800" b="1" u="sng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" name="Скругленный прямоугольник 70">
            <a:hlinkClick r:id="rId15" action="ppaction://hlinksldjump"/>
          </p:cNvPr>
          <p:cNvSpPr/>
          <p:nvPr/>
        </p:nvSpPr>
        <p:spPr>
          <a:xfrm>
            <a:off x="4293744" y="3628001"/>
            <a:ext cx="1749285" cy="1308433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 u="sng" dirty="0" smtClean="0">
                <a:solidFill>
                  <a:prstClr val="white"/>
                </a:solidFill>
                <a:latin typeface="Calibri" panose="020F0502020204030204"/>
                <a:hlinkClick r:id="rId15" action="ppaction://hlinksldjump"/>
              </a:rPr>
              <a:t>200</a:t>
            </a:r>
            <a:endParaRPr lang="ru-RU" sz="2800" b="1" u="sng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2" name="Скругленный прямоугольник 71">
            <a:hlinkClick r:id="rId16" action="ppaction://hlinksldjump"/>
          </p:cNvPr>
          <p:cNvSpPr>
            <a:spLocks/>
          </p:cNvSpPr>
          <p:nvPr/>
        </p:nvSpPr>
        <p:spPr>
          <a:xfrm>
            <a:off x="6286417" y="3628001"/>
            <a:ext cx="1749285" cy="1308433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 u="sng" dirty="0" smtClean="0">
                <a:solidFill>
                  <a:prstClr val="white"/>
                </a:solidFill>
                <a:latin typeface="Calibri" panose="020F0502020204030204"/>
                <a:hlinkClick r:id="rId16" action="ppaction://hlinksldjump"/>
              </a:rPr>
              <a:t>300</a:t>
            </a:r>
            <a:endParaRPr lang="ru-RU" sz="2800" b="1" u="sng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3" name="Скругленный прямоугольник 72">
            <a:hlinkClick r:id="rId17" action="ppaction://hlinksldjump"/>
          </p:cNvPr>
          <p:cNvSpPr/>
          <p:nvPr/>
        </p:nvSpPr>
        <p:spPr>
          <a:xfrm>
            <a:off x="2301071" y="3628001"/>
            <a:ext cx="1749285" cy="1308433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b="1" u="sng" dirty="0">
                <a:solidFill>
                  <a:prstClr val="white"/>
                </a:solidFill>
                <a:latin typeface="Calibri" panose="020F0502020204030204"/>
                <a:hlinkClick r:id="rId17" action="ppaction://hlinksldjump"/>
              </a:rPr>
              <a:t>100</a:t>
            </a:r>
            <a:endParaRPr lang="ru-RU" sz="2800" b="1" u="sng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4" name="Скругленный прямоугольник 73">
            <a:hlinkClick r:id="rId18" action="ppaction://hlinksldjump"/>
          </p:cNvPr>
          <p:cNvSpPr/>
          <p:nvPr/>
        </p:nvSpPr>
        <p:spPr>
          <a:xfrm>
            <a:off x="10270435" y="5241453"/>
            <a:ext cx="1666459" cy="1308433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 u="sng" dirty="0" smtClean="0">
                <a:solidFill>
                  <a:prstClr val="white"/>
                </a:solidFill>
                <a:latin typeface="Calibri" panose="020F0502020204030204"/>
                <a:hlinkClick r:id="rId18" action="ppaction://hlinksldjump"/>
              </a:rPr>
              <a:t>500</a:t>
            </a:r>
            <a:endParaRPr lang="ru-RU" sz="2800" b="1" u="sng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229385" y="5329661"/>
            <a:ext cx="1870375" cy="1169899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Здоровье</a:t>
            </a:r>
            <a:endParaRPr kumimoji="0" lang="ru-RU" sz="28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Скругленный прямоугольник 75">
            <a:hlinkClick r:id="rId19" action="ppaction://hlinksldjump"/>
          </p:cNvPr>
          <p:cNvSpPr>
            <a:spLocks/>
          </p:cNvSpPr>
          <p:nvPr/>
        </p:nvSpPr>
        <p:spPr>
          <a:xfrm>
            <a:off x="8319839" y="5241453"/>
            <a:ext cx="1666459" cy="1308433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 u="sng" dirty="0" smtClean="0">
                <a:solidFill>
                  <a:prstClr val="white"/>
                </a:solidFill>
                <a:latin typeface="Calibri" panose="020F0502020204030204"/>
                <a:hlinkClick r:id="rId19" action="ppaction://hlinksldjump"/>
              </a:rPr>
              <a:t>400</a:t>
            </a:r>
            <a:endParaRPr lang="ru-RU" sz="2800" b="1" u="sng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Скругленный прямоугольник 76">
            <a:hlinkClick r:id="rId20" action="ppaction://hlinksldjump"/>
          </p:cNvPr>
          <p:cNvSpPr/>
          <p:nvPr/>
        </p:nvSpPr>
        <p:spPr>
          <a:xfrm>
            <a:off x="4376570" y="5241453"/>
            <a:ext cx="1666459" cy="1308433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 u="sng" dirty="0" smtClean="0">
                <a:solidFill>
                  <a:prstClr val="white"/>
                </a:solidFill>
                <a:latin typeface="Calibri" panose="020F0502020204030204"/>
                <a:hlinkClick r:id="rId20" action="ppaction://hlinksldjump"/>
              </a:rPr>
              <a:t>200</a:t>
            </a:r>
            <a:endParaRPr lang="ru-RU" sz="2800" b="1" u="sng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8" name="Скругленный прямоугольник 77">
            <a:hlinkClick r:id="rId21" action="ppaction://hlinksldjump"/>
          </p:cNvPr>
          <p:cNvSpPr>
            <a:spLocks/>
          </p:cNvSpPr>
          <p:nvPr/>
        </p:nvSpPr>
        <p:spPr>
          <a:xfrm>
            <a:off x="6369243" y="5241453"/>
            <a:ext cx="1666459" cy="1308433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 u="sng" dirty="0" smtClean="0">
                <a:solidFill>
                  <a:prstClr val="white"/>
                </a:solidFill>
                <a:latin typeface="Calibri" panose="020F0502020204030204"/>
                <a:hlinkClick r:id="rId21" action="ppaction://hlinksldjump"/>
              </a:rPr>
              <a:t>300</a:t>
            </a:r>
            <a:endParaRPr lang="ru-RU" sz="2800" b="1" u="sng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9" name="Скругленный прямоугольник 78">
            <a:hlinkClick r:id="rId22" action="ppaction://hlinksldjump"/>
          </p:cNvPr>
          <p:cNvSpPr/>
          <p:nvPr/>
        </p:nvSpPr>
        <p:spPr>
          <a:xfrm>
            <a:off x="2383897" y="5241453"/>
            <a:ext cx="1666459" cy="1308433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b="1" u="sng" dirty="0">
                <a:solidFill>
                  <a:prstClr val="white"/>
                </a:solidFill>
                <a:latin typeface="Calibri" panose="020F0502020204030204"/>
                <a:hlinkClick r:id="rId22" action="ppaction://hlinksldjump"/>
              </a:rPr>
              <a:t>100</a:t>
            </a:r>
            <a:endParaRPr lang="ru-RU" sz="2800" b="1" u="sng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848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3059757"/>
            <a:ext cx="1219199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Ответ</a:t>
            </a: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ru-RU" sz="4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ru-RU" sz="4500" dirty="0">
                <a:solidFill>
                  <a:srgbClr val="FFFF00"/>
                </a:solidFill>
                <a:latin typeface="Calibri" panose="020F0502020204030204"/>
              </a:rPr>
              <a:t>Вредные привычки, </a:t>
            </a:r>
            <a:r>
              <a:rPr lang="ru-RU" sz="4500" dirty="0" smtClean="0">
                <a:solidFill>
                  <a:srgbClr val="FFFF00"/>
                </a:solidFill>
                <a:latin typeface="Calibri" panose="020F0502020204030204"/>
              </a:rPr>
              <a:t>малоподвижный </a:t>
            </a:r>
            <a:r>
              <a:rPr lang="ru-RU" sz="4500" dirty="0">
                <a:solidFill>
                  <a:srgbClr val="FFFF00"/>
                </a:solidFill>
                <a:latin typeface="Calibri" panose="020F0502020204030204"/>
              </a:rPr>
              <a:t>образ жизни, неправильное </a:t>
            </a:r>
            <a:r>
              <a:rPr lang="ru-RU" sz="4500" dirty="0" smtClean="0">
                <a:solidFill>
                  <a:srgbClr val="FFFF00"/>
                </a:solidFill>
                <a:latin typeface="Calibri" panose="020F0502020204030204"/>
              </a:rPr>
              <a:t>питание, собственная лень…</a:t>
            </a:r>
            <a:endParaRPr lang="ru-RU" sz="4500" dirty="0">
              <a:solidFill>
                <a:srgbClr val="FFFF00"/>
              </a:solidFill>
              <a:latin typeface="Calibri" panose="020F0502020204030204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-2" y="886936"/>
            <a:ext cx="12191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ru-RU" sz="6000" dirty="0">
                <a:solidFill>
                  <a:prstClr val="white"/>
                </a:solidFill>
              </a:rPr>
              <a:t>Что мешает человеку быть здоровым? 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10554789" y="6103124"/>
            <a:ext cx="992777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554789" y="5221848"/>
            <a:ext cx="1174044" cy="732563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Скрыть ответ</a:t>
            </a:r>
            <a:endParaRPr lang="ru-RU" sz="2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554789" y="5221848"/>
            <a:ext cx="1425176" cy="732563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Открыть ответ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25032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2186215"/>
            <a:ext cx="6241773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Ответ</a:t>
            </a: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ru-RU" sz="4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ru-RU" sz="4500" dirty="0">
                <a:solidFill>
                  <a:srgbClr val="FFFF00"/>
                </a:solidFill>
              </a:rPr>
              <a:t>Натуральная пища, овощи, фрукты, больше есть продуктов в сыром виде, витамины и т. д.</a:t>
            </a:r>
            <a:endParaRPr lang="ru-RU" sz="4500" dirty="0">
              <a:solidFill>
                <a:srgbClr val="FFFF00"/>
              </a:solidFill>
              <a:latin typeface="Calibri" panose="020F0502020204030204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1" y="247223"/>
            <a:ext cx="12191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ru-RU" sz="6000" dirty="0"/>
              <a:t>Перечислите основные принципы здорового рациона питания</a:t>
            </a:r>
            <a:r>
              <a:rPr lang="ru-RU" sz="6000" dirty="0">
                <a:solidFill>
                  <a:prstClr val="white"/>
                </a:solidFill>
              </a:rPr>
              <a:t>. 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10554789" y="6103124"/>
            <a:ext cx="992777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554789" y="5221848"/>
            <a:ext cx="1174044" cy="732563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Скрыть ответ</a:t>
            </a:r>
            <a:endParaRPr lang="ru-RU" sz="2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554789" y="5221848"/>
            <a:ext cx="1425176" cy="732563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Открыть ответ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58376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79" y="1836345"/>
            <a:ext cx="1207604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Ответ</a:t>
            </a: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ru-RU" sz="45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ru-RU" sz="4500" dirty="0">
                <a:solidFill>
                  <a:schemeClr val="accent6">
                    <a:lumMod val="50000"/>
                  </a:schemeClr>
                </a:solidFill>
              </a:rPr>
              <a:t>Отходы продуктов питания привлекают птиц, которые являются разносчиками инфекций, а также бродячих кошек и собак. Кроме того, гниющие отходы – это благоприятная среда для болезнетворных бактерий.</a:t>
            </a:r>
            <a:endParaRPr lang="ru-RU" sz="4500" dirty="0">
              <a:solidFill>
                <a:schemeClr val="accent6">
                  <a:lumMod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1" y="247223"/>
            <a:ext cx="12191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ru-RU" sz="4800" dirty="0"/>
              <a:t>В чем состоит опасность и вред от свалок бытового мусора в районе жилых домов?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10554789" y="6103124"/>
            <a:ext cx="992777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554789" y="5221848"/>
            <a:ext cx="1174044" cy="732563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Скрыть ответ</a:t>
            </a:r>
            <a:endParaRPr lang="ru-RU" sz="2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554789" y="5221848"/>
            <a:ext cx="1425176" cy="732563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Открыть ответ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65012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3132833"/>
            <a:ext cx="115475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Ответ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:</a:t>
            </a:r>
            <a:r>
              <a:rPr lang="ru-RU" sz="6000" dirty="0">
                <a:solidFill>
                  <a:schemeClr val="accent6">
                    <a:lumMod val="50000"/>
                  </a:schemeClr>
                </a:solidFill>
              </a:rPr>
              <a:t> дождь 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1" y="1501370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ru-RU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Шёл долговяз, в сыру землю увяз </a:t>
            </a: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10554789" y="6103124"/>
            <a:ext cx="992777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554789" y="5221848"/>
            <a:ext cx="1174044" cy="732563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Скрыть ответ</a:t>
            </a:r>
            <a:endParaRPr lang="ru-RU" sz="2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554789" y="5221848"/>
            <a:ext cx="1425176" cy="732563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Открыть ответ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8384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216" y="3122894"/>
            <a:ext cx="115475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Ответ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:</a:t>
            </a:r>
            <a:r>
              <a:rPr lang="ru-RU" sz="6000" dirty="0">
                <a:solidFill>
                  <a:schemeClr val="accent6">
                    <a:lumMod val="50000"/>
                  </a:schemeClr>
                </a:solidFill>
              </a:rPr>
              <a:t> электрическая лампочка 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1" y="1501370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ru-RU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Висит груша, нельзя скушать</a:t>
            </a: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10554789" y="6103124"/>
            <a:ext cx="992777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554789" y="5221848"/>
            <a:ext cx="1174044" cy="732563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Скрыть ответ</a:t>
            </a:r>
            <a:endParaRPr lang="ru-RU" sz="2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554789" y="5221848"/>
            <a:ext cx="1425176" cy="732563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Открыть ответ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98200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945" y="4255689"/>
            <a:ext cx="115475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Ответ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:</a:t>
            </a:r>
            <a:r>
              <a:rPr lang="ru-RU" sz="6000" dirty="0">
                <a:solidFill>
                  <a:schemeClr val="accent6">
                    <a:lumMod val="50000"/>
                  </a:schemeClr>
                </a:solidFill>
              </a:rPr>
              <a:t> электрообогреватель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-119270" y="653929"/>
            <a:ext cx="121919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ru-RU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Дома печка у меня</a:t>
            </a:r>
          </a:p>
          <a:p>
            <a:pPr lvl="0" algn="ctr">
              <a:defRPr/>
            </a:pPr>
            <a:r>
              <a:rPr lang="ru-RU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Дров не просит для огня,</a:t>
            </a:r>
          </a:p>
          <a:p>
            <a:pPr lvl="0" algn="ctr">
              <a:defRPr/>
            </a:pPr>
            <a:r>
              <a:rPr lang="ru-RU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 дымит и не коптит,</a:t>
            </a:r>
          </a:p>
          <a:p>
            <a:pPr lvl="0" algn="ctr">
              <a:defRPr/>
            </a:pPr>
            <a:r>
              <a:rPr lang="ru-RU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Тихо в уголке стоит.</a:t>
            </a: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10554789" y="6103124"/>
            <a:ext cx="992777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554789" y="5221848"/>
            <a:ext cx="1174044" cy="732563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Скрыть ответ</a:t>
            </a:r>
            <a:endParaRPr lang="ru-RU" sz="2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554789" y="5221848"/>
            <a:ext cx="1425176" cy="732563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Открыть ответ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77812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945" y="4255689"/>
            <a:ext cx="115475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Ответ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:</a:t>
            </a:r>
            <a:r>
              <a:rPr lang="ru-RU" sz="6000" dirty="0">
                <a:solidFill>
                  <a:schemeClr val="accent6">
                    <a:lumMod val="50000"/>
                  </a:schemeClr>
                </a:solidFill>
              </a:rPr>
              <a:t> молния, гром, дождь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-119270" y="653929"/>
            <a:ext cx="121919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ru-RU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Летит огневая стрела,</a:t>
            </a:r>
          </a:p>
          <a:p>
            <a:pPr lvl="0" algn="ctr">
              <a:defRPr/>
            </a:pPr>
            <a:r>
              <a:rPr lang="ru-RU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Сперва – блеск, за блеском – треск,</a:t>
            </a:r>
          </a:p>
          <a:p>
            <a:pPr lvl="0" algn="ctr">
              <a:defRPr/>
            </a:pPr>
            <a:r>
              <a:rPr lang="ru-RU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 треском – плеск. </a:t>
            </a: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10554789" y="6103124"/>
            <a:ext cx="992777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554789" y="5221848"/>
            <a:ext cx="1174044" cy="732563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Скрыть ответ</a:t>
            </a:r>
            <a:endParaRPr lang="ru-RU" sz="2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554789" y="5221848"/>
            <a:ext cx="1425176" cy="732563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Открыть ответ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94050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953" y="4348455"/>
            <a:ext cx="115475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Ответ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:</a:t>
            </a:r>
            <a:r>
              <a:rPr lang="ru-RU" sz="6000" dirty="0">
                <a:solidFill>
                  <a:schemeClr val="accent6">
                    <a:lumMod val="50000"/>
                  </a:schemeClr>
                </a:solidFill>
              </a:rPr>
              <a:t> угольки в печке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-119270" y="653929"/>
            <a:ext cx="12191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ru-RU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Полна коробушка золотых воробушков.</a:t>
            </a: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10554789" y="6103124"/>
            <a:ext cx="992777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554789" y="5221848"/>
            <a:ext cx="1174044" cy="732563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Скрыть ответ</a:t>
            </a:r>
            <a:endParaRPr lang="ru-RU" sz="2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554789" y="5221848"/>
            <a:ext cx="1425176" cy="732563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Открыть ответ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25172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4930596"/>
            <a:ext cx="1154756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Ответ</a:t>
            </a: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2 раза </a:t>
            </a:r>
            <a:endParaRPr kumimoji="0" lang="ru-RU" sz="45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0" y="914962"/>
            <a:ext cx="1219199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ru-RU" sz="4500" dirty="0" smtClean="0">
                <a:solidFill>
                  <a:srgbClr val="002060"/>
                </a:solidFill>
              </a:rPr>
              <a:t>Во </a:t>
            </a:r>
            <a:r>
              <a:rPr lang="ru-RU" sz="4500" dirty="0">
                <a:solidFill>
                  <a:srgbClr val="002060"/>
                </a:solidFill>
              </a:rPr>
              <a:t>сколько раз энергосберегающие лампы могут снизить энергопотребление в квартире:</a:t>
            </a:r>
          </a:p>
          <a:p>
            <a:pPr lvl="0" algn="ctr">
              <a:defRPr/>
            </a:pPr>
            <a:r>
              <a:rPr lang="ru-RU" sz="4500" dirty="0">
                <a:solidFill>
                  <a:srgbClr val="002060"/>
                </a:solidFill>
              </a:rPr>
              <a:t> </a:t>
            </a:r>
            <a:r>
              <a:rPr lang="ru-RU" sz="4500" dirty="0" smtClean="0">
                <a:solidFill>
                  <a:srgbClr val="002060"/>
                </a:solidFill>
              </a:rPr>
              <a:t>   А)в </a:t>
            </a:r>
            <a:r>
              <a:rPr lang="ru-RU" sz="4500" dirty="0">
                <a:solidFill>
                  <a:srgbClr val="002060"/>
                </a:solidFill>
              </a:rPr>
              <a:t>1,5 </a:t>
            </a:r>
            <a:r>
              <a:rPr lang="ru-RU" sz="4500" dirty="0" smtClean="0">
                <a:solidFill>
                  <a:srgbClr val="002060"/>
                </a:solidFill>
              </a:rPr>
              <a:t>раза</a:t>
            </a:r>
          </a:p>
          <a:p>
            <a:pPr lvl="0" algn="ctr">
              <a:defRPr/>
            </a:pPr>
            <a:r>
              <a:rPr lang="ru-RU" sz="4500" dirty="0" smtClean="0">
                <a:solidFill>
                  <a:srgbClr val="002060"/>
                </a:solidFill>
              </a:rPr>
              <a:t>Б)в </a:t>
            </a:r>
            <a:r>
              <a:rPr lang="ru-RU" sz="4500" dirty="0">
                <a:solidFill>
                  <a:srgbClr val="002060"/>
                </a:solidFill>
              </a:rPr>
              <a:t>2 </a:t>
            </a:r>
            <a:r>
              <a:rPr lang="ru-RU" sz="4500" dirty="0" smtClean="0">
                <a:solidFill>
                  <a:srgbClr val="002060"/>
                </a:solidFill>
              </a:rPr>
              <a:t>раза</a:t>
            </a:r>
          </a:p>
          <a:p>
            <a:pPr lvl="0" algn="ctr">
              <a:defRPr/>
            </a:pPr>
            <a:r>
              <a:rPr lang="ru-RU" sz="4500" dirty="0" smtClean="0">
                <a:solidFill>
                  <a:srgbClr val="002060"/>
                </a:solidFill>
              </a:rPr>
              <a:t> В)</a:t>
            </a:r>
            <a:r>
              <a:rPr lang="ru-RU" sz="4500" dirty="0" err="1" smtClean="0">
                <a:solidFill>
                  <a:srgbClr val="002060"/>
                </a:solidFill>
              </a:rPr>
              <a:t>в</a:t>
            </a:r>
            <a:r>
              <a:rPr lang="ru-RU" sz="4500" dirty="0" smtClean="0">
                <a:solidFill>
                  <a:srgbClr val="002060"/>
                </a:solidFill>
              </a:rPr>
              <a:t> </a:t>
            </a:r>
            <a:r>
              <a:rPr lang="ru-RU" sz="4500" dirty="0">
                <a:solidFill>
                  <a:srgbClr val="002060"/>
                </a:solidFill>
              </a:rPr>
              <a:t>5 раз.</a:t>
            </a: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10554789" y="6103124"/>
            <a:ext cx="992777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554789" y="5221848"/>
            <a:ext cx="1174044" cy="732563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Скрыть ответ</a:t>
            </a:r>
            <a:endParaRPr lang="ru-RU" sz="2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554789" y="5221848"/>
            <a:ext cx="1425176" cy="732563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Открыть ответ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97688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4930596"/>
            <a:ext cx="1154756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Ответ</a:t>
            </a: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95% </a:t>
            </a:r>
            <a:endParaRPr kumimoji="0" lang="ru-RU" sz="45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0" y="914962"/>
            <a:ext cx="1219199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ru-RU" sz="4500" dirty="0">
                <a:solidFill>
                  <a:srgbClr val="002060"/>
                </a:solidFill>
              </a:rPr>
              <a:t>Сколько процентов электроэнергии используется впустую, если зарядное устройство для сотового телефона оставлять включенным в сеть?</a:t>
            </a:r>
          </a:p>
          <a:p>
            <a:pPr lvl="0" algn="ctr">
              <a:defRPr/>
            </a:pPr>
            <a:r>
              <a:rPr lang="ru-RU" sz="4500" dirty="0">
                <a:solidFill>
                  <a:srgbClr val="002060"/>
                </a:solidFill>
              </a:rPr>
              <a:t> </a:t>
            </a:r>
            <a:r>
              <a:rPr lang="ru-RU" sz="4500" dirty="0" smtClean="0">
                <a:solidFill>
                  <a:srgbClr val="002060"/>
                </a:solidFill>
              </a:rPr>
              <a:t>А)0</a:t>
            </a:r>
            <a:r>
              <a:rPr lang="ru-RU" sz="4500" dirty="0">
                <a:solidFill>
                  <a:srgbClr val="002060"/>
                </a:solidFill>
              </a:rPr>
              <a:t>%</a:t>
            </a:r>
          </a:p>
          <a:p>
            <a:pPr lvl="0" algn="ctr">
              <a:defRPr/>
            </a:pPr>
            <a:r>
              <a:rPr lang="ru-RU" sz="4500" dirty="0">
                <a:solidFill>
                  <a:srgbClr val="002060"/>
                </a:solidFill>
              </a:rPr>
              <a:t> </a:t>
            </a:r>
            <a:r>
              <a:rPr lang="ru-RU" sz="4500" dirty="0" smtClean="0">
                <a:solidFill>
                  <a:srgbClr val="002060"/>
                </a:solidFill>
              </a:rPr>
              <a:t>Б)65</a:t>
            </a:r>
            <a:r>
              <a:rPr lang="ru-RU" sz="4500" dirty="0">
                <a:solidFill>
                  <a:srgbClr val="002060"/>
                </a:solidFill>
              </a:rPr>
              <a:t>%</a:t>
            </a:r>
          </a:p>
          <a:p>
            <a:pPr lvl="0" algn="ctr">
              <a:defRPr/>
            </a:pPr>
            <a:r>
              <a:rPr lang="ru-RU" sz="4500" dirty="0">
                <a:solidFill>
                  <a:srgbClr val="002060"/>
                </a:solidFill>
              </a:rPr>
              <a:t> </a:t>
            </a:r>
            <a:r>
              <a:rPr lang="ru-RU" sz="4500" dirty="0" smtClean="0">
                <a:solidFill>
                  <a:srgbClr val="002060"/>
                </a:solidFill>
              </a:rPr>
              <a:t>В)95</a:t>
            </a:r>
            <a:r>
              <a:rPr lang="ru-RU" sz="4500" dirty="0">
                <a:solidFill>
                  <a:srgbClr val="002060"/>
                </a:solidFill>
              </a:rPr>
              <a:t>%.</a:t>
            </a: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10554789" y="6103124"/>
            <a:ext cx="992777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554789" y="5221848"/>
            <a:ext cx="1174044" cy="732563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Скрыть ответ</a:t>
            </a:r>
            <a:endParaRPr lang="ru-RU" sz="2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554789" y="5221848"/>
            <a:ext cx="1425176" cy="732563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Открыть ответ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48536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632880"/>
            <a:ext cx="1219199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5500" dirty="0" smtClean="0">
                <a:solidFill>
                  <a:prstClr val="white"/>
                </a:solidFill>
              </a:rPr>
              <a:t>АСНОУНАЕ РАДОВІШЧА </a:t>
            </a:r>
          </a:p>
          <a:p>
            <a:pPr lvl="0" algn="ctr">
              <a:defRPr/>
            </a:pPr>
            <a:r>
              <a:rPr lang="ru-RU" sz="5500" dirty="0" smtClean="0">
                <a:solidFill>
                  <a:prstClr val="white"/>
                </a:solidFill>
              </a:rPr>
              <a:t>КАМЕННАЙ СОЛІ</a:t>
            </a:r>
            <a:endParaRPr kumimoji="0" lang="ru-RU" sz="5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3670164"/>
            <a:ext cx="1219199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be-BY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СТАРОБІНСКАЕ</a:t>
            </a:r>
            <a:endParaRPr kumimoji="0" lang="ru-RU" sz="45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10554789" y="6103124"/>
            <a:ext cx="992777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554789" y="5221848"/>
            <a:ext cx="1425176" cy="732563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АДКАЗ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06740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4930596"/>
            <a:ext cx="1154756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Ответ</a:t>
            </a: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30% </a:t>
            </a:r>
            <a:endParaRPr kumimoji="0" lang="ru-RU" sz="45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0" y="914962"/>
            <a:ext cx="1219199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ru-RU" sz="4500" dirty="0" smtClean="0">
                <a:solidFill>
                  <a:srgbClr val="002060"/>
                </a:solidFill>
              </a:rPr>
              <a:t>Сколько </a:t>
            </a:r>
            <a:r>
              <a:rPr lang="ru-RU" sz="4500" dirty="0">
                <a:solidFill>
                  <a:srgbClr val="002060"/>
                </a:solidFill>
              </a:rPr>
              <a:t>процентов солнечного света поглощают грязные окна:</a:t>
            </a:r>
          </a:p>
          <a:p>
            <a:pPr lvl="0" algn="ctr">
              <a:defRPr/>
            </a:pPr>
            <a:r>
              <a:rPr lang="ru-RU" sz="4500" dirty="0" smtClean="0">
                <a:solidFill>
                  <a:srgbClr val="002060"/>
                </a:solidFill>
              </a:rPr>
              <a:t>А)30</a:t>
            </a:r>
            <a:r>
              <a:rPr lang="ru-RU" sz="4500" dirty="0">
                <a:solidFill>
                  <a:srgbClr val="002060"/>
                </a:solidFill>
              </a:rPr>
              <a:t>%</a:t>
            </a:r>
          </a:p>
          <a:p>
            <a:pPr lvl="0" algn="ctr">
              <a:defRPr/>
            </a:pPr>
            <a:r>
              <a:rPr lang="ru-RU" sz="4500" dirty="0" smtClean="0">
                <a:solidFill>
                  <a:srgbClr val="002060"/>
                </a:solidFill>
              </a:rPr>
              <a:t>Б)40</a:t>
            </a:r>
            <a:r>
              <a:rPr lang="ru-RU" sz="4500" dirty="0">
                <a:solidFill>
                  <a:srgbClr val="002060"/>
                </a:solidFill>
              </a:rPr>
              <a:t>%</a:t>
            </a:r>
          </a:p>
          <a:p>
            <a:pPr lvl="0" algn="ctr">
              <a:defRPr/>
            </a:pPr>
            <a:r>
              <a:rPr lang="ru-RU" sz="4500" dirty="0" smtClean="0">
                <a:solidFill>
                  <a:srgbClr val="002060"/>
                </a:solidFill>
              </a:rPr>
              <a:t>В)50</a:t>
            </a:r>
            <a:r>
              <a:rPr lang="ru-RU" sz="4500" dirty="0">
                <a:solidFill>
                  <a:srgbClr val="002060"/>
                </a:solidFill>
              </a:rPr>
              <a:t>%</a:t>
            </a: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10554789" y="6103124"/>
            <a:ext cx="992777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554789" y="5221848"/>
            <a:ext cx="1174044" cy="732563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Скрыть ответ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13816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4930596"/>
            <a:ext cx="1154756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Ответ</a:t>
            </a: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на 20% </a:t>
            </a:r>
            <a:endParaRPr kumimoji="0" lang="ru-RU" sz="4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0" y="914962"/>
            <a:ext cx="1219199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ru-RU" sz="4500" dirty="0" smtClean="0">
                <a:solidFill>
                  <a:srgbClr val="002060"/>
                </a:solidFill>
              </a:rPr>
              <a:t>Накипь </a:t>
            </a:r>
            <a:r>
              <a:rPr lang="ru-RU" sz="4500" dirty="0">
                <a:solidFill>
                  <a:srgbClr val="002060"/>
                </a:solidFill>
              </a:rPr>
              <a:t>в электрочайнике  увеличивает расход </a:t>
            </a:r>
            <a:endParaRPr lang="ru-RU" sz="4500" dirty="0" smtClean="0">
              <a:solidFill>
                <a:srgbClr val="002060"/>
              </a:solidFill>
            </a:endParaRPr>
          </a:p>
          <a:p>
            <a:pPr lvl="0" algn="ctr">
              <a:defRPr/>
            </a:pPr>
            <a:r>
              <a:rPr lang="ru-RU" sz="4500" dirty="0" smtClean="0">
                <a:solidFill>
                  <a:srgbClr val="002060"/>
                </a:solidFill>
              </a:rPr>
              <a:t>электроэнергии </a:t>
            </a:r>
            <a:r>
              <a:rPr lang="ru-RU" sz="4500" dirty="0">
                <a:solidFill>
                  <a:srgbClr val="002060"/>
                </a:solidFill>
              </a:rPr>
              <a:t>:  </a:t>
            </a:r>
            <a:endParaRPr lang="ru-RU" sz="4500" dirty="0" smtClean="0">
              <a:solidFill>
                <a:srgbClr val="002060"/>
              </a:solidFill>
            </a:endParaRPr>
          </a:p>
          <a:p>
            <a:pPr lvl="0" algn="ctr">
              <a:defRPr/>
            </a:pPr>
            <a:r>
              <a:rPr lang="ru-RU" sz="4500" dirty="0" smtClean="0">
                <a:solidFill>
                  <a:srgbClr val="002060"/>
                </a:solidFill>
              </a:rPr>
              <a:t>А)На 10%</a:t>
            </a:r>
          </a:p>
          <a:p>
            <a:pPr lvl="0" algn="ctr">
              <a:defRPr/>
            </a:pPr>
            <a:r>
              <a:rPr lang="ru-RU" sz="4500" dirty="0" smtClean="0">
                <a:solidFill>
                  <a:srgbClr val="002060"/>
                </a:solidFill>
              </a:rPr>
              <a:t>Б)На </a:t>
            </a:r>
            <a:r>
              <a:rPr lang="ru-RU" sz="4500" dirty="0">
                <a:solidFill>
                  <a:srgbClr val="002060"/>
                </a:solidFill>
              </a:rPr>
              <a:t>20%</a:t>
            </a:r>
          </a:p>
          <a:p>
            <a:pPr lvl="0" algn="ctr">
              <a:defRPr/>
            </a:pPr>
            <a:r>
              <a:rPr lang="ru-RU" sz="4500" dirty="0" smtClean="0">
                <a:solidFill>
                  <a:srgbClr val="002060"/>
                </a:solidFill>
              </a:rPr>
              <a:t>В)на </a:t>
            </a:r>
            <a:r>
              <a:rPr lang="ru-RU" sz="4500" dirty="0">
                <a:solidFill>
                  <a:srgbClr val="002060"/>
                </a:solidFill>
              </a:rPr>
              <a:t>30%</a:t>
            </a: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10554789" y="6103124"/>
            <a:ext cx="992777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554789" y="5221848"/>
            <a:ext cx="1174044" cy="732563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Скрыть ответ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48359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4930596"/>
            <a:ext cx="1154756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Ответ</a:t>
            </a: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40% </a:t>
            </a:r>
            <a:endParaRPr kumimoji="0" lang="ru-RU" sz="45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0" y="914962"/>
            <a:ext cx="1219199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ru-RU" sz="4500" dirty="0">
                <a:solidFill>
                  <a:srgbClr val="002060"/>
                </a:solidFill>
              </a:rPr>
              <a:t>Заполненный мешок для сбора пыли в пылесосе дает увеличение расхода электроэнергии на:</a:t>
            </a:r>
          </a:p>
          <a:p>
            <a:pPr lvl="0" algn="ctr">
              <a:defRPr/>
            </a:pPr>
            <a:r>
              <a:rPr lang="ru-RU" sz="4500" dirty="0" smtClean="0">
                <a:solidFill>
                  <a:srgbClr val="002060"/>
                </a:solidFill>
              </a:rPr>
              <a:t>А)20</a:t>
            </a:r>
            <a:r>
              <a:rPr lang="ru-RU" sz="4500" dirty="0">
                <a:solidFill>
                  <a:srgbClr val="002060"/>
                </a:solidFill>
              </a:rPr>
              <a:t>%</a:t>
            </a:r>
          </a:p>
          <a:p>
            <a:pPr lvl="0" algn="ctr">
              <a:defRPr/>
            </a:pPr>
            <a:r>
              <a:rPr lang="ru-RU" sz="4500" dirty="0" smtClean="0">
                <a:solidFill>
                  <a:srgbClr val="002060"/>
                </a:solidFill>
              </a:rPr>
              <a:t>Б)30</a:t>
            </a:r>
            <a:r>
              <a:rPr lang="ru-RU" sz="4500" dirty="0">
                <a:solidFill>
                  <a:srgbClr val="002060"/>
                </a:solidFill>
              </a:rPr>
              <a:t>%</a:t>
            </a:r>
          </a:p>
          <a:p>
            <a:pPr lvl="0" algn="ctr">
              <a:defRPr/>
            </a:pPr>
            <a:r>
              <a:rPr lang="ru-RU" sz="4500" dirty="0">
                <a:solidFill>
                  <a:srgbClr val="002060"/>
                </a:solidFill>
              </a:rPr>
              <a:t> </a:t>
            </a:r>
            <a:r>
              <a:rPr lang="ru-RU" sz="4500" dirty="0" smtClean="0">
                <a:solidFill>
                  <a:srgbClr val="002060"/>
                </a:solidFill>
              </a:rPr>
              <a:t>В)40</a:t>
            </a:r>
            <a:r>
              <a:rPr lang="ru-RU" sz="4500" dirty="0">
                <a:solidFill>
                  <a:srgbClr val="002060"/>
                </a:solidFill>
              </a:rPr>
              <a:t>%</a:t>
            </a: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10554789" y="6103124"/>
            <a:ext cx="992777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554789" y="5221848"/>
            <a:ext cx="1174044" cy="732563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Скрыть ответ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76629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8254" y="5623094"/>
            <a:ext cx="876631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Ответ</a:t>
            </a: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ru-RU" sz="4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ru-RU" sz="4500" dirty="0">
                <a:solidFill>
                  <a:srgbClr val="FFFF00"/>
                </a:solidFill>
              </a:rPr>
              <a:t>Люминесцентные лампы</a:t>
            </a:r>
            <a:endParaRPr lang="ru-RU" sz="4500" dirty="0">
              <a:solidFill>
                <a:srgbClr val="FFFF00"/>
              </a:solidFill>
              <a:latin typeface="Calibri" panose="020F0502020204030204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0" y="76913"/>
            <a:ext cx="121919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ru-RU" sz="6000" dirty="0">
                <a:solidFill>
                  <a:prstClr val="white"/>
                </a:solidFill>
              </a:rPr>
              <a:t>Какие лампы используются для рабочих мест с продолжительным временем их работы при включении? 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10554789" y="6103124"/>
            <a:ext cx="992777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554789" y="5221848"/>
            <a:ext cx="1174044" cy="732563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Скрыть ответ</a:t>
            </a:r>
            <a:endParaRPr lang="ru-RU" sz="2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554789" y="5221848"/>
            <a:ext cx="1425176" cy="732563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Открыть ответ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07944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0931" y="5195714"/>
            <a:ext cx="876631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Ответ</a:t>
            </a: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ru-RU" sz="4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ru-RU" sz="4500" dirty="0">
                <a:solidFill>
                  <a:srgbClr val="FFFF00"/>
                </a:solidFill>
              </a:rPr>
              <a:t>Лампы накаливания</a:t>
            </a:r>
            <a:endParaRPr lang="ru-RU" sz="4500" dirty="0">
              <a:solidFill>
                <a:srgbClr val="FFFF00"/>
              </a:solidFill>
              <a:latin typeface="Calibri" panose="020F0502020204030204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0" y="126609"/>
            <a:ext cx="123118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ru-RU" sz="4800" dirty="0">
                <a:solidFill>
                  <a:prstClr val="white"/>
                </a:solidFill>
              </a:rPr>
              <a:t>Эти лампы имеют слабую световую отдачу, но сравнительно дешевые.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10554789" y="6103124"/>
            <a:ext cx="992777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554789" y="5221848"/>
            <a:ext cx="1174044" cy="732563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Скрыть ответ</a:t>
            </a:r>
            <a:endParaRPr lang="ru-RU" sz="2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554789" y="5221848"/>
            <a:ext cx="1425176" cy="732563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Открыть ответ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03674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8477" y="4203155"/>
            <a:ext cx="8766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Ответ</a:t>
            </a: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ru-RU" sz="4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ru-RU" sz="4500" dirty="0">
                <a:solidFill>
                  <a:srgbClr val="FFFF00"/>
                </a:solidFill>
              </a:rPr>
              <a:t>Галогеновые лампы накаливания</a:t>
            </a:r>
            <a:endParaRPr lang="ru-RU" sz="4500" dirty="0">
              <a:solidFill>
                <a:srgbClr val="FFFF00"/>
              </a:solidFill>
              <a:latin typeface="Calibri" panose="020F0502020204030204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0" y="1033670"/>
            <a:ext cx="123118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ru-RU" sz="6000" dirty="0">
                <a:solidFill>
                  <a:prstClr val="white"/>
                </a:solidFill>
              </a:rPr>
              <a:t>Эти лампы служат для направленного освещения 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10554789" y="6103124"/>
            <a:ext cx="992777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554789" y="5221848"/>
            <a:ext cx="1174044" cy="732563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Скрыть ответ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59823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8477" y="4334471"/>
            <a:ext cx="8766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Ответ</a:t>
            </a: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ru-RU" sz="4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ru-RU" sz="4500" dirty="0">
                <a:solidFill>
                  <a:srgbClr val="FFFF00"/>
                </a:solidFill>
              </a:rPr>
              <a:t>Чтобы воздух не попал вовнутрь лампы</a:t>
            </a:r>
            <a:endParaRPr lang="ru-RU" sz="4500" dirty="0">
              <a:solidFill>
                <a:srgbClr val="FFFF00"/>
              </a:solidFill>
              <a:latin typeface="Calibri" panose="020F0502020204030204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0" y="1699591"/>
            <a:ext cx="123118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ru-RU" sz="6000" dirty="0">
                <a:solidFill>
                  <a:prstClr val="white"/>
                </a:solidFill>
              </a:rPr>
              <a:t>Почему стеклянный баллон лампы запаян? 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10554789" y="6103124"/>
            <a:ext cx="992777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554789" y="5221848"/>
            <a:ext cx="1174044" cy="732563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Скрыть ответ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4267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8477" y="4990453"/>
            <a:ext cx="876631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Ответ</a:t>
            </a: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ru-RU" sz="4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ru-RU" sz="4500" dirty="0">
                <a:solidFill>
                  <a:srgbClr val="FFFF00"/>
                </a:solidFill>
              </a:rPr>
              <a:t>Энергосберегающие лампы</a:t>
            </a:r>
            <a:endParaRPr lang="ru-RU" sz="4500" dirty="0">
              <a:solidFill>
                <a:srgbClr val="FFFF00"/>
              </a:solidFill>
              <a:latin typeface="Calibri" panose="020F0502020204030204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-119835" y="506896"/>
            <a:ext cx="1231183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ru-RU" sz="5400" dirty="0">
                <a:solidFill>
                  <a:prstClr val="white"/>
                </a:solidFill>
              </a:rPr>
              <a:t>Как называются компактные люминесцентные лампы, которые можно использовать там, где необходимо длительное время их работы при включении 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10554789" y="6103124"/>
            <a:ext cx="992777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554789" y="5221848"/>
            <a:ext cx="1174044" cy="732563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Скрыть ответ</a:t>
            </a:r>
            <a:endParaRPr lang="ru-RU" sz="2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554789" y="5221848"/>
            <a:ext cx="1425176" cy="732563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Открыть ответ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14794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214" y="3514693"/>
            <a:ext cx="115475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Ответ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lang="ru-RU" sz="6000" dirty="0">
                <a:solidFill>
                  <a:srgbClr val="C00000"/>
                </a:solidFill>
              </a:rPr>
              <a:t> бережливость – наука 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-1" y="1392040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ru-RU" sz="7200" dirty="0">
                <a:solidFill>
                  <a:srgbClr val="002060"/>
                </a:solidFill>
              </a:rPr>
              <a:t>Мука не мука, а…… </a:t>
            </a: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10554789" y="6103124"/>
            <a:ext cx="992777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554789" y="5221848"/>
            <a:ext cx="1174044" cy="732563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Скрыть ответ</a:t>
            </a:r>
            <a:endParaRPr lang="ru-RU" sz="2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554789" y="5221848"/>
            <a:ext cx="1425176" cy="732563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Открыть ответ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15719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214" y="3514693"/>
            <a:ext cx="115475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Ответ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lang="ru-RU" sz="6000" dirty="0">
                <a:solidFill>
                  <a:srgbClr val="C00000"/>
                </a:solidFill>
              </a:rPr>
              <a:t> богатства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-1" y="1392040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ru-RU" sz="7200" dirty="0">
                <a:solidFill>
                  <a:srgbClr val="002060"/>
                </a:solidFill>
              </a:rPr>
              <a:t>Бережливость дороже…. </a:t>
            </a: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10554789" y="6103124"/>
            <a:ext cx="992777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554789" y="5221848"/>
            <a:ext cx="1174044" cy="732563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Скрыть ответ</a:t>
            </a:r>
            <a:endParaRPr lang="ru-RU" sz="2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554789" y="5221848"/>
            <a:ext cx="1425176" cy="732563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Открыть ответ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72992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4835" y="3552436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be-BY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ГОМЕЛЬСКАЯ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08722"/>
            <a:ext cx="121919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4500" dirty="0" smtClean="0">
                <a:solidFill>
                  <a:prstClr val="white"/>
                </a:solidFill>
              </a:rPr>
              <a:t>ВОБЛАСЦЬ, </a:t>
            </a:r>
          </a:p>
          <a:p>
            <a:pPr lvl="0" algn="ctr">
              <a:defRPr/>
            </a:pPr>
            <a:r>
              <a:rPr lang="ru-RU" sz="4500" dirty="0" smtClean="0">
                <a:solidFill>
                  <a:prstClr val="white"/>
                </a:solidFill>
              </a:rPr>
              <a:t>У ЯКОЙ ВЯДЗЕЦЦА ЗДАБЫЧА НАФТЫ</a:t>
            </a:r>
            <a:endParaRPr kumimoji="0" lang="ru-RU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10554789" y="6109387"/>
            <a:ext cx="992777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554789" y="5228111"/>
            <a:ext cx="1174044" cy="732563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Скрыть ответ</a:t>
            </a:r>
            <a:endParaRPr lang="ru-RU" sz="2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554789" y="5221848"/>
            <a:ext cx="1425176" cy="732563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АДКАЗ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97702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214" y="3514693"/>
            <a:ext cx="115475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Ответ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lang="ru-RU" sz="6000" dirty="0">
                <a:solidFill>
                  <a:srgbClr val="C00000"/>
                </a:solidFill>
              </a:rPr>
              <a:t> завтра пригодится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-1" y="1392040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ru-RU" sz="7200" dirty="0">
                <a:solidFill>
                  <a:srgbClr val="002060"/>
                </a:solidFill>
              </a:rPr>
              <a:t>Что сегодня сбережешь, ….</a:t>
            </a: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10554789" y="6103124"/>
            <a:ext cx="992777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554789" y="5221848"/>
            <a:ext cx="1174044" cy="732563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Скрыть ответ</a:t>
            </a:r>
            <a:endParaRPr lang="ru-RU" sz="2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554789" y="5221848"/>
            <a:ext cx="1425176" cy="732563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Открыть ответ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26601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214" y="3970247"/>
            <a:ext cx="115475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Ответ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lang="ru-RU" sz="6000" dirty="0">
                <a:solidFill>
                  <a:srgbClr val="C00000"/>
                </a:solidFill>
              </a:rPr>
              <a:t> в своих руках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-1" y="1392040"/>
            <a:ext cx="12191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ru-RU" sz="7200" dirty="0">
                <a:solidFill>
                  <a:srgbClr val="002060"/>
                </a:solidFill>
              </a:rPr>
              <a:t>Прибыль в людях, а бережливость …… </a:t>
            </a: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10554789" y="6103124"/>
            <a:ext cx="992777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554789" y="5221848"/>
            <a:ext cx="1174044" cy="732563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Скрыть ответ</a:t>
            </a:r>
            <a:endParaRPr lang="ru-RU" sz="2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554789" y="5221848"/>
            <a:ext cx="1425176" cy="732563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Открыть ответ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78929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214" y="3514693"/>
            <a:ext cx="115475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Ответ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lang="ru-RU" sz="6000" dirty="0">
                <a:solidFill>
                  <a:srgbClr val="C00000"/>
                </a:solidFill>
              </a:rPr>
              <a:t> своего не увидишь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-1" y="1392040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ru-RU" sz="7200" dirty="0">
                <a:solidFill>
                  <a:srgbClr val="002060"/>
                </a:solidFill>
              </a:rPr>
              <a:t>Чужого не сберег, …… </a:t>
            </a: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10554789" y="6103124"/>
            <a:ext cx="992777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554789" y="5221848"/>
            <a:ext cx="1174044" cy="732563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Скрыть ответ</a:t>
            </a:r>
            <a:endParaRPr lang="ru-RU" sz="2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554789" y="5221848"/>
            <a:ext cx="1425176" cy="732563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Открыть ответ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76509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78905" y="2527260"/>
            <a:ext cx="1219199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endParaRPr lang="be-BY" sz="4500" dirty="0">
              <a:solidFill>
                <a:srgbClr val="FFFF00"/>
              </a:solidFill>
              <a:latin typeface="Calibri" panose="020F0502020204030204"/>
            </a:endParaRPr>
          </a:p>
          <a:p>
            <a:pPr lvl="0" algn="ctr">
              <a:defRPr/>
            </a:pPr>
            <a:endParaRPr kumimoji="0" lang="be-BY" sz="45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 algn="ctr">
              <a:defRPr/>
            </a:pPr>
            <a:r>
              <a:rPr lang="be-BY" sz="4500" dirty="0" smtClean="0">
                <a:solidFill>
                  <a:srgbClr val="FFFF00"/>
                </a:solidFill>
                <a:latin typeface="Calibri" panose="020F0502020204030204"/>
              </a:rPr>
              <a:t>ГОМЕЛЬ</a:t>
            </a:r>
            <a:endParaRPr kumimoji="0" lang="ru-RU" sz="45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08722"/>
            <a:ext cx="121919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4500" dirty="0" smtClean="0">
                <a:solidFill>
                  <a:prstClr val="white"/>
                </a:solidFill>
              </a:rPr>
              <a:t>МАНАПАЛІСТ ПА ЗДАБЫЧЫ НАФТЫ   і ПРЫРОДНАГА ГАЗУ У БЕЛАРУСІ </a:t>
            </a:r>
            <a:endParaRPr lang="ru-RU" sz="4500" dirty="0" smtClean="0">
              <a:solidFill>
                <a:prstClr val="white"/>
              </a:solidFill>
            </a:endParaRPr>
          </a:p>
          <a:p>
            <a:pPr lvl="0" algn="ctr">
              <a:defRPr/>
            </a:pPr>
            <a:r>
              <a:rPr lang="ru-RU" sz="4500" dirty="0" smtClean="0">
                <a:solidFill>
                  <a:prstClr val="white"/>
                </a:solidFill>
              </a:rPr>
              <a:t>« </a:t>
            </a:r>
            <a:r>
              <a:rPr lang="ru-RU" sz="4500" dirty="0" smtClean="0">
                <a:solidFill>
                  <a:prstClr val="white"/>
                </a:solidFill>
              </a:rPr>
              <a:t>БЕЛАРУСНАФТА</a:t>
            </a:r>
            <a:r>
              <a:rPr lang="ru-RU" sz="4500" dirty="0" smtClean="0">
                <a:solidFill>
                  <a:prstClr val="white"/>
                </a:solidFill>
              </a:rPr>
              <a:t>».</a:t>
            </a:r>
            <a:endParaRPr lang="ru-RU" sz="4500" dirty="0" smtClean="0">
              <a:solidFill>
                <a:prstClr val="white"/>
              </a:solidFill>
            </a:endParaRPr>
          </a:p>
          <a:p>
            <a:pPr lvl="0" algn="ctr">
              <a:defRPr/>
            </a:pPr>
            <a:r>
              <a:rPr lang="ru-RU" sz="4500" dirty="0" smtClean="0">
                <a:solidFill>
                  <a:prstClr val="white"/>
                </a:solidFill>
              </a:rPr>
              <a:t>ДЗЕ ЗНАХОДЗІЦЦА ГАЛОУНАЕ ПРАДПРЫЕМСТВА? </a:t>
            </a:r>
            <a:endParaRPr kumimoji="0" lang="ru-RU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Стрелка влево 3">
            <a:hlinkClick r:id="rId4" action="ppaction://hlinksldjump"/>
          </p:cNvPr>
          <p:cNvSpPr/>
          <p:nvPr/>
        </p:nvSpPr>
        <p:spPr>
          <a:xfrm>
            <a:off x="10554789" y="6103124"/>
            <a:ext cx="992777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554789" y="5221848"/>
            <a:ext cx="1174044" cy="732563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Скрыть ответ</a:t>
            </a:r>
            <a:endParaRPr lang="ru-RU" sz="2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554789" y="5221848"/>
            <a:ext cx="1425176" cy="732563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АДКАЗ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14163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3194627"/>
            <a:ext cx="1219199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endParaRPr kumimoji="0" lang="be-BY" sz="45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 algn="ctr">
              <a:defRPr/>
            </a:pPr>
            <a:r>
              <a:rPr lang="be-BY" sz="4500" dirty="0" smtClean="0">
                <a:solidFill>
                  <a:srgbClr val="FFFF00"/>
                </a:solidFill>
                <a:latin typeface="Calibri" panose="020F0502020204030204"/>
              </a:rPr>
              <a:t>ПАВЕТРА</a:t>
            </a:r>
          </a:p>
          <a:p>
            <a:pPr lvl="0" algn="ctr">
              <a:defRPr/>
            </a:pPr>
            <a:r>
              <a:rPr kumimoji="0" lang="be-BY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ПРЫРОДНЫ </a:t>
            </a:r>
            <a:r>
              <a:rPr kumimoji="0" lang="be-BY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ГАЗ</a:t>
            </a:r>
            <a:endParaRPr kumimoji="0" lang="ru-RU" sz="45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08722"/>
            <a:ext cx="121919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4500" dirty="0" smtClean="0">
                <a:solidFill>
                  <a:prstClr val="white"/>
                </a:solidFill>
              </a:rPr>
              <a:t>ДЛЯ ВЫТВОРЧАСЦІ АЗОТНЫХ УГНАЕННЯУ ПАТРЭБНА СЫРАВІНА:</a:t>
            </a:r>
            <a:endParaRPr kumimoji="0" lang="ru-RU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10554789" y="6103124"/>
            <a:ext cx="992777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554789" y="5221848"/>
            <a:ext cx="1174044" cy="732563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Скрыть ответ</a:t>
            </a:r>
            <a:endParaRPr lang="ru-RU" sz="2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554789" y="5221848"/>
            <a:ext cx="1425176" cy="732563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АДКАЗ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85983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08722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4400" dirty="0" smtClean="0">
                <a:solidFill>
                  <a:prstClr val="white"/>
                </a:solidFill>
              </a:rPr>
              <a:t>ПРАДПРЫЕМСТВА « НАФТАН» ПРАЦУЕ…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4110801"/>
            <a:ext cx="1219199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 НАВАПОЛАЦКУ</a:t>
            </a:r>
            <a:endParaRPr kumimoji="0" lang="ru-RU" sz="45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10554789" y="6103124"/>
            <a:ext cx="992777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554789" y="5221848"/>
            <a:ext cx="1174044" cy="732563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Скрыть ответ</a:t>
            </a:r>
            <a:endParaRPr lang="ru-RU" sz="2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554789" y="5221848"/>
            <a:ext cx="1425176" cy="732563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АДКАЗ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2405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053" y="1003852"/>
            <a:ext cx="12191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5400" dirty="0" smtClean="0"/>
              <a:t>ВЯДУЧАЕ ПРАДПРЫЕМСТВА ПА ВЫПУСКУ ДАРОЖНА- БУДАУНІЧАЙ ТЭХНІКІ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" y="3948389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be-BY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 АМКАДОР» Г.</a:t>
            </a:r>
            <a:r>
              <a:rPr kumimoji="0" lang="be-BY" sz="54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МІНСК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10554789" y="6103124"/>
            <a:ext cx="992777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554789" y="5221848"/>
            <a:ext cx="1174044" cy="732563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Скрыть ответ</a:t>
            </a:r>
            <a:endParaRPr lang="ru-RU" sz="2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554789" y="5221848"/>
            <a:ext cx="1425176" cy="732563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АДКАЗ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54297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136374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5400" dirty="0" smtClean="0">
                <a:solidFill>
                  <a:prstClr val="white"/>
                </a:solidFill>
              </a:rPr>
              <a:t>ЗАВОД « ЦЭНТРАЛІТ» РАЗМЕШЧАНЫ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39149" y="3502746"/>
            <a:ext cx="1219199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be-BY" sz="4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ГОМЕЛЬ</a:t>
            </a:r>
            <a:endParaRPr kumimoji="0" lang="ru-RU" sz="4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10554789" y="6103124"/>
            <a:ext cx="992777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554789" y="5221848"/>
            <a:ext cx="1174044" cy="732563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Скрыть ответ</a:t>
            </a:r>
            <a:endParaRPr lang="ru-RU" sz="2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554789" y="5221848"/>
            <a:ext cx="1425176" cy="732563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АДКАЗ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44881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theme/theme1.xml><?xml version="1.0" encoding="utf-8"?>
<a:theme xmlns:a="http://schemas.openxmlformats.org/drawingml/2006/main" name="1_Office Theme">
  <a:themeElements>
    <a:clrScheme name="Другая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FFFFFF"/>
      </a:hlink>
      <a:folHlink>
        <a:srgbClr val="595959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1802</TotalTime>
  <Words>772</Words>
  <Application>Microsoft Office PowerPoint</Application>
  <PresentationFormat>Произвольный</PresentationFormat>
  <Paragraphs>213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42</vt:i4>
      </vt:variant>
    </vt:vector>
  </HeadingPairs>
  <TitlesOfParts>
    <vt:vector size="44" baseType="lpstr">
      <vt:lpstr>1_Office Theme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tszlata@gmail.com</dc:creator>
  <cp:lastModifiedBy>User</cp:lastModifiedBy>
  <cp:revision>41</cp:revision>
  <dcterms:created xsi:type="dcterms:W3CDTF">2016-07-27T13:39:56Z</dcterms:created>
  <dcterms:modified xsi:type="dcterms:W3CDTF">2020-11-12T19:21:10Z</dcterms:modified>
</cp:coreProperties>
</file>