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7" r:id="rId2"/>
    <p:sldId id="285" r:id="rId3"/>
    <p:sldId id="267" r:id="rId4"/>
    <p:sldId id="279" r:id="rId5"/>
    <p:sldId id="259" r:id="rId6"/>
    <p:sldId id="269" r:id="rId7"/>
    <p:sldId id="288" r:id="rId8"/>
    <p:sldId id="289" r:id="rId9"/>
    <p:sldId id="260" r:id="rId10"/>
    <p:sldId id="287" r:id="rId11"/>
    <p:sldId id="261" r:id="rId12"/>
    <p:sldId id="266" r:id="rId13"/>
    <p:sldId id="263" r:id="rId14"/>
    <p:sldId id="283" r:id="rId15"/>
    <p:sldId id="262" r:id="rId16"/>
    <p:sldId id="282" r:id="rId17"/>
    <p:sldId id="286" r:id="rId18"/>
    <p:sldId id="265" r:id="rId19"/>
    <p:sldId id="280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CC00"/>
    <a:srgbClr val="CCFFCC"/>
    <a:srgbClr val="FF0000"/>
    <a:srgbClr val="CC0000"/>
    <a:srgbClr val="00FF00"/>
    <a:srgbClr val="6600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47CB14-6D3B-4E3B-9092-283798DE0235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1391B4-97A2-497D-BCA5-92A5E3B786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7C41E2-F53B-48CC-9712-131A3BC58FD7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A15F88-1CB3-4596-B6D8-E07374A5DD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229C5B-0A32-4EFF-9DD7-D7BDADD7AB07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779E99-09D5-4704-8BBA-3350189AE5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3EDF0B-11F9-419F-95F1-15A2FC36404E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728507-12C6-424A-BEF2-5FAA9A6640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A82DF9-9CA5-4769-92FF-3E42B71FC01C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4D8788-204D-4F1B-9A84-EC3BD0910B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29E3E1-3336-48EE-998B-BF145F485009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3BB63A-7C09-4865-8824-7D5C5AA294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F2A7F1-63DA-4528-A1A9-A5199FE69838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2D27B8-0F7E-4D51-8736-2E5EB82456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771E30-0528-442D-BD3B-88BDC7F13AD2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5572D5-A40A-4EDD-B5ED-1779F10490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41A1A6-9420-4614-8FCD-87E72A2B175E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42D46C-A09E-44DD-AAE7-BCAA7543F8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5A4851CD-A85E-4EFF-8E52-A95EB261F507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7FBC70-3247-44EF-BBDF-5C054EBC5B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3756D3-16C2-4831-98BC-7275AF976796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201E43-8851-425C-A4AA-AA02ECD0D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B734BC8-A29B-4924-9CA6-920AD2FB677E}" type="datetimeFigureOut">
              <a:rPr lang="ru-RU" smtClean="0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FCF941-C7E2-4DA8-B972-5D93AE877D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08520" y="0"/>
            <a:ext cx="5904656" cy="3169121"/>
          </a:xfrm>
        </p:spPr>
        <p:txBody>
          <a:bodyPr>
            <a:normAutofit/>
          </a:bodyPr>
          <a:lstStyle/>
          <a:p>
            <a:r>
              <a:rPr lang="ru-RU" sz="8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«Фенолы»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2699792" y="5589240"/>
            <a:ext cx="6265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7425" indent="-987425" algn="ctr"/>
            <a:endParaRPr lang="ru-RU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2056" name="Picture 8" descr="File:Phenol-3D-ball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1412875"/>
            <a:ext cx="3268663" cy="38163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68313" y="908050"/>
            <a:ext cx="59753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1916113"/>
            <a:ext cx="8602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Взаимодействие фенола с азотной кислотой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3438" y="6021388"/>
            <a:ext cx="4173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2,4,6 тринитрофенол</a:t>
            </a:r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827088" y="2482850"/>
          <a:ext cx="78486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Image" r:id="rId3" imgW="4864206" imgH="2169997" progId="">
                  <p:embed/>
                </p:oleObj>
              </mc:Choice>
              <mc:Fallback>
                <p:oleObj name="Image" r:id="rId3" imgW="4864206" imgH="2169997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6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82850"/>
                        <a:ext cx="78486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11283" name="Rectangle 4"/>
          <p:cNvSpPr>
            <a:spLocks noChangeArrowheads="1"/>
          </p:cNvSpPr>
          <p:nvPr/>
        </p:nvSpPr>
        <p:spPr bwMode="auto">
          <a:xfrm>
            <a:off x="468313" y="908050"/>
            <a:ext cx="59753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323850" y="2708275"/>
            <a:ext cx="83518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обнаружения </a:t>
            </a:r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фенолов</a:t>
            </a:r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используется качественная реакция </a:t>
            </a:r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хлоридом железа (III).</a:t>
            </a:r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Одноатомные фенолы дают устойчивое </a:t>
            </a:r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сине-фиолетовое</a:t>
            </a:r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окраши-вание, что связано с образованием комплексных соединений железа.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Фенолы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2000" contrast="84000"/>
          </a:blip>
          <a:srcRect/>
          <a:stretch>
            <a:fillRect/>
          </a:stretch>
        </p:blipFill>
        <p:spPr bwMode="auto">
          <a:xfrm>
            <a:off x="179388" y="4481513"/>
            <a:ext cx="8964612" cy="2116137"/>
          </a:xfrm>
          <a:prstGeom prst="rect">
            <a:avLst/>
          </a:prstGeom>
          <a:noFill/>
        </p:spPr>
      </p:pic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1403648" y="836712"/>
            <a:ext cx="59753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0825" y="1784350"/>
            <a:ext cx="8713788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200" b="1" i="1">
                <a:solidFill>
                  <a:schemeClr val="folHlink"/>
                </a:solidFill>
              </a:rPr>
              <a:t>Поликонденсация фенола с альдегидами, в частности, с формальдегидом, происходит с образованием продуктов реакции — фенолформальдегидных смол и твердых полимеров.</a:t>
            </a:r>
            <a:br>
              <a:rPr lang="ru-RU" sz="2200" b="1" i="1">
                <a:solidFill>
                  <a:schemeClr val="folHlink"/>
                </a:solidFill>
              </a:rPr>
            </a:br>
            <a:r>
              <a:rPr lang="ru-RU" sz="2200" b="1" i="1">
                <a:solidFill>
                  <a:schemeClr val="folHlink"/>
                </a:solidFill>
              </a:rPr>
              <a:t/>
            </a:r>
            <a:br>
              <a:rPr lang="ru-RU" sz="2200" b="1" i="1">
                <a:solidFill>
                  <a:schemeClr val="folHlink"/>
                </a:solidFill>
              </a:rPr>
            </a:br>
            <a:r>
              <a:rPr lang="ru-RU" sz="2200" b="1" i="1">
                <a:solidFill>
                  <a:schemeClr val="folHlink"/>
                </a:solidFill>
              </a:rPr>
              <a:t>Взаимодействие фенола с формальдегидом можно описать схемой: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23850" y="981075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1. Коксование каменного угля</a:t>
            </a:r>
            <a:endParaRPr lang="ru-RU" sz="3600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323850" y="3500438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2. Кумольный способ</a:t>
            </a:r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539750" y="0"/>
            <a:ext cx="70564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Способы получения</a:t>
            </a:r>
          </a:p>
        </p:txBody>
      </p:sp>
      <p:pic>
        <p:nvPicPr>
          <p:cNvPr id="5130" name="Picture 10" descr="276_773327128"/>
          <p:cNvPicPr>
            <a:picLocks noChangeAspect="1" noChangeArrowheads="1"/>
          </p:cNvPicPr>
          <p:nvPr/>
        </p:nvPicPr>
        <p:blipFill>
          <a:blip r:embed="rId2" cstate="email">
            <a:lum bright="-90000" contrast="24000"/>
          </a:blip>
          <a:srcRect/>
          <a:stretch>
            <a:fillRect/>
          </a:stretch>
        </p:blipFill>
        <p:spPr bwMode="auto">
          <a:xfrm>
            <a:off x="179512" y="4365104"/>
            <a:ext cx="8675687" cy="1708150"/>
          </a:xfrm>
          <a:prstGeom prst="rect">
            <a:avLst/>
          </a:prstGeom>
          <a:noFill/>
          <a:effectLst/>
        </p:spPr>
      </p:pic>
      <p:pic>
        <p:nvPicPr>
          <p:cNvPr id="5132" name="Picture 12" descr="300px-Coa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557338"/>
            <a:ext cx="1736725" cy="1800225"/>
          </a:xfrm>
          <a:prstGeom prst="rect">
            <a:avLst/>
          </a:prstGeom>
          <a:noFill/>
        </p:spPr>
      </p:pic>
      <p:pic>
        <p:nvPicPr>
          <p:cNvPr id="5136" name="Picture 16" descr="51951a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113" y="1557338"/>
            <a:ext cx="238125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0" name="Rectangle 4"/>
          <p:cNvSpPr>
            <a:spLocks noChangeArrowheads="1"/>
          </p:cNvSpPr>
          <p:nvPr/>
        </p:nvSpPr>
        <p:spPr bwMode="auto">
          <a:xfrm>
            <a:off x="1187450" y="187325"/>
            <a:ext cx="67691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Применение фенолов</a:t>
            </a:r>
          </a:p>
        </p:txBody>
      </p: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539750" y="1555750"/>
            <a:ext cx="7945438" cy="4572000"/>
            <a:chOff x="340" y="980"/>
            <a:chExt cx="5005" cy="2880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290" y="1888"/>
              <a:ext cx="1043" cy="953"/>
            </a:xfrm>
            <a:prstGeom prst="ellipse">
              <a:avLst/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ru-RU" sz="36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Фенол</a:t>
              </a:r>
            </a:p>
          </p:txBody>
        </p:sp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2109" y="980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Синтетические</a:t>
              </a:r>
            </a:p>
            <a:p>
              <a:pPr algn="ctr"/>
              <a:r>
                <a:rPr lang="ru-RU" b="1" i="1"/>
                <a:t>волокна</a:t>
              </a:r>
            </a:p>
          </p:txBody>
        </p:sp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3652" y="1519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Пестициды</a:t>
              </a:r>
            </a:p>
          </p:txBody>
        </p:sp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>
              <a:off x="703" y="1480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700" b="1" i="1"/>
                <a:t>Фенолформаль-</a:t>
              </a:r>
            </a:p>
            <a:p>
              <a:pPr algn="ctr"/>
              <a:r>
                <a:rPr lang="ru-RU" sz="1700" b="1" i="1"/>
                <a:t>дегидные смолы</a:t>
              </a:r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340" y="2251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Моющие </a:t>
              </a:r>
            </a:p>
            <a:p>
              <a:pPr algn="ctr"/>
              <a:r>
                <a:rPr lang="ru-RU" b="1" i="1"/>
                <a:t>средства</a:t>
              </a:r>
            </a:p>
          </p:txBody>
        </p:sp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749" y="297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Антисептики</a:t>
              </a:r>
            </a:p>
          </p:txBody>
        </p:sp>
        <p:sp>
          <p:nvSpPr>
            <p:cNvPr id="21527" name="AutoShape 23"/>
            <p:cNvSpPr>
              <a:spLocks noChangeArrowheads="1"/>
            </p:cNvSpPr>
            <p:nvPr/>
          </p:nvSpPr>
          <p:spPr bwMode="auto">
            <a:xfrm>
              <a:off x="4030" y="222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Лаки,</a:t>
              </a:r>
            </a:p>
            <a:p>
              <a:pPr algn="ctr"/>
              <a:r>
                <a:rPr lang="ru-RU" b="1" i="1"/>
                <a:t>краски</a:t>
              </a:r>
            </a:p>
          </p:txBody>
        </p:sp>
        <p:sp>
          <p:nvSpPr>
            <p:cNvPr id="21528" name="AutoShape 24"/>
            <p:cNvSpPr>
              <a:spLocks noChangeArrowheads="1"/>
            </p:cNvSpPr>
            <p:nvPr/>
          </p:nvSpPr>
          <p:spPr bwMode="auto">
            <a:xfrm>
              <a:off x="3651" y="2931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 i="1"/>
                <a:t>Медицинские</a:t>
              </a:r>
            </a:p>
            <a:p>
              <a:pPr algn="ctr"/>
              <a:r>
                <a:rPr lang="ru-RU" b="1" i="1"/>
                <a:t>препараты</a:t>
              </a:r>
            </a:p>
          </p:txBody>
        </p:sp>
        <p:sp>
          <p:nvSpPr>
            <p:cNvPr id="21529" name="AutoShape 25"/>
            <p:cNvSpPr>
              <a:spLocks noChangeArrowheads="1"/>
            </p:cNvSpPr>
            <p:nvPr/>
          </p:nvSpPr>
          <p:spPr bwMode="auto">
            <a:xfrm>
              <a:off x="2200" y="3406"/>
              <a:ext cx="1315" cy="454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57150" cmpd="thickThin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000" b="1" i="1"/>
                <a:t>Сахарин</a:t>
              </a:r>
            </a:p>
          </p:txBody>
        </p:sp>
        <p:sp>
          <p:nvSpPr>
            <p:cNvPr id="21531" name="AutoShape 27"/>
            <p:cNvSpPr>
              <a:spLocks noChangeArrowheads="1"/>
            </p:cNvSpPr>
            <p:nvPr/>
          </p:nvSpPr>
          <p:spPr bwMode="auto">
            <a:xfrm>
              <a:off x="3424" y="2296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 flipH="1">
              <a:off x="1882" y="2296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 rot="16200000" flipH="1">
              <a:off x="2677" y="2998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 rot="16200000" flipH="1">
              <a:off x="2677" y="2998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7" name="AutoShape 33"/>
            <p:cNvSpPr>
              <a:spLocks noChangeArrowheads="1"/>
            </p:cNvSpPr>
            <p:nvPr/>
          </p:nvSpPr>
          <p:spPr bwMode="auto">
            <a:xfrm rot="5400000" flipH="1">
              <a:off x="2653" y="1547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8" name="AutoShape 34"/>
            <p:cNvSpPr>
              <a:spLocks noChangeArrowheads="1"/>
            </p:cNvSpPr>
            <p:nvPr/>
          </p:nvSpPr>
          <p:spPr bwMode="auto">
            <a:xfrm rot="1476391" flipH="1">
              <a:off x="2064" y="1842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39" name="AutoShape 35"/>
            <p:cNvSpPr>
              <a:spLocks noChangeArrowheads="1"/>
            </p:cNvSpPr>
            <p:nvPr/>
          </p:nvSpPr>
          <p:spPr bwMode="auto">
            <a:xfrm rot="-1476391">
              <a:off x="3289" y="1887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0" name="AutoShape 36"/>
            <p:cNvSpPr>
              <a:spLocks noChangeArrowheads="1"/>
            </p:cNvSpPr>
            <p:nvPr/>
          </p:nvSpPr>
          <p:spPr bwMode="auto">
            <a:xfrm rot="-1476391" flipH="1" flipV="1">
              <a:off x="2155" y="2749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43" name="AutoShape 39"/>
            <p:cNvSpPr>
              <a:spLocks noChangeArrowheads="1"/>
            </p:cNvSpPr>
            <p:nvPr/>
          </p:nvSpPr>
          <p:spPr bwMode="auto">
            <a:xfrm rot="1476391" flipV="1">
              <a:off x="3243" y="2704"/>
              <a:ext cx="317" cy="273"/>
            </a:xfrm>
            <a:prstGeom prst="notchedRightArrow">
              <a:avLst>
                <a:gd name="adj1" fmla="val 50000"/>
                <a:gd name="adj2" fmla="val 29029"/>
              </a:avLst>
            </a:prstGeom>
            <a:solidFill>
              <a:srgbClr val="FFFF66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%D0%A1%D0%BB%D0%B0%D0%B9%D0%B4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463" y="1484313"/>
            <a:ext cx="1619250" cy="3386137"/>
          </a:xfrm>
          <a:prstGeom prst="rect">
            <a:avLst/>
          </a:prstGeom>
          <a:noFill/>
        </p:spPr>
      </p:pic>
      <p:pic>
        <p:nvPicPr>
          <p:cNvPr id="17422" name="Picture 14" descr="%D0%A1%D0%BB%D0%B0%D0%B9%D0%B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19288" y="1485900"/>
            <a:ext cx="1644650" cy="3382963"/>
          </a:xfrm>
          <a:prstGeom prst="rect">
            <a:avLst/>
          </a:prstGeom>
          <a:noFill/>
        </p:spPr>
      </p:pic>
      <p:pic>
        <p:nvPicPr>
          <p:cNvPr id="17424" name="Picture 16" descr="%D0%A1%D0%BB%D0%B0%D0%B9%D0%B4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45138" y="1485900"/>
            <a:ext cx="1619250" cy="3382963"/>
          </a:xfrm>
          <a:prstGeom prst="rect">
            <a:avLst/>
          </a:prstGeom>
          <a:noFill/>
        </p:spPr>
      </p:pic>
      <p:pic>
        <p:nvPicPr>
          <p:cNvPr id="17426" name="Picture 18" descr="%D0%A1%D0%BB%D0%B0%D0%B9%D0%B4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838" y="1485900"/>
            <a:ext cx="1619250" cy="3382963"/>
          </a:xfrm>
          <a:prstGeom prst="rect">
            <a:avLst/>
          </a:prstGeom>
          <a:noFill/>
        </p:spPr>
      </p:pic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0825" y="5203825"/>
            <a:ext cx="147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Текстолит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051050" y="5203825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Волокнит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708400" y="52292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Стеклопласт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780088" y="5229225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Гетинакс</a:t>
            </a:r>
          </a:p>
        </p:txBody>
      </p:sp>
      <p:pic>
        <p:nvPicPr>
          <p:cNvPr id="17432" name="Picture 24" descr="%D0%A1%D0%BB%D0%B0%D0%B9%D0%B4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8850" y="1485900"/>
            <a:ext cx="1619250" cy="3455988"/>
          </a:xfrm>
          <a:prstGeom prst="rect">
            <a:avLst/>
          </a:prstGeom>
          <a:noFill/>
        </p:spPr>
      </p:pic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7451725" y="5229225"/>
            <a:ext cx="1390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Карболит</a:t>
            </a:r>
          </a:p>
        </p:txBody>
      </p:sp>
      <p:sp>
        <p:nvSpPr>
          <p:cNvPr id="17434" name="Rectangle 4"/>
          <p:cNvSpPr>
            <a:spLocks noChangeArrowheads="1"/>
          </p:cNvSpPr>
          <p:nvPr/>
        </p:nvSpPr>
        <p:spPr bwMode="auto">
          <a:xfrm>
            <a:off x="611188" y="260350"/>
            <a:ext cx="80645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Многообразие фенопластов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Fájl:Phenol-3D-vdW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15888"/>
            <a:ext cx="2481262" cy="2808287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55875" y="260350"/>
            <a:ext cx="64436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Простейший фенол называется </a:t>
            </a:r>
            <a:r>
              <a:rPr lang="ru-RU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Карболовой кислотой. </a:t>
            </a:r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Он обладает сильными антисептическими свойствами (способен убивать многие микроорганизмы)</a:t>
            </a:r>
          </a:p>
        </p:txBody>
      </p:sp>
      <p:pic>
        <p:nvPicPr>
          <p:cNvPr id="9227" name="Picture 11" descr="28471_or"/>
          <p:cNvPicPr>
            <a:picLocks noChangeAspect="1" noChangeArrowheads="1"/>
          </p:cNvPicPr>
          <p:nvPr/>
        </p:nvPicPr>
        <p:blipFill>
          <a:blip r:embed="rId3" cstate="email">
            <a:lum bright="18000" contrast="30000"/>
          </a:blip>
          <a:srcRect/>
          <a:stretch>
            <a:fillRect/>
          </a:stretch>
        </p:blipFill>
        <p:spPr bwMode="auto">
          <a:xfrm>
            <a:off x="179388" y="3516313"/>
            <a:ext cx="5616575" cy="3152775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938838" y="4508500"/>
            <a:ext cx="32051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Запах карболки был типичным запахом госпиталей и больниц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20-1"/>
          <p:cNvPicPr>
            <a:picLocks noChangeAspect="1" noChangeArrowheads="1"/>
          </p:cNvPicPr>
          <p:nvPr/>
        </p:nvPicPr>
        <p:blipFill>
          <a:blip r:embed="rId2" cstate="email">
            <a:lum bright="-18000" contrast="36000"/>
          </a:blip>
          <a:srcRect/>
          <a:stretch>
            <a:fillRect/>
          </a:stretch>
        </p:blipFill>
        <p:spPr bwMode="auto">
          <a:xfrm>
            <a:off x="395288" y="909638"/>
            <a:ext cx="8380412" cy="3527425"/>
          </a:xfrm>
          <a:prstGeom prst="rect">
            <a:avLst/>
          </a:prstGeom>
          <a:noFill/>
        </p:spPr>
      </p:pic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1187450" y="42863"/>
            <a:ext cx="67691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 в растениях</a:t>
            </a:r>
          </a:p>
        </p:txBody>
      </p:sp>
      <p:pic>
        <p:nvPicPr>
          <p:cNvPr id="22538" name="Picture 10" descr="Тимьян обыкновенный. Типовой вид рода. Общий вид цветущих растени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581525"/>
            <a:ext cx="2524125" cy="1895475"/>
          </a:xfrm>
          <a:prstGeom prst="rect">
            <a:avLst/>
          </a:prstGeom>
          <a:noFill/>
        </p:spPr>
      </p:pic>
      <p:pic>
        <p:nvPicPr>
          <p:cNvPr id="22542" name="Picture 14" descr="Salix alb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4581525"/>
            <a:ext cx="2524125" cy="1895475"/>
          </a:xfrm>
          <a:prstGeom prst="rect">
            <a:avLst/>
          </a:prstGeom>
          <a:noFill/>
        </p:spPr>
      </p:pic>
      <p:pic>
        <p:nvPicPr>
          <p:cNvPr id="22544" name="Picture 16" descr="ena_70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4581525"/>
            <a:ext cx="2516187" cy="188753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7" name="Picture 15" descr="Фото фенольного дом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981075"/>
            <a:ext cx="4762500" cy="2200275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3328" name="Rectangle 4"/>
          <p:cNvSpPr>
            <a:spLocks noChangeArrowheads="1"/>
          </p:cNvSpPr>
          <p:nvPr/>
        </p:nvSpPr>
        <p:spPr bwMode="auto">
          <a:xfrm>
            <a:off x="1187450" y="44450"/>
            <a:ext cx="67691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Ф</a:t>
            </a:r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енол</a:t>
            </a:r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ьные дома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23850" y="3387725"/>
            <a:ext cx="8569325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0" hangingPunct="0"/>
            <a:r>
              <a:rPr lang="ru-RU" sz="2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70-х – начале 80-х годов прошлого века в крупных городах Советского Союза во время строительства некоторых многоэтажных домов провели эксперимент: в бетон и утеплитель добавили </a:t>
            </a:r>
            <a:r>
              <a:rPr lang="ru-RU" sz="2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фенолформальдегид</a:t>
            </a:r>
            <a:r>
              <a:rPr lang="ru-RU" sz="2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Это позволило обеспечить быстрое застывание бетона и почти в полтора раза сократить расход стройматериалов. После того, как были </a:t>
            </a:r>
            <a:r>
              <a:rPr lang="ru-RU" sz="2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выявлены вредные свойства фенольных соединений</a:t>
            </a:r>
            <a:r>
              <a:rPr lang="ru-RU" sz="2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подобная практика была прекращена. Однако экспериментальные дома остались...</a:t>
            </a:r>
            <a:endParaRPr lang="ru-RU" sz="2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ملف:Phenol 2 gram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2997200"/>
            <a:ext cx="2089150" cy="20891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95288" y="1225550"/>
            <a:ext cx="76327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Раздражает носоглотку;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Вызывает ожоги;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Вызывает отек легких;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При интоксикации фенола – бесплодие, рак, сердечная недостаточность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Аллергии;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Кашель, астма;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Болезни глаз, почек;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Головная боль;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Нарушает работу ЦНС;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Вызывает упадок сил;</a:t>
            </a:r>
          </a:p>
          <a:p>
            <a:pPr marL="361950">
              <a:buFontTx/>
              <a:buAutoNum type="arabicPeriod"/>
            </a:pPr>
            <a:r>
              <a:rPr lang="ru-RU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Многие детские игрушки производятся из фенопластов - это крайне опасно!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55650" y="115888"/>
            <a:ext cx="4989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Чем опасен фенол?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50825" y="1214438"/>
            <a:ext cx="86423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Кислородсодержащие органические соединения, в молекулах которых ароматический радикал </a:t>
            </a:r>
          </a:p>
          <a:p>
            <a:pPr algn="ctr"/>
            <a:r>
              <a:rPr lang="ru-RU" sz="40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фенил </a:t>
            </a:r>
          </a:p>
          <a:p>
            <a:pPr algn="ctr"/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 с функциональной </a:t>
            </a:r>
          </a:p>
          <a:p>
            <a:pPr algn="ctr"/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гидроксильной группой</a:t>
            </a:r>
          </a:p>
        </p:txBody>
      </p:sp>
      <p:sp>
        <p:nvSpPr>
          <p:cNvPr id="4100" name="TextBox 12"/>
          <p:cNvSpPr txBox="1">
            <a:spLocks noChangeArrowheads="1"/>
          </p:cNvSpPr>
          <p:nvPr/>
        </p:nvSpPr>
        <p:spPr bwMode="auto">
          <a:xfrm>
            <a:off x="2843213" y="4797425"/>
            <a:ext cx="3724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baseline="-25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b="1" baseline="-25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3528" y="3645024"/>
          <a:ext cx="1727200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Image" r:id="rId3" imgW="2311111" imgH="1294781" progId="">
                  <p:embed/>
                </p:oleObj>
              </mc:Choice>
              <mc:Fallback>
                <p:oleObj name="Image" r:id="rId3" imgW="2311111" imgH="1294781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7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61919"/>
                      <a:stretch>
                        <a:fillRect/>
                      </a:stretch>
                    </p:blipFill>
                    <p:spPr bwMode="auto">
                      <a:xfrm>
                        <a:off x="323528" y="3645024"/>
                        <a:ext cx="1727200" cy="254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555875" y="188913"/>
            <a:ext cx="38163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092280" y="3717032"/>
          <a:ext cx="1728788" cy="254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Image" r:id="rId5" imgW="2311111" imgH="1294781" progId="">
                  <p:embed/>
                </p:oleObj>
              </mc:Choice>
              <mc:Fallback>
                <p:oleObj name="Image" r:id="rId5" imgW="2311111" imgH="1294781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7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6352" r="5530"/>
                      <a:stretch>
                        <a:fillRect/>
                      </a:stretch>
                    </p:blipFill>
                    <p:spPr bwMode="auto">
                      <a:xfrm>
                        <a:off x="7092280" y="3717032"/>
                        <a:ext cx="1728788" cy="254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8416" y="1052736"/>
            <a:ext cx="8085584" cy="374441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-27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8" name="Picture 14" descr="File:Friedlieb Ferdinand Runge.jpeg"/>
          <p:cNvPicPr>
            <a:picLocks noChangeAspect="1" noChangeArrowheads="1"/>
          </p:cNvPicPr>
          <p:nvPr/>
        </p:nvPicPr>
        <p:blipFill>
          <a:blip r:embed="rId2" cstate="email">
            <a:lum bright="12000" contrast="24000"/>
          </a:blip>
          <a:srcRect/>
          <a:stretch>
            <a:fillRect/>
          </a:stretch>
        </p:blipFill>
        <p:spPr bwMode="auto">
          <a:xfrm>
            <a:off x="368300" y="1347788"/>
            <a:ext cx="2436813" cy="3240087"/>
          </a:xfrm>
          <a:prstGeom prst="rect">
            <a:avLst/>
          </a:prstGeom>
          <a:noFill/>
        </p:spPr>
      </p:pic>
      <p:pic>
        <p:nvPicPr>
          <p:cNvPr id="16400" name="Picture 16" descr="Файл:Auguste Laurent.jpg"/>
          <p:cNvPicPr>
            <a:picLocks noChangeAspect="1" noChangeArrowheads="1"/>
          </p:cNvPicPr>
          <p:nvPr/>
        </p:nvPicPr>
        <p:blipFill>
          <a:blip r:embed="rId3" cstate="email">
            <a:lum contrast="30000"/>
          </a:blip>
          <a:srcRect/>
          <a:stretch>
            <a:fillRect/>
          </a:stretch>
        </p:blipFill>
        <p:spPr bwMode="auto">
          <a:xfrm>
            <a:off x="3348038" y="1347788"/>
            <a:ext cx="2501900" cy="3238500"/>
          </a:xfrm>
          <a:prstGeom prst="rect">
            <a:avLst/>
          </a:prstGeom>
          <a:noFill/>
        </p:spPr>
      </p:pic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641725" y="4956175"/>
            <a:ext cx="186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Огюст Лоран </a:t>
            </a:r>
          </a:p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(1807 – 1853 гг)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250825" y="4884738"/>
            <a:ext cx="2654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Фридлиб Фердинанд </a:t>
            </a:r>
          </a:p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Рунге </a:t>
            </a:r>
          </a:p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(1794 – 1867 гг)</a:t>
            </a:r>
          </a:p>
        </p:txBody>
      </p:sp>
      <p:pic>
        <p:nvPicPr>
          <p:cNvPr id="16418" name="Picture 34" descr="2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16675" y="1347788"/>
            <a:ext cx="2382838" cy="3243262"/>
          </a:xfrm>
          <a:prstGeom prst="rect">
            <a:avLst/>
          </a:prstGeom>
          <a:noFill/>
        </p:spPr>
      </p:pic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6516688" y="4956175"/>
            <a:ext cx="22225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Шарль Фредерик </a:t>
            </a:r>
          </a:p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Жерар </a:t>
            </a:r>
          </a:p>
          <a:p>
            <a:pPr algn="ctr" eaLnBrk="0" hangingPunct="0"/>
            <a:r>
              <a: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(1816 – 1856 гг)</a:t>
            </a:r>
          </a:p>
        </p:txBody>
      </p:sp>
      <p:sp>
        <p:nvSpPr>
          <p:cNvPr id="16420" name="Rectangle 4"/>
          <p:cNvSpPr>
            <a:spLocks noChangeArrowheads="1"/>
          </p:cNvSpPr>
          <p:nvPr/>
        </p:nvSpPr>
        <p:spPr bwMode="auto">
          <a:xfrm>
            <a:off x="1187450" y="187325"/>
            <a:ext cx="67691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Открытие фенола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179388" y="2708275"/>
            <a:ext cx="4032250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Одноатомные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4787900" y="2708275"/>
            <a:ext cx="4176713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Многоатомные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2411413" y="333375"/>
            <a:ext cx="3887787" cy="1150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 rot="-2647957">
            <a:off x="2627313" y="1844675"/>
            <a:ext cx="1152525" cy="504825"/>
          </a:xfrm>
          <a:prstGeom prst="leftArrow">
            <a:avLst>
              <a:gd name="adj1" fmla="val 49685"/>
              <a:gd name="adj2" fmla="val 91617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 rot="2647957" flipH="1">
            <a:off x="4787900" y="1844675"/>
            <a:ext cx="1152525" cy="504825"/>
          </a:xfrm>
          <a:prstGeom prst="leftArrow">
            <a:avLst>
              <a:gd name="adj1" fmla="val 49685"/>
              <a:gd name="adj2" fmla="val 91617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79" name="Picture 19" descr="пирогаллол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-84000"/>
          </a:blip>
          <a:srcRect/>
          <a:stretch>
            <a:fillRect/>
          </a:stretch>
        </p:blipFill>
        <p:spPr bwMode="auto">
          <a:xfrm>
            <a:off x="6300788" y="3860800"/>
            <a:ext cx="2735262" cy="2520950"/>
          </a:xfrm>
          <a:prstGeom prst="rect">
            <a:avLst/>
          </a:prstGeom>
          <a:noFill/>
        </p:spPr>
      </p:pic>
      <p:pic>
        <p:nvPicPr>
          <p:cNvPr id="15380" name="Picture 20" descr="гидрохинон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-90000"/>
          </a:blip>
          <a:srcRect/>
          <a:stretch>
            <a:fillRect/>
          </a:stretch>
        </p:blipFill>
        <p:spPr bwMode="auto">
          <a:xfrm>
            <a:off x="4787900" y="3789363"/>
            <a:ext cx="1816100" cy="2809875"/>
          </a:xfrm>
          <a:prstGeom prst="rect">
            <a:avLst/>
          </a:prstGeom>
          <a:noFill/>
        </p:spPr>
      </p:pic>
      <p:pic>
        <p:nvPicPr>
          <p:cNvPr id="15382" name="Picture 22" descr="o254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8000" contrast="54000"/>
          </a:blip>
          <a:srcRect r="80347" b="17393"/>
          <a:stretch>
            <a:fillRect/>
          </a:stretch>
        </p:blipFill>
        <p:spPr bwMode="auto">
          <a:xfrm>
            <a:off x="468313" y="3500438"/>
            <a:ext cx="1655762" cy="2881312"/>
          </a:xfrm>
          <a:prstGeom prst="rect">
            <a:avLst/>
          </a:prstGeom>
          <a:noFill/>
        </p:spPr>
      </p:pic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84213" y="623728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фенол</a:t>
            </a:r>
          </a:p>
        </p:txBody>
      </p:sp>
      <p:pic>
        <p:nvPicPr>
          <p:cNvPr id="15386" name="Picture 26" descr="ф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-78000" contrast="48000"/>
          </a:blip>
          <a:srcRect/>
          <a:stretch>
            <a:fillRect/>
          </a:stretch>
        </p:blipFill>
        <p:spPr bwMode="auto">
          <a:xfrm>
            <a:off x="2339975" y="3813175"/>
            <a:ext cx="20875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411413" y="6165850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Орто- крезол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51520" y="1988840"/>
            <a:ext cx="4392613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Кристаллы с формой игл с характерным запахом,  окисляются на воздухе с приобретением розового оттенка, </a:t>
            </a:r>
            <a:r>
              <a:rPr lang="ru-RU" sz="2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малорастворимы</a:t>
            </a:r>
            <a:r>
              <a:rPr lang="ru-RU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 холодной воде, но хорошо растворяются в горячей, ядовиты. Фенол плавится при температуре 42,30С, кипит при 182 0С.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60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«Фенолы»</a:t>
            </a: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468313" y="1052513"/>
            <a:ext cx="525621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Физические свойства:</a:t>
            </a:r>
          </a:p>
        </p:txBody>
      </p:sp>
      <p:pic>
        <p:nvPicPr>
          <p:cNvPr id="8205" name="Picture 13" descr="Fichier:Phenol (carbolic acid)02.jpg"/>
          <p:cNvPicPr>
            <a:picLocks noChangeAspect="1" noChangeArrowheads="1"/>
          </p:cNvPicPr>
          <p:nvPr/>
        </p:nvPicPr>
        <p:blipFill>
          <a:blip r:embed="rId2" cstate="email">
            <a:lum bright="-12000" contrast="54000"/>
          </a:blip>
          <a:srcRect/>
          <a:stretch>
            <a:fillRect/>
          </a:stretch>
        </p:blipFill>
        <p:spPr bwMode="auto">
          <a:xfrm>
            <a:off x="4859338" y="2428875"/>
            <a:ext cx="4122737" cy="29178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2" name="Picture 26" descr="взаимное влияние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-78000" contrast="28000"/>
          </a:blip>
          <a:srcRect/>
          <a:stretch>
            <a:fillRect/>
          </a:stretch>
        </p:blipFill>
        <p:spPr bwMode="auto">
          <a:xfrm>
            <a:off x="0" y="1925638"/>
            <a:ext cx="39243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755650" y="115888"/>
            <a:ext cx="69119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Взаимное влияние атомов </a:t>
            </a:r>
          </a:p>
          <a:p>
            <a:pPr algn="ctr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молекуле фенола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4211638" y="1714500"/>
            <a:ext cx="47529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60363" eaLnBrk="0" hangingPunct="0"/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Ароматическое кольцо оказывает влияние на гидроксильную группу, в результате чего атом водорода становится более подвижным.</a:t>
            </a:r>
          </a:p>
          <a:p>
            <a:pPr indent="360363" eaLnBrk="0" hangingPunct="0"/>
            <a:endParaRPr lang="ru-RU" sz="28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indent="360363" eaLnBrk="0" hangingPunct="0"/>
            <a:r>
              <a:rPr lang="ru-RU" sz="2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Гидроксильная группа также оказывает влияние на бензольное кольцо.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68313" y="1052513"/>
            <a:ext cx="64801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403350" y="1916113"/>
            <a:ext cx="7229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Взаимодействие фенола со щелочами</a:t>
            </a:r>
          </a:p>
        </p:txBody>
      </p:sp>
      <p:graphicFrame>
        <p:nvGraphicFramePr>
          <p:cNvPr id="28682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458788" y="3371850"/>
          <a:ext cx="403383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Image" r:id="rId3" imgW="4456185" imgH="822962" progId="">
                  <p:embed/>
                </p:oleObj>
              </mc:Choice>
              <mc:Fallback>
                <p:oleObj name="Image" r:id="rId3" imgW="4456185" imgH="82296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371850"/>
                        <a:ext cx="403383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508625" y="5084763"/>
            <a:ext cx="3346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фенолят натрия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468313" y="1052513"/>
            <a:ext cx="64801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87624" y="1988840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Взаимодействие фенола с натрием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435600" y="4724400"/>
            <a:ext cx="3346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фенолят натрия</a:t>
            </a:r>
          </a:p>
        </p:txBody>
      </p:sp>
      <p:graphicFrame>
        <p:nvGraphicFramePr>
          <p:cNvPr id="32779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257175" y="2924175"/>
          <a:ext cx="8701088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Image" r:id="rId3" imgW="4733153" imgH="892763" progId="">
                  <p:embed/>
                </p:oleObj>
              </mc:Choice>
              <mc:Fallback>
                <p:oleObj name="Image" r:id="rId3" imgW="4733153" imgH="892763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3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924175"/>
                        <a:ext cx="8701088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692275" y="115888"/>
            <a:ext cx="52562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Times New Roman" pitchFamily="18" charset="0"/>
              </a:rPr>
              <a:t>Фенолы</a:t>
            </a:r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468313" y="1052513"/>
            <a:ext cx="64801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Times New Roman" pitchFamily="18" charset="0"/>
              </a:rPr>
              <a:t>Химические свойства: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403350" y="1916113"/>
            <a:ext cx="6556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Взаимодействие фенола с бромом</a:t>
            </a:r>
          </a:p>
        </p:txBody>
      </p:sp>
      <p:pic>
        <p:nvPicPr>
          <p:cNvPr id="10256" name="Picture 16" descr="o254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8000" contrast="54000"/>
          </a:blip>
          <a:srcRect b="17393"/>
          <a:stretch>
            <a:fillRect/>
          </a:stretch>
        </p:blipFill>
        <p:spPr bwMode="auto">
          <a:xfrm>
            <a:off x="323850" y="2708275"/>
            <a:ext cx="8424863" cy="2736850"/>
          </a:xfrm>
          <a:prstGeom prst="rect">
            <a:avLst/>
          </a:prstGeom>
          <a:noFill/>
        </p:spPr>
      </p:pic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787900" y="5805488"/>
            <a:ext cx="3910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2,4,6 трибромфенол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355</TotalTime>
  <Words>412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Image</vt:lpstr>
      <vt:lpstr>«Фенолы»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VHSO2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61</cp:revision>
  <dcterms:created xsi:type="dcterms:W3CDTF">2011-01-09T11:02:36Z</dcterms:created>
  <dcterms:modified xsi:type="dcterms:W3CDTF">2023-10-31T06:27:48Z</dcterms:modified>
</cp:coreProperties>
</file>