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77" r:id="rId2"/>
    <p:sldId id="285" r:id="rId3"/>
    <p:sldId id="267" r:id="rId4"/>
    <p:sldId id="279" r:id="rId5"/>
    <p:sldId id="259" r:id="rId6"/>
    <p:sldId id="269" r:id="rId7"/>
    <p:sldId id="288" r:id="rId8"/>
    <p:sldId id="289" r:id="rId9"/>
    <p:sldId id="260" r:id="rId10"/>
    <p:sldId id="287" r:id="rId11"/>
    <p:sldId id="261" r:id="rId12"/>
    <p:sldId id="266" r:id="rId13"/>
    <p:sldId id="263" r:id="rId14"/>
    <p:sldId id="283" r:id="rId15"/>
    <p:sldId id="262" r:id="rId16"/>
    <p:sldId id="282" r:id="rId17"/>
    <p:sldId id="286" r:id="rId18"/>
    <p:sldId id="265" r:id="rId19"/>
    <p:sldId id="280" r:id="rId20"/>
    <p:sldId id="290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33"/>
    <a:srgbClr val="00CC00"/>
    <a:srgbClr val="CCFFCC"/>
    <a:srgbClr val="FF0000"/>
    <a:srgbClr val="CC0000"/>
    <a:srgbClr val="00FF00"/>
    <a:srgbClr val="660033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E47CB14-6D3B-4E3B-9092-283798DE0235}" type="datetimeFigureOut">
              <a:rPr lang="ru-RU" smtClean="0"/>
              <a:pPr>
                <a:defRPr/>
              </a:pPr>
              <a:t>31.10.2023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81391B4-97A2-497D-BCA5-92A5E3B7868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07C41E2-F53B-48CC-9712-131A3BC58FD7}" type="datetimeFigureOut">
              <a:rPr lang="ru-RU" smtClean="0"/>
              <a:pPr>
                <a:defRPr/>
              </a:pPr>
              <a:t>31.10.2023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A15F88-1CB3-4596-B6D8-E07374A5DD2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7229C5B-0A32-4EFF-9DD7-D7BDADD7AB07}" type="datetimeFigureOut">
              <a:rPr lang="ru-RU" smtClean="0"/>
              <a:pPr>
                <a:defRPr/>
              </a:pPr>
              <a:t>31.10.2023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E779E99-09D5-4704-8BBA-3350189AE53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53EDF0B-11F9-419F-95F1-15A2FC36404E}" type="datetimeFigureOut">
              <a:rPr lang="ru-RU" smtClean="0"/>
              <a:pPr>
                <a:defRPr/>
              </a:pPr>
              <a:t>31.10.2023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4728507-12C6-424A-BEF2-5FAA9A66403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9A82DF9-9CA5-4769-92FF-3E42B71FC01C}" type="datetimeFigureOut">
              <a:rPr lang="ru-RU" smtClean="0"/>
              <a:pPr>
                <a:defRPr/>
              </a:pPr>
              <a:t>31.10.2023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94D8788-204D-4F1B-9A84-EC3BD0910B5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C29E3E1-3336-48EE-998B-BF145F485009}" type="datetimeFigureOut">
              <a:rPr lang="ru-RU" smtClean="0"/>
              <a:pPr>
                <a:defRPr/>
              </a:pPr>
              <a:t>31.10.2023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E3BB63A-7C09-4865-8824-7D5C5AA294F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6F2A7F1-63DA-4528-A1A9-A5199FE69838}" type="datetimeFigureOut">
              <a:rPr lang="ru-RU" smtClean="0"/>
              <a:pPr>
                <a:defRPr/>
              </a:pPr>
              <a:t>31.10.2023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72D27B8-0F7E-4D51-8736-2E5EB82456F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1771E30-0528-442D-BD3B-88BDC7F13AD2}" type="datetimeFigureOut">
              <a:rPr lang="ru-RU" smtClean="0"/>
              <a:pPr>
                <a:defRPr/>
              </a:pPr>
              <a:t>31.10.2023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65572D5-A40A-4EDD-B5ED-1779F104909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241A1A6-9420-4614-8FCD-87E72A2B175E}" type="datetimeFigureOut">
              <a:rPr lang="ru-RU" smtClean="0"/>
              <a:pPr>
                <a:defRPr/>
              </a:pPr>
              <a:t>31.10.2023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842D46C-A09E-44DD-AAE7-BCAA7543F8D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5A4851CD-A85E-4EFF-8E52-A95EB261F507}" type="datetimeFigureOut">
              <a:rPr lang="ru-RU" smtClean="0"/>
              <a:pPr>
                <a:defRPr/>
              </a:pPr>
              <a:t>31.10.2023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C7FBC70-3247-44EF-BBDF-5C054EBC5BA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73756D3-16C2-4831-98BC-7275AF976796}" type="datetimeFigureOut">
              <a:rPr lang="ru-RU" smtClean="0"/>
              <a:pPr>
                <a:defRPr/>
              </a:pPr>
              <a:t>31.10.2023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D201E43-8851-425C-A4AA-AA02ECD0D12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r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B734BC8-A29B-4924-9CA6-920AD2FB677E}" type="datetimeFigureOut">
              <a:rPr lang="ru-RU" smtClean="0"/>
              <a:pPr>
                <a:defRPr/>
              </a:pPr>
              <a:t>31.10.2023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CFCF941-C7E2-4DA8-B972-5D93AE877D5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>
    <p:pull dir="rd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9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jpeg"/><Relationship Id="rId4" Type="http://schemas.openxmlformats.org/officeDocument/2006/relationships/image" Target="../media/image29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-108520" y="0"/>
            <a:ext cx="5904656" cy="3169121"/>
          </a:xfrm>
        </p:spPr>
        <p:txBody>
          <a:bodyPr>
            <a:normAutofit/>
          </a:bodyPr>
          <a:lstStyle/>
          <a:p>
            <a:r>
              <a:rPr lang="ru-RU" sz="8800" b="1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  <a:cs typeface="Times New Roman" pitchFamily="18" charset="0"/>
              </a:rPr>
              <a:t>«Фенолы»</a:t>
            </a:r>
          </a:p>
        </p:txBody>
      </p:sp>
      <p:sp>
        <p:nvSpPr>
          <p:cNvPr id="2052" name="TextBox 6"/>
          <p:cNvSpPr txBox="1">
            <a:spLocks noChangeArrowheads="1"/>
          </p:cNvSpPr>
          <p:nvPr/>
        </p:nvSpPr>
        <p:spPr bwMode="auto">
          <a:xfrm>
            <a:off x="2699792" y="5589240"/>
            <a:ext cx="62658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87425" indent="-987425" algn="ctr"/>
            <a:endParaRPr lang="ru-RU" sz="2800" b="1" i="1" dirty="0">
              <a:effectLst>
                <a:outerShdw blurRad="38100" dist="38100" dir="2700000" algn="tl">
                  <a:srgbClr val="FFFFFF"/>
                </a:outerShdw>
              </a:effectLst>
              <a:latin typeface="Bookman Old Style" pitchFamily="18" charset="0"/>
              <a:cs typeface="Times New Roman" pitchFamily="18" charset="0"/>
            </a:endParaRPr>
          </a:p>
        </p:txBody>
      </p:sp>
      <p:pic>
        <p:nvPicPr>
          <p:cNvPr id="2056" name="Picture 8" descr="File:Phenol-3D-balls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724525" y="1412875"/>
            <a:ext cx="3268663" cy="381635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ChangeArrowheads="1"/>
          </p:cNvSpPr>
          <p:nvPr/>
        </p:nvSpPr>
        <p:spPr bwMode="auto">
          <a:xfrm>
            <a:off x="1692275" y="115888"/>
            <a:ext cx="5256213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4400" b="1" i="1"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  <a:cs typeface="Times New Roman" pitchFamily="18" charset="0"/>
              </a:rPr>
              <a:t>Фенолы</a:t>
            </a:r>
          </a:p>
        </p:txBody>
      </p:sp>
      <p:sp>
        <p:nvSpPr>
          <p:cNvPr id="27651" name="Rectangle 4"/>
          <p:cNvSpPr>
            <a:spLocks noChangeArrowheads="1"/>
          </p:cNvSpPr>
          <p:nvPr/>
        </p:nvSpPr>
        <p:spPr bwMode="auto">
          <a:xfrm>
            <a:off x="468313" y="908050"/>
            <a:ext cx="5975350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4400" b="1" i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cs typeface="Times New Roman" pitchFamily="18" charset="0"/>
              </a:rPr>
              <a:t>Химические свойства: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323850" y="1916113"/>
            <a:ext cx="86026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Взаимодействие фенола с азотной кислотой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4643438" y="6021388"/>
            <a:ext cx="41735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effectLst>
                  <a:outerShdw blurRad="38100" dist="38100" dir="2700000" algn="tl">
                    <a:srgbClr val="FFFFFF"/>
                  </a:outerShdw>
                </a:effectLst>
              </a:rPr>
              <a:t>2,4,6 тринитрофенол</a:t>
            </a:r>
          </a:p>
        </p:txBody>
      </p:sp>
      <p:graphicFrame>
        <p:nvGraphicFramePr>
          <p:cNvPr id="27656" name="Object 8"/>
          <p:cNvGraphicFramePr>
            <a:graphicFrameLocks noChangeAspect="1"/>
          </p:cNvGraphicFramePr>
          <p:nvPr/>
        </p:nvGraphicFramePr>
        <p:xfrm>
          <a:off x="827088" y="2482850"/>
          <a:ext cx="7848600" cy="350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7" name="Image" r:id="rId3" imgW="4864206" imgH="2169997" progId="">
                  <p:embed/>
                </p:oleObj>
              </mc:Choice>
              <mc:Fallback>
                <p:oleObj name="Image" r:id="rId3" imgW="4864206" imgH="2169997" progId="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lum bright="-66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2482850"/>
                        <a:ext cx="7848600" cy="350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2" name="Rectangle 4"/>
          <p:cNvSpPr>
            <a:spLocks noChangeArrowheads="1"/>
          </p:cNvSpPr>
          <p:nvPr/>
        </p:nvSpPr>
        <p:spPr bwMode="auto">
          <a:xfrm>
            <a:off x="1692275" y="115888"/>
            <a:ext cx="5256213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4400" b="1" i="1"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  <a:cs typeface="Times New Roman" pitchFamily="18" charset="0"/>
              </a:rPr>
              <a:t>Фенолы</a:t>
            </a:r>
          </a:p>
        </p:txBody>
      </p:sp>
      <p:sp>
        <p:nvSpPr>
          <p:cNvPr id="11283" name="Rectangle 4"/>
          <p:cNvSpPr>
            <a:spLocks noChangeArrowheads="1"/>
          </p:cNvSpPr>
          <p:nvPr/>
        </p:nvSpPr>
        <p:spPr bwMode="auto">
          <a:xfrm>
            <a:off x="468313" y="908050"/>
            <a:ext cx="5975350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4400" b="1" i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cs typeface="Times New Roman" pitchFamily="18" charset="0"/>
              </a:rPr>
              <a:t>Химические свойства:</a:t>
            </a:r>
          </a:p>
        </p:txBody>
      </p:sp>
      <p:sp>
        <p:nvSpPr>
          <p:cNvPr id="11285" name="Rectangle 21"/>
          <p:cNvSpPr>
            <a:spLocks noChangeArrowheads="1"/>
          </p:cNvSpPr>
          <p:nvPr/>
        </p:nvSpPr>
        <p:spPr bwMode="auto">
          <a:xfrm>
            <a:off x="323850" y="2708275"/>
            <a:ext cx="8351838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 eaLnBrk="0" hangingPunct="0"/>
            <a:r>
              <a:rPr lang="ru-RU" sz="2800" b="1" i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Для обнаружения </a:t>
            </a:r>
            <a:r>
              <a:rPr lang="ru-RU" sz="2800" b="1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фенолов</a:t>
            </a:r>
            <a:r>
              <a:rPr lang="ru-RU" sz="2800" b="1" i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используется качественная реакция </a:t>
            </a:r>
            <a:r>
              <a:rPr lang="ru-RU" sz="2800" b="1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 хлоридом железа (III).</a:t>
            </a:r>
            <a:r>
              <a:rPr lang="ru-RU" sz="2800" b="1" i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Одноатомные фенолы дают устойчивое </a:t>
            </a:r>
            <a:r>
              <a:rPr lang="ru-RU" sz="2800" b="1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сине-фиолетовое</a:t>
            </a:r>
            <a:r>
              <a:rPr lang="ru-RU" sz="2800" b="1" i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окраши-вание, что связано с образованием комплексных соединений железа. 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2" name="Picture 6" descr="Фенолы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72000" contrast="84000"/>
          </a:blip>
          <a:srcRect/>
          <a:stretch>
            <a:fillRect/>
          </a:stretch>
        </p:blipFill>
        <p:spPr bwMode="auto">
          <a:xfrm>
            <a:off x="179388" y="4481513"/>
            <a:ext cx="8964612" cy="2116137"/>
          </a:xfrm>
          <a:prstGeom prst="rect">
            <a:avLst/>
          </a:prstGeom>
          <a:noFill/>
        </p:spPr>
      </p:pic>
      <p:sp>
        <p:nvSpPr>
          <p:cNvPr id="14343" name="Rectangle 4"/>
          <p:cNvSpPr>
            <a:spLocks noChangeArrowheads="1"/>
          </p:cNvSpPr>
          <p:nvPr/>
        </p:nvSpPr>
        <p:spPr bwMode="auto">
          <a:xfrm>
            <a:off x="1692275" y="115888"/>
            <a:ext cx="5256213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4400" b="1" i="1"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  <a:cs typeface="Times New Roman" pitchFamily="18" charset="0"/>
              </a:rPr>
              <a:t>Фенолы</a:t>
            </a:r>
          </a:p>
        </p:txBody>
      </p:sp>
      <p:sp>
        <p:nvSpPr>
          <p:cNvPr id="14344" name="Rectangle 4"/>
          <p:cNvSpPr>
            <a:spLocks noChangeArrowheads="1"/>
          </p:cNvSpPr>
          <p:nvPr/>
        </p:nvSpPr>
        <p:spPr bwMode="auto">
          <a:xfrm>
            <a:off x="1403648" y="836712"/>
            <a:ext cx="5975350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44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cs typeface="Times New Roman" pitchFamily="18" charset="0"/>
              </a:rPr>
              <a:t>Химические свойства:</a:t>
            </a: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250825" y="1784350"/>
            <a:ext cx="8713788" cy="243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eaLnBrk="0" hangingPunct="0"/>
            <a:r>
              <a:rPr lang="ru-RU" sz="2200" b="1" i="1">
                <a:solidFill>
                  <a:schemeClr val="folHlink"/>
                </a:solidFill>
              </a:rPr>
              <a:t>Поликонденсация фенола с альдегидами, в частности, с формальдегидом, происходит с образованием продуктов реакции — фенолформальдегидных смол и твердых полимеров.</a:t>
            </a:r>
            <a:br>
              <a:rPr lang="ru-RU" sz="2200" b="1" i="1">
                <a:solidFill>
                  <a:schemeClr val="folHlink"/>
                </a:solidFill>
              </a:rPr>
            </a:br>
            <a:r>
              <a:rPr lang="ru-RU" sz="2200" b="1" i="1">
                <a:solidFill>
                  <a:schemeClr val="folHlink"/>
                </a:solidFill>
              </a:rPr>
              <a:t/>
            </a:r>
            <a:br>
              <a:rPr lang="ru-RU" sz="2200" b="1" i="1">
                <a:solidFill>
                  <a:schemeClr val="folHlink"/>
                </a:solidFill>
              </a:rPr>
            </a:br>
            <a:r>
              <a:rPr lang="ru-RU" sz="2200" b="1" i="1">
                <a:solidFill>
                  <a:schemeClr val="folHlink"/>
                </a:solidFill>
              </a:rPr>
              <a:t>Взаимодействие фенола с формальдегидом можно описать схемой: 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Box 3"/>
          <p:cNvSpPr txBox="1">
            <a:spLocks noChangeArrowheads="1"/>
          </p:cNvSpPr>
          <p:nvPr/>
        </p:nvSpPr>
        <p:spPr bwMode="auto">
          <a:xfrm>
            <a:off x="323850" y="981075"/>
            <a:ext cx="5111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cs typeface="Times New Roman" pitchFamily="18" charset="0"/>
              </a:rPr>
              <a:t>1. Коксование каменного угля</a:t>
            </a:r>
            <a:endParaRPr lang="ru-RU" sz="3600" b="1" i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5125" name="TextBox 5"/>
          <p:cNvSpPr txBox="1">
            <a:spLocks noChangeArrowheads="1"/>
          </p:cNvSpPr>
          <p:nvPr/>
        </p:nvSpPr>
        <p:spPr bwMode="auto">
          <a:xfrm>
            <a:off x="323850" y="3500438"/>
            <a:ext cx="38163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cs typeface="Times New Roman" pitchFamily="18" charset="0"/>
              </a:rPr>
              <a:t>2. Кумольный способ</a:t>
            </a:r>
            <a:r>
              <a:rPr lang="ru-RU" sz="2800" b="1" i="1"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128" name="Rectangle 4"/>
          <p:cNvSpPr>
            <a:spLocks noChangeArrowheads="1"/>
          </p:cNvSpPr>
          <p:nvPr/>
        </p:nvSpPr>
        <p:spPr bwMode="auto">
          <a:xfrm>
            <a:off x="539750" y="0"/>
            <a:ext cx="70564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4400" b="1" i="1"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  <a:cs typeface="Times New Roman" pitchFamily="18" charset="0"/>
              </a:rPr>
              <a:t>Способы получения</a:t>
            </a:r>
          </a:p>
        </p:txBody>
      </p:sp>
      <p:pic>
        <p:nvPicPr>
          <p:cNvPr id="5130" name="Picture 10" descr="276_773327128"/>
          <p:cNvPicPr>
            <a:picLocks noChangeAspect="1" noChangeArrowheads="1"/>
          </p:cNvPicPr>
          <p:nvPr/>
        </p:nvPicPr>
        <p:blipFill>
          <a:blip r:embed="rId2" cstate="email">
            <a:lum bright="-90000" contrast="24000"/>
          </a:blip>
          <a:srcRect/>
          <a:stretch>
            <a:fillRect/>
          </a:stretch>
        </p:blipFill>
        <p:spPr bwMode="auto">
          <a:xfrm>
            <a:off x="179512" y="4365104"/>
            <a:ext cx="8675687" cy="1708150"/>
          </a:xfrm>
          <a:prstGeom prst="rect">
            <a:avLst/>
          </a:prstGeom>
          <a:noFill/>
          <a:effectLst/>
        </p:spPr>
      </p:pic>
      <p:pic>
        <p:nvPicPr>
          <p:cNvPr id="5132" name="Picture 12" descr="300px-Coal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900113" y="1557338"/>
            <a:ext cx="1736725" cy="1800225"/>
          </a:xfrm>
          <a:prstGeom prst="rect">
            <a:avLst/>
          </a:prstGeom>
          <a:noFill/>
        </p:spPr>
      </p:pic>
      <p:pic>
        <p:nvPicPr>
          <p:cNvPr id="5136" name="Picture 16" descr="51951ab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059113" y="1557338"/>
            <a:ext cx="2381250" cy="190500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30" name="Rectangle 4"/>
          <p:cNvSpPr>
            <a:spLocks noChangeArrowheads="1"/>
          </p:cNvSpPr>
          <p:nvPr/>
        </p:nvSpPr>
        <p:spPr bwMode="auto">
          <a:xfrm>
            <a:off x="1187450" y="187325"/>
            <a:ext cx="6769100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4400" b="1" i="1"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  <a:cs typeface="Times New Roman" pitchFamily="18" charset="0"/>
              </a:rPr>
              <a:t>Применение фенолов</a:t>
            </a:r>
          </a:p>
        </p:txBody>
      </p:sp>
      <p:grpSp>
        <p:nvGrpSpPr>
          <p:cNvPr id="21544" name="Group 40"/>
          <p:cNvGrpSpPr>
            <a:grpSpLocks/>
          </p:cNvGrpSpPr>
          <p:nvPr/>
        </p:nvGrpSpPr>
        <p:grpSpPr bwMode="auto">
          <a:xfrm>
            <a:off x="539750" y="1555750"/>
            <a:ext cx="7945438" cy="4572000"/>
            <a:chOff x="340" y="980"/>
            <a:chExt cx="5005" cy="2880"/>
          </a:xfrm>
        </p:grpSpPr>
        <p:sp>
          <p:nvSpPr>
            <p:cNvPr id="21509" name="Oval 5"/>
            <p:cNvSpPr>
              <a:spLocks noChangeArrowheads="1"/>
            </p:cNvSpPr>
            <p:nvPr/>
          </p:nvSpPr>
          <p:spPr bwMode="auto">
            <a:xfrm>
              <a:off x="2290" y="1888"/>
              <a:ext cx="1043" cy="953"/>
            </a:xfrm>
            <a:prstGeom prst="ellipse">
              <a:avLst/>
            </a:prstGeom>
            <a:solidFill>
              <a:srgbClr val="FFFF66"/>
            </a:solidFill>
            <a:ln w="57150" cmpd="thickThin">
              <a:solidFill>
                <a:srgbClr val="0000FF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ru-RU" sz="3600" b="1" i="1">
                  <a:solidFill>
                    <a:srgbClr val="CC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Фенол</a:t>
              </a:r>
            </a:p>
          </p:txBody>
        </p:sp>
        <p:sp>
          <p:nvSpPr>
            <p:cNvPr id="21518" name="AutoShape 14"/>
            <p:cNvSpPr>
              <a:spLocks noChangeArrowheads="1"/>
            </p:cNvSpPr>
            <p:nvPr/>
          </p:nvSpPr>
          <p:spPr bwMode="auto">
            <a:xfrm>
              <a:off x="2109" y="980"/>
              <a:ext cx="1315" cy="454"/>
            </a:xfrm>
            <a:prstGeom prst="roundRect">
              <a:avLst>
                <a:gd name="adj" fmla="val 16667"/>
              </a:avLst>
            </a:prstGeom>
            <a:solidFill>
              <a:srgbClr val="FFFF66"/>
            </a:solidFill>
            <a:ln w="57150" cmpd="thickThin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b="1" i="1"/>
                <a:t>Синтетические</a:t>
              </a:r>
            </a:p>
            <a:p>
              <a:pPr algn="ctr"/>
              <a:r>
                <a:rPr lang="ru-RU" b="1" i="1"/>
                <a:t>волокна</a:t>
              </a:r>
            </a:p>
          </p:txBody>
        </p:sp>
        <p:sp>
          <p:nvSpPr>
            <p:cNvPr id="21519" name="AutoShape 15"/>
            <p:cNvSpPr>
              <a:spLocks noChangeArrowheads="1"/>
            </p:cNvSpPr>
            <p:nvPr/>
          </p:nvSpPr>
          <p:spPr bwMode="auto">
            <a:xfrm>
              <a:off x="3652" y="1519"/>
              <a:ext cx="1315" cy="454"/>
            </a:xfrm>
            <a:prstGeom prst="roundRect">
              <a:avLst>
                <a:gd name="adj" fmla="val 16667"/>
              </a:avLst>
            </a:prstGeom>
            <a:solidFill>
              <a:srgbClr val="FFFF66"/>
            </a:solidFill>
            <a:ln w="57150" cmpd="thickThin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b="1" i="1"/>
                <a:t>Пестициды</a:t>
              </a:r>
            </a:p>
          </p:txBody>
        </p:sp>
        <p:sp>
          <p:nvSpPr>
            <p:cNvPr id="21522" name="AutoShape 18"/>
            <p:cNvSpPr>
              <a:spLocks noChangeArrowheads="1"/>
            </p:cNvSpPr>
            <p:nvPr/>
          </p:nvSpPr>
          <p:spPr bwMode="auto">
            <a:xfrm>
              <a:off x="703" y="1480"/>
              <a:ext cx="1315" cy="454"/>
            </a:xfrm>
            <a:prstGeom prst="roundRect">
              <a:avLst>
                <a:gd name="adj" fmla="val 16667"/>
              </a:avLst>
            </a:prstGeom>
            <a:solidFill>
              <a:srgbClr val="FFFF66"/>
            </a:solidFill>
            <a:ln w="57150" cmpd="thickThin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1700" b="1" i="1"/>
                <a:t>Фенолформаль-</a:t>
              </a:r>
            </a:p>
            <a:p>
              <a:pPr algn="ctr"/>
              <a:r>
                <a:rPr lang="ru-RU" sz="1700" b="1" i="1"/>
                <a:t>дегидные смолы</a:t>
              </a:r>
            </a:p>
          </p:txBody>
        </p:sp>
        <p:sp>
          <p:nvSpPr>
            <p:cNvPr id="21523" name="AutoShape 19"/>
            <p:cNvSpPr>
              <a:spLocks noChangeArrowheads="1"/>
            </p:cNvSpPr>
            <p:nvPr/>
          </p:nvSpPr>
          <p:spPr bwMode="auto">
            <a:xfrm>
              <a:off x="340" y="2251"/>
              <a:ext cx="1315" cy="454"/>
            </a:xfrm>
            <a:prstGeom prst="roundRect">
              <a:avLst>
                <a:gd name="adj" fmla="val 16667"/>
              </a:avLst>
            </a:prstGeom>
            <a:solidFill>
              <a:srgbClr val="FFFF66"/>
            </a:solidFill>
            <a:ln w="57150" cmpd="thickThin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b="1" i="1"/>
                <a:t>Моющие </a:t>
              </a:r>
            </a:p>
            <a:p>
              <a:pPr algn="ctr"/>
              <a:r>
                <a:rPr lang="ru-RU" b="1" i="1"/>
                <a:t>средства</a:t>
              </a:r>
            </a:p>
          </p:txBody>
        </p:sp>
        <p:sp>
          <p:nvSpPr>
            <p:cNvPr id="21524" name="AutoShape 20"/>
            <p:cNvSpPr>
              <a:spLocks noChangeArrowheads="1"/>
            </p:cNvSpPr>
            <p:nvPr/>
          </p:nvSpPr>
          <p:spPr bwMode="auto">
            <a:xfrm>
              <a:off x="749" y="2976"/>
              <a:ext cx="1315" cy="454"/>
            </a:xfrm>
            <a:prstGeom prst="roundRect">
              <a:avLst>
                <a:gd name="adj" fmla="val 16667"/>
              </a:avLst>
            </a:prstGeom>
            <a:solidFill>
              <a:srgbClr val="FFFF66"/>
            </a:solidFill>
            <a:ln w="57150" cmpd="thickThin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b="1" i="1"/>
                <a:t>Антисептики</a:t>
              </a:r>
            </a:p>
          </p:txBody>
        </p:sp>
        <p:sp>
          <p:nvSpPr>
            <p:cNvPr id="21527" name="AutoShape 23"/>
            <p:cNvSpPr>
              <a:spLocks noChangeArrowheads="1"/>
            </p:cNvSpPr>
            <p:nvPr/>
          </p:nvSpPr>
          <p:spPr bwMode="auto">
            <a:xfrm>
              <a:off x="4030" y="2226"/>
              <a:ext cx="1315" cy="454"/>
            </a:xfrm>
            <a:prstGeom prst="roundRect">
              <a:avLst>
                <a:gd name="adj" fmla="val 16667"/>
              </a:avLst>
            </a:prstGeom>
            <a:solidFill>
              <a:srgbClr val="FFFF66"/>
            </a:solidFill>
            <a:ln w="57150" cmpd="thickThin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b="1" i="1"/>
                <a:t>Лаки,</a:t>
              </a:r>
            </a:p>
            <a:p>
              <a:pPr algn="ctr"/>
              <a:r>
                <a:rPr lang="ru-RU" b="1" i="1"/>
                <a:t>краски</a:t>
              </a:r>
            </a:p>
          </p:txBody>
        </p:sp>
        <p:sp>
          <p:nvSpPr>
            <p:cNvPr id="21528" name="AutoShape 24"/>
            <p:cNvSpPr>
              <a:spLocks noChangeArrowheads="1"/>
            </p:cNvSpPr>
            <p:nvPr/>
          </p:nvSpPr>
          <p:spPr bwMode="auto">
            <a:xfrm>
              <a:off x="3651" y="2931"/>
              <a:ext cx="1315" cy="454"/>
            </a:xfrm>
            <a:prstGeom prst="roundRect">
              <a:avLst>
                <a:gd name="adj" fmla="val 16667"/>
              </a:avLst>
            </a:prstGeom>
            <a:solidFill>
              <a:srgbClr val="FFFF66"/>
            </a:solidFill>
            <a:ln w="57150" cmpd="thickThin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b="1" i="1"/>
                <a:t>Медицинские</a:t>
              </a:r>
            </a:p>
            <a:p>
              <a:pPr algn="ctr"/>
              <a:r>
                <a:rPr lang="ru-RU" b="1" i="1"/>
                <a:t>препараты</a:t>
              </a:r>
            </a:p>
          </p:txBody>
        </p:sp>
        <p:sp>
          <p:nvSpPr>
            <p:cNvPr id="21529" name="AutoShape 25"/>
            <p:cNvSpPr>
              <a:spLocks noChangeArrowheads="1"/>
            </p:cNvSpPr>
            <p:nvPr/>
          </p:nvSpPr>
          <p:spPr bwMode="auto">
            <a:xfrm>
              <a:off x="2200" y="3406"/>
              <a:ext cx="1315" cy="454"/>
            </a:xfrm>
            <a:prstGeom prst="roundRect">
              <a:avLst>
                <a:gd name="adj" fmla="val 16667"/>
              </a:avLst>
            </a:prstGeom>
            <a:solidFill>
              <a:srgbClr val="FFFF66"/>
            </a:solidFill>
            <a:ln w="57150" cmpd="thickThin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ru-RU" sz="2000" b="1" i="1"/>
                <a:t>Сахарин</a:t>
              </a:r>
            </a:p>
          </p:txBody>
        </p:sp>
        <p:sp>
          <p:nvSpPr>
            <p:cNvPr id="21531" name="AutoShape 27"/>
            <p:cNvSpPr>
              <a:spLocks noChangeArrowheads="1"/>
            </p:cNvSpPr>
            <p:nvPr/>
          </p:nvSpPr>
          <p:spPr bwMode="auto">
            <a:xfrm>
              <a:off x="3424" y="2296"/>
              <a:ext cx="317" cy="273"/>
            </a:xfrm>
            <a:prstGeom prst="notchedRightArrow">
              <a:avLst>
                <a:gd name="adj1" fmla="val 50000"/>
                <a:gd name="adj2" fmla="val 29029"/>
              </a:avLst>
            </a:prstGeom>
            <a:solidFill>
              <a:srgbClr val="FFFF66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532" name="AutoShape 28"/>
            <p:cNvSpPr>
              <a:spLocks noChangeArrowheads="1"/>
            </p:cNvSpPr>
            <p:nvPr/>
          </p:nvSpPr>
          <p:spPr bwMode="auto">
            <a:xfrm flipH="1">
              <a:off x="1882" y="2296"/>
              <a:ext cx="317" cy="273"/>
            </a:xfrm>
            <a:prstGeom prst="notchedRightArrow">
              <a:avLst>
                <a:gd name="adj1" fmla="val 50000"/>
                <a:gd name="adj2" fmla="val 29029"/>
              </a:avLst>
            </a:prstGeom>
            <a:solidFill>
              <a:srgbClr val="FFFF66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533" name="AutoShape 29"/>
            <p:cNvSpPr>
              <a:spLocks noChangeArrowheads="1"/>
            </p:cNvSpPr>
            <p:nvPr/>
          </p:nvSpPr>
          <p:spPr bwMode="auto">
            <a:xfrm rot="16200000" flipH="1">
              <a:off x="2677" y="2998"/>
              <a:ext cx="317" cy="273"/>
            </a:xfrm>
            <a:prstGeom prst="notchedRightArrow">
              <a:avLst>
                <a:gd name="adj1" fmla="val 50000"/>
                <a:gd name="adj2" fmla="val 29029"/>
              </a:avLst>
            </a:prstGeom>
            <a:solidFill>
              <a:srgbClr val="FFFF66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534" name="AutoShape 30"/>
            <p:cNvSpPr>
              <a:spLocks noChangeArrowheads="1"/>
            </p:cNvSpPr>
            <p:nvPr/>
          </p:nvSpPr>
          <p:spPr bwMode="auto">
            <a:xfrm rot="16200000" flipH="1">
              <a:off x="2677" y="2998"/>
              <a:ext cx="317" cy="273"/>
            </a:xfrm>
            <a:prstGeom prst="notchedRightArrow">
              <a:avLst>
                <a:gd name="adj1" fmla="val 50000"/>
                <a:gd name="adj2" fmla="val 29029"/>
              </a:avLst>
            </a:prstGeom>
            <a:solidFill>
              <a:srgbClr val="FFFF66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537" name="AutoShape 33"/>
            <p:cNvSpPr>
              <a:spLocks noChangeArrowheads="1"/>
            </p:cNvSpPr>
            <p:nvPr/>
          </p:nvSpPr>
          <p:spPr bwMode="auto">
            <a:xfrm rot="5400000" flipH="1">
              <a:off x="2653" y="1547"/>
              <a:ext cx="317" cy="273"/>
            </a:xfrm>
            <a:prstGeom prst="notchedRightArrow">
              <a:avLst>
                <a:gd name="adj1" fmla="val 50000"/>
                <a:gd name="adj2" fmla="val 29029"/>
              </a:avLst>
            </a:prstGeom>
            <a:solidFill>
              <a:srgbClr val="FFFF66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538" name="AutoShape 34"/>
            <p:cNvSpPr>
              <a:spLocks noChangeArrowheads="1"/>
            </p:cNvSpPr>
            <p:nvPr/>
          </p:nvSpPr>
          <p:spPr bwMode="auto">
            <a:xfrm rot="1476391" flipH="1">
              <a:off x="2064" y="1842"/>
              <a:ext cx="317" cy="273"/>
            </a:xfrm>
            <a:prstGeom prst="notchedRightArrow">
              <a:avLst>
                <a:gd name="adj1" fmla="val 50000"/>
                <a:gd name="adj2" fmla="val 29029"/>
              </a:avLst>
            </a:prstGeom>
            <a:solidFill>
              <a:srgbClr val="FFFF66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539" name="AutoShape 35"/>
            <p:cNvSpPr>
              <a:spLocks noChangeArrowheads="1"/>
            </p:cNvSpPr>
            <p:nvPr/>
          </p:nvSpPr>
          <p:spPr bwMode="auto">
            <a:xfrm rot="-1476391">
              <a:off x="3289" y="1887"/>
              <a:ext cx="317" cy="273"/>
            </a:xfrm>
            <a:prstGeom prst="notchedRightArrow">
              <a:avLst>
                <a:gd name="adj1" fmla="val 50000"/>
                <a:gd name="adj2" fmla="val 29029"/>
              </a:avLst>
            </a:prstGeom>
            <a:solidFill>
              <a:srgbClr val="FFFF66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540" name="AutoShape 36"/>
            <p:cNvSpPr>
              <a:spLocks noChangeArrowheads="1"/>
            </p:cNvSpPr>
            <p:nvPr/>
          </p:nvSpPr>
          <p:spPr bwMode="auto">
            <a:xfrm rot="-1476391" flipH="1" flipV="1">
              <a:off x="2155" y="2749"/>
              <a:ext cx="317" cy="273"/>
            </a:xfrm>
            <a:prstGeom prst="notchedRightArrow">
              <a:avLst>
                <a:gd name="adj1" fmla="val 50000"/>
                <a:gd name="adj2" fmla="val 29029"/>
              </a:avLst>
            </a:prstGeom>
            <a:solidFill>
              <a:srgbClr val="FFFF66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543" name="AutoShape 39"/>
            <p:cNvSpPr>
              <a:spLocks noChangeArrowheads="1"/>
            </p:cNvSpPr>
            <p:nvPr/>
          </p:nvSpPr>
          <p:spPr bwMode="auto">
            <a:xfrm rot="1476391" flipV="1">
              <a:off x="3243" y="2704"/>
              <a:ext cx="317" cy="273"/>
            </a:xfrm>
            <a:prstGeom prst="notchedRightArrow">
              <a:avLst>
                <a:gd name="adj1" fmla="val 50000"/>
                <a:gd name="adj2" fmla="val 29029"/>
              </a:avLst>
            </a:prstGeom>
            <a:solidFill>
              <a:srgbClr val="FFFF66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8" name="Picture 10" descr="%D0%A1%D0%BB%D0%B0%D0%B9%D0%B4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44463" y="1484313"/>
            <a:ext cx="1619250" cy="3386137"/>
          </a:xfrm>
          <a:prstGeom prst="rect">
            <a:avLst/>
          </a:prstGeom>
          <a:noFill/>
        </p:spPr>
      </p:pic>
      <p:pic>
        <p:nvPicPr>
          <p:cNvPr id="17422" name="Picture 14" descr="%D0%A1%D0%BB%D0%B0%D0%B9%D0%B4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919288" y="1485900"/>
            <a:ext cx="1644650" cy="3382963"/>
          </a:xfrm>
          <a:prstGeom prst="rect">
            <a:avLst/>
          </a:prstGeom>
          <a:noFill/>
        </p:spPr>
      </p:pic>
      <p:pic>
        <p:nvPicPr>
          <p:cNvPr id="17424" name="Picture 16" descr="%D0%A1%D0%BB%D0%B0%D0%B9%D0%B43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545138" y="1485900"/>
            <a:ext cx="1619250" cy="3382963"/>
          </a:xfrm>
          <a:prstGeom prst="rect">
            <a:avLst/>
          </a:prstGeom>
          <a:noFill/>
        </p:spPr>
      </p:pic>
      <p:pic>
        <p:nvPicPr>
          <p:cNvPr id="17426" name="Picture 18" descr="%D0%A1%D0%BB%D0%B0%D0%B9%D0%B44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779838" y="1485900"/>
            <a:ext cx="1619250" cy="3382963"/>
          </a:xfrm>
          <a:prstGeom prst="rect">
            <a:avLst/>
          </a:prstGeom>
          <a:noFill/>
        </p:spPr>
      </p:pic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250825" y="5203825"/>
            <a:ext cx="1470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Текстолит</a:t>
            </a:r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2051050" y="5203825"/>
            <a:ext cx="14017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Волокнит</a:t>
            </a:r>
          </a:p>
        </p:txBody>
      </p:sp>
      <p:sp>
        <p:nvSpPr>
          <p:cNvPr id="17429" name="Text Box 21"/>
          <p:cNvSpPr txBox="1">
            <a:spLocks noChangeArrowheads="1"/>
          </p:cNvSpPr>
          <p:nvPr/>
        </p:nvSpPr>
        <p:spPr bwMode="auto">
          <a:xfrm>
            <a:off x="3708400" y="5229225"/>
            <a:ext cx="1800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Стеклопласт</a:t>
            </a:r>
          </a:p>
        </p:txBody>
      </p: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5780088" y="5229225"/>
            <a:ext cx="1312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Гетинакс</a:t>
            </a:r>
          </a:p>
        </p:txBody>
      </p:sp>
      <p:pic>
        <p:nvPicPr>
          <p:cNvPr id="17432" name="Picture 24" descr="%D0%A1%D0%BB%D0%B0%D0%B9%D0%B45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7308850" y="1485900"/>
            <a:ext cx="1619250" cy="3455988"/>
          </a:xfrm>
          <a:prstGeom prst="rect">
            <a:avLst/>
          </a:prstGeom>
          <a:noFill/>
        </p:spPr>
      </p:pic>
      <p:sp>
        <p:nvSpPr>
          <p:cNvPr id="17433" name="Text Box 25"/>
          <p:cNvSpPr txBox="1">
            <a:spLocks noChangeArrowheads="1"/>
          </p:cNvSpPr>
          <p:nvPr/>
        </p:nvSpPr>
        <p:spPr bwMode="auto">
          <a:xfrm>
            <a:off x="7451725" y="5229225"/>
            <a:ext cx="1390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Карболит</a:t>
            </a:r>
          </a:p>
        </p:txBody>
      </p:sp>
      <p:sp>
        <p:nvSpPr>
          <p:cNvPr id="17434" name="Rectangle 4"/>
          <p:cNvSpPr>
            <a:spLocks noChangeArrowheads="1"/>
          </p:cNvSpPr>
          <p:nvPr/>
        </p:nvSpPr>
        <p:spPr bwMode="auto">
          <a:xfrm>
            <a:off x="611188" y="260350"/>
            <a:ext cx="8064500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4400" b="1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cs typeface="Times New Roman" pitchFamily="18" charset="0"/>
              </a:rPr>
              <a:t>Многообразие фенопластов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4" name="Picture 8" descr="Fájl:Phenol-3D-vdW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9388" y="115888"/>
            <a:ext cx="2481262" cy="2808287"/>
          </a:xfrm>
          <a:prstGeom prst="rect">
            <a:avLst/>
          </a:prstGeom>
          <a:noFill/>
        </p:spPr>
      </p:pic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2555875" y="260350"/>
            <a:ext cx="6443663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800" b="1" i="1">
                <a:effectLst>
                  <a:outerShdw blurRad="38100" dist="38100" dir="2700000" algn="tl">
                    <a:srgbClr val="FFFFFF"/>
                  </a:outerShdw>
                </a:effectLst>
              </a:rPr>
              <a:t>Простейший фенол называется </a:t>
            </a:r>
            <a:r>
              <a:rPr lang="ru-RU" sz="2800" b="1" i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Карболовой кислотой. </a:t>
            </a:r>
            <a:r>
              <a:rPr lang="ru-RU" sz="2800" b="1" i="1">
                <a:effectLst>
                  <a:outerShdw blurRad="38100" dist="38100" dir="2700000" algn="tl">
                    <a:srgbClr val="FFFFFF"/>
                  </a:outerShdw>
                </a:effectLst>
              </a:rPr>
              <a:t>Он обладает сильными антисептическими свойствами (способен убивать многие микроорганизмы)</a:t>
            </a:r>
          </a:p>
        </p:txBody>
      </p:sp>
      <p:pic>
        <p:nvPicPr>
          <p:cNvPr id="9227" name="Picture 11" descr="28471_or"/>
          <p:cNvPicPr>
            <a:picLocks noChangeAspect="1" noChangeArrowheads="1"/>
          </p:cNvPicPr>
          <p:nvPr/>
        </p:nvPicPr>
        <p:blipFill>
          <a:blip r:embed="rId3" cstate="email">
            <a:lum bright="18000" contrast="30000"/>
          </a:blip>
          <a:srcRect/>
          <a:stretch>
            <a:fillRect/>
          </a:stretch>
        </p:blipFill>
        <p:spPr bwMode="auto">
          <a:xfrm>
            <a:off x="179388" y="3516313"/>
            <a:ext cx="5616575" cy="3152775"/>
          </a:xfrm>
          <a:prstGeom prst="rect">
            <a:avLst/>
          </a:prstGeom>
          <a:noFill/>
        </p:spPr>
      </p:pic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5938838" y="4508500"/>
            <a:ext cx="3205162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200" b="1" i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Запах карболки был типичным запахом госпиталей и больниц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1" name="Picture 3" descr="20-1"/>
          <p:cNvPicPr>
            <a:picLocks noChangeAspect="1" noChangeArrowheads="1"/>
          </p:cNvPicPr>
          <p:nvPr/>
        </p:nvPicPr>
        <p:blipFill>
          <a:blip r:embed="rId2" cstate="email">
            <a:lum bright="-18000" contrast="36000"/>
          </a:blip>
          <a:srcRect/>
          <a:stretch>
            <a:fillRect/>
          </a:stretch>
        </p:blipFill>
        <p:spPr bwMode="auto">
          <a:xfrm>
            <a:off x="395288" y="909638"/>
            <a:ext cx="8380412" cy="3527425"/>
          </a:xfrm>
          <a:prstGeom prst="rect">
            <a:avLst/>
          </a:prstGeom>
          <a:noFill/>
        </p:spPr>
      </p:pic>
      <p:sp>
        <p:nvSpPr>
          <p:cNvPr id="22536" name="Rectangle 4"/>
          <p:cNvSpPr>
            <a:spLocks noChangeArrowheads="1"/>
          </p:cNvSpPr>
          <p:nvPr/>
        </p:nvSpPr>
        <p:spPr bwMode="auto">
          <a:xfrm>
            <a:off x="1187450" y="42863"/>
            <a:ext cx="6769100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4400" b="1" i="1">
                <a:solidFill>
                  <a:srgbClr val="00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cs typeface="Times New Roman" pitchFamily="18" charset="0"/>
              </a:rPr>
              <a:t>Фенолы в растениях</a:t>
            </a:r>
          </a:p>
        </p:txBody>
      </p:sp>
      <p:pic>
        <p:nvPicPr>
          <p:cNvPr id="22538" name="Picture 10" descr="Тимьян обыкновенный. Типовой вид рода. Общий вид цветущих растений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11188" y="4581525"/>
            <a:ext cx="2524125" cy="1895475"/>
          </a:xfrm>
          <a:prstGeom prst="rect">
            <a:avLst/>
          </a:prstGeom>
          <a:noFill/>
        </p:spPr>
      </p:pic>
      <p:pic>
        <p:nvPicPr>
          <p:cNvPr id="22542" name="Picture 14" descr="Salix alba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156325" y="4581525"/>
            <a:ext cx="2524125" cy="1895475"/>
          </a:xfrm>
          <a:prstGeom prst="rect">
            <a:avLst/>
          </a:prstGeom>
          <a:noFill/>
        </p:spPr>
      </p:pic>
      <p:pic>
        <p:nvPicPr>
          <p:cNvPr id="22544" name="Picture 16" descr="ena_7011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348038" y="4581525"/>
            <a:ext cx="2516187" cy="1887538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27" name="Picture 15" descr="Фото фенольного дома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979613" y="981075"/>
            <a:ext cx="4762500" cy="2200275"/>
          </a:xfrm>
          <a:prstGeom prst="rect">
            <a:avLst/>
          </a:prstGeom>
          <a:noFill/>
          <a:effectLst>
            <a:outerShdw dist="107763" dir="2700000" algn="ctr" rotWithShape="0">
              <a:srgbClr val="808080"/>
            </a:outerShdw>
          </a:effectLst>
        </p:spPr>
      </p:pic>
      <p:sp>
        <p:nvSpPr>
          <p:cNvPr id="13328" name="Rectangle 4"/>
          <p:cNvSpPr>
            <a:spLocks noChangeArrowheads="1"/>
          </p:cNvSpPr>
          <p:nvPr/>
        </p:nvSpPr>
        <p:spPr bwMode="auto">
          <a:xfrm>
            <a:off x="1187450" y="44450"/>
            <a:ext cx="676910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44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Ф</a:t>
            </a:r>
            <a:r>
              <a:rPr lang="ru-RU" sz="44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cs typeface="Times New Roman" pitchFamily="18" charset="0"/>
              </a:rPr>
              <a:t>енол</a:t>
            </a:r>
            <a:r>
              <a:rPr lang="ru-RU" sz="44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ьные дома</a:t>
            </a:r>
          </a:p>
        </p:txBody>
      </p:sp>
      <p:sp>
        <p:nvSpPr>
          <p:cNvPr id="13329" name="Rectangle 17"/>
          <p:cNvSpPr>
            <a:spLocks noChangeArrowheads="1"/>
          </p:cNvSpPr>
          <p:nvPr/>
        </p:nvSpPr>
        <p:spPr bwMode="auto">
          <a:xfrm>
            <a:off x="323850" y="3387725"/>
            <a:ext cx="8569325" cy="301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algn="just" eaLnBrk="0" hangingPunct="0"/>
            <a:r>
              <a:rPr lang="ru-RU" sz="22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 70-х – начале 80-х годов прошлого века в крупных городах Советского Союза во время строительства некоторых многоэтажных домов провели эксперимент: в бетон и утеплитель добавили </a:t>
            </a:r>
            <a:r>
              <a:rPr lang="ru-RU" sz="22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фенолформальдегид</a:t>
            </a:r>
            <a:r>
              <a:rPr lang="ru-RU" sz="22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Это позволило обеспечить быстрое застывание бетона и почти в полтора раза сократить расход стройматериалов. После того, как были </a:t>
            </a:r>
            <a:r>
              <a:rPr lang="ru-RU" sz="22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выявлены вредные свойства фенольных соединений</a:t>
            </a:r>
            <a:r>
              <a:rPr lang="ru-RU" sz="22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подобная практика была прекращена. Однако экспериментальные дома остались...</a:t>
            </a:r>
            <a:endParaRPr lang="ru-RU" sz="2200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9" name="Picture 7" descr="ملف:Phenol 2 grams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659563" y="2997200"/>
            <a:ext cx="2089150" cy="2089150"/>
          </a:xfrm>
          <a:prstGeom prst="rect">
            <a:avLst/>
          </a:prstGeom>
          <a:noFill/>
        </p:spPr>
      </p:pic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395288" y="1225550"/>
            <a:ext cx="7632700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marL="361950">
              <a:buFontTx/>
              <a:buAutoNum type="arabicPeriod"/>
            </a:pPr>
            <a:r>
              <a:rPr lang="ru-RU" sz="24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Раздражает носоглотку;</a:t>
            </a:r>
          </a:p>
          <a:p>
            <a:pPr marL="361950">
              <a:buFontTx/>
              <a:buAutoNum type="arabicPeriod"/>
            </a:pPr>
            <a:r>
              <a:rPr lang="ru-RU" sz="24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Вызывает ожоги;</a:t>
            </a:r>
          </a:p>
          <a:p>
            <a:pPr marL="361950">
              <a:buFontTx/>
              <a:buAutoNum type="arabicPeriod"/>
            </a:pPr>
            <a:r>
              <a:rPr lang="ru-RU" sz="24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Вызывает отек легких;</a:t>
            </a:r>
          </a:p>
          <a:p>
            <a:pPr marL="361950">
              <a:buFontTx/>
              <a:buAutoNum type="arabicPeriod"/>
            </a:pPr>
            <a:r>
              <a:rPr lang="ru-RU" sz="24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При интоксикации фенола – бесплодие, рак, сердечная недостаточность</a:t>
            </a:r>
          </a:p>
          <a:p>
            <a:pPr marL="361950">
              <a:buFontTx/>
              <a:buAutoNum type="arabicPeriod"/>
            </a:pPr>
            <a:r>
              <a:rPr lang="ru-RU" sz="24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Аллергии;</a:t>
            </a:r>
          </a:p>
          <a:p>
            <a:pPr marL="361950">
              <a:buFontTx/>
              <a:buAutoNum type="arabicPeriod"/>
            </a:pPr>
            <a:r>
              <a:rPr lang="ru-RU" sz="24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Кашель, астма;</a:t>
            </a:r>
          </a:p>
          <a:p>
            <a:pPr marL="361950">
              <a:buFontTx/>
              <a:buAutoNum type="arabicPeriod"/>
            </a:pPr>
            <a:r>
              <a:rPr lang="ru-RU" sz="24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Болезни глаз, почек;</a:t>
            </a:r>
          </a:p>
          <a:p>
            <a:pPr marL="361950">
              <a:buFontTx/>
              <a:buAutoNum type="arabicPeriod"/>
            </a:pPr>
            <a:r>
              <a:rPr lang="ru-RU" sz="24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Головная боль;</a:t>
            </a:r>
          </a:p>
          <a:p>
            <a:pPr marL="361950">
              <a:buFontTx/>
              <a:buAutoNum type="arabicPeriod"/>
            </a:pPr>
            <a:r>
              <a:rPr lang="ru-RU" sz="24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Нарушает работу ЦНС;</a:t>
            </a:r>
          </a:p>
          <a:p>
            <a:pPr marL="361950">
              <a:buFontTx/>
              <a:buAutoNum type="arabicPeriod"/>
            </a:pPr>
            <a:r>
              <a:rPr lang="ru-RU" sz="24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Вызывает упадок сил;</a:t>
            </a:r>
          </a:p>
          <a:p>
            <a:pPr marL="361950">
              <a:buFontTx/>
              <a:buAutoNum type="arabicPeriod"/>
            </a:pPr>
            <a:r>
              <a:rPr lang="ru-RU" sz="24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Многие детские игрушки производятся из фенопластов - это крайне опасно!</a:t>
            </a:r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755650" y="115888"/>
            <a:ext cx="49895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44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Чем опасен фенол?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2"/>
          <p:cNvSpPr txBox="1">
            <a:spLocks noChangeArrowheads="1"/>
          </p:cNvSpPr>
          <p:nvPr/>
        </p:nvSpPr>
        <p:spPr bwMode="auto">
          <a:xfrm>
            <a:off x="250825" y="1214438"/>
            <a:ext cx="8642350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i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Кислородсодержащие органические соединения, в молекулах которых ароматический радикал </a:t>
            </a:r>
          </a:p>
          <a:p>
            <a:pPr algn="ctr"/>
            <a:r>
              <a:rPr lang="ru-RU" sz="4000" b="1" i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фенил </a:t>
            </a:r>
          </a:p>
          <a:p>
            <a:pPr algn="ctr"/>
            <a:r>
              <a:rPr lang="ru-RU" sz="2800" b="1" i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связан с функциональной </a:t>
            </a:r>
          </a:p>
          <a:p>
            <a:pPr algn="ctr"/>
            <a:r>
              <a:rPr lang="ru-RU" sz="40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гидроксильной группой</a:t>
            </a:r>
          </a:p>
        </p:txBody>
      </p:sp>
      <p:sp>
        <p:nvSpPr>
          <p:cNvPr id="4100" name="TextBox 12"/>
          <p:cNvSpPr txBox="1">
            <a:spLocks noChangeArrowheads="1"/>
          </p:cNvSpPr>
          <p:nvPr/>
        </p:nvSpPr>
        <p:spPr bwMode="auto">
          <a:xfrm>
            <a:off x="2843213" y="4797425"/>
            <a:ext cx="37242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6000" b="1" baseline="-25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6000" b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6000" b="1" baseline="-250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6000" b="1" baseline="-25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6000" b="1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6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ОН</a:t>
            </a:r>
            <a:r>
              <a:rPr lang="ru-RU" sz="4000" b="1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323528" y="3645024"/>
          <a:ext cx="1727200" cy="254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Image" r:id="rId3" imgW="2311111" imgH="1294781" progId="">
                  <p:embed/>
                </p:oleObj>
              </mc:Choice>
              <mc:Fallback>
                <p:oleObj name="Image" r:id="rId3" imgW="2311111" imgH="1294781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lum bright="-78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61919"/>
                      <a:stretch>
                        <a:fillRect/>
                      </a:stretch>
                    </p:blipFill>
                    <p:spPr bwMode="auto">
                      <a:xfrm>
                        <a:off x="323528" y="3645024"/>
                        <a:ext cx="1727200" cy="254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3" name="Rectangle 4"/>
          <p:cNvSpPr>
            <a:spLocks noChangeArrowheads="1"/>
          </p:cNvSpPr>
          <p:nvPr/>
        </p:nvSpPr>
        <p:spPr bwMode="auto">
          <a:xfrm>
            <a:off x="2555875" y="188913"/>
            <a:ext cx="381635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5400" b="1" i="1"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  <a:cs typeface="Times New Roman" pitchFamily="18" charset="0"/>
              </a:rPr>
              <a:t>Фенолы</a:t>
            </a:r>
          </a:p>
        </p:txBody>
      </p:sp>
      <p:graphicFrame>
        <p:nvGraphicFramePr>
          <p:cNvPr id="4104" name="Object 8"/>
          <p:cNvGraphicFramePr>
            <a:graphicFrameLocks noChangeAspect="1"/>
          </p:cNvGraphicFramePr>
          <p:nvPr/>
        </p:nvGraphicFramePr>
        <p:xfrm>
          <a:off x="7092280" y="3717032"/>
          <a:ext cx="1728788" cy="254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Image" r:id="rId5" imgW="2311111" imgH="1294781" progId="">
                  <p:embed/>
                </p:oleObj>
              </mc:Choice>
              <mc:Fallback>
                <p:oleObj name="Image" r:id="rId5" imgW="2311111" imgH="1294781" progId="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lum bright="-78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56352" r="5530"/>
                      <a:stretch>
                        <a:fillRect/>
                      </a:stretch>
                    </p:blipFill>
                    <p:spPr bwMode="auto">
                      <a:xfrm>
                        <a:off x="7092280" y="3717032"/>
                        <a:ext cx="1728788" cy="254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58416" y="1052736"/>
            <a:ext cx="8085584" cy="3744416"/>
          </a:xfrm>
        </p:spPr>
        <p:txBody>
          <a:bodyPr>
            <a:normAutofit/>
          </a:bodyPr>
          <a:lstStyle/>
          <a:p>
            <a:r>
              <a:rPr lang="ru-RU" sz="7200" dirty="0" smtClean="0"/>
              <a:t>СПАСИБО ЗА ВНИМАНИЕ</a:t>
            </a:r>
            <a:endParaRPr lang="ru-RU" sz="7200" dirty="0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-274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6398" name="Picture 14" descr="File:Friedlieb Ferdinand Runge.jpeg"/>
          <p:cNvPicPr>
            <a:picLocks noChangeAspect="1" noChangeArrowheads="1"/>
          </p:cNvPicPr>
          <p:nvPr/>
        </p:nvPicPr>
        <p:blipFill>
          <a:blip r:embed="rId2" cstate="email">
            <a:lum bright="12000" contrast="24000"/>
          </a:blip>
          <a:srcRect/>
          <a:stretch>
            <a:fillRect/>
          </a:stretch>
        </p:blipFill>
        <p:spPr bwMode="auto">
          <a:xfrm>
            <a:off x="368300" y="1347788"/>
            <a:ext cx="2436813" cy="3240087"/>
          </a:xfrm>
          <a:prstGeom prst="rect">
            <a:avLst/>
          </a:prstGeom>
          <a:noFill/>
        </p:spPr>
      </p:pic>
      <p:pic>
        <p:nvPicPr>
          <p:cNvPr id="16400" name="Picture 16" descr="Файл:Auguste Laurent.jpg"/>
          <p:cNvPicPr>
            <a:picLocks noChangeAspect="1" noChangeArrowheads="1"/>
          </p:cNvPicPr>
          <p:nvPr/>
        </p:nvPicPr>
        <p:blipFill>
          <a:blip r:embed="rId3" cstate="email">
            <a:lum contrast="30000"/>
          </a:blip>
          <a:srcRect/>
          <a:stretch>
            <a:fillRect/>
          </a:stretch>
        </p:blipFill>
        <p:spPr bwMode="auto">
          <a:xfrm>
            <a:off x="3348038" y="1347788"/>
            <a:ext cx="2501900" cy="3238500"/>
          </a:xfrm>
          <a:prstGeom prst="rect">
            <a:avLst/>
          </a:prstGeom>
          <a:noFill/>
        </p:spPr>
      </p:pic>
      <p:sp>
        <p:nvSpPr>
          <p:cNvPr id="16415" name="Rectangle 31"/>
          <p:cNvSpPr>
            <a:spLocks noChangeArrowheads="1"/>
          </p:cNvSpPr>
          <p:nvPr/>
        </p:nvSpPr>
        <p:spPr bwMode="auto">
          <a:xfrm>
            <a:off x="3641725" y="4956175"/>
            <a:ext cx="1860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ru-RU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Огюст Лоран </a:t>
            </a:r>
          </a:p>
          <a:p>
            <a:pPr algn="ctr" eaLnBrk="0" hangingPunct="0"/>
            <a:r>
              <a:rPr lang="ru-RU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(1807 – 1853 гг)</a:t>
            </a:r>
          </a:p>
        </p:txBody>
      </p:sp>
      <p:sp>
        <p:nvSpPr>
          <p:cNvPr id="16416" name="Rectangle 32"/>
          <p:cNvSpPr>
            <a:spLocks noChangeArrowheads="1"/>
          </p:cNvSpPr>
          <p:nvPr/>
        </p:nvSpPr>
        <p:spPr bwMode="auto">
          <a:xfrm>
            <a:off x="250825" y="4884738"/>
            <a:ext cx="26543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ru-RU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Фридлиб Фердинанд </a:t>
            </a:r>
          </a:p>
          <a:p>
            <a:pPr algn="ctr" eaLnBrk="0" hangingPunct="0"/>
            <a:r>
              <a:rPr lang="ru-RU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Рунге </a:t>
            </a:r>
          </a:p>
          <a:p>
            <a:pPr algn="ctr" eaLnBrk="0" hangingPunct="0"/>
            <a:r>
              <a:rPr lang="ru-RU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(1794 – 1867 гг)</a:t>
            </a:r>
          </a:p>
        </p:txBody>
      </p:sp>
      <p:pic>
        <p:nvPicPr>
          <p:cNvPr id="16418" name="Picture 34" descr="200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416675" y="1347788"/>
            <a:ext cx="2382838" cy="3243262"/>
          </a:xfrm>
          <a:prstGeom prst="rect">
            <a:avLst/>
          </a:prstGeom>
          <a:noFill/>
        </p:spPr>
      </p:pic>
      <p:sp>
        <p:nvSpPr>
          <p:cNvPr id="16419" name="Rectangle 35"/>
          <p:cNvSpPr>
            <a:spLocks noChangeArrowheads="1"/>
          </p:cNvSpPr>
          <p:nvPr/>
        </p:nvSpPr>
        <p:spPr bwMode="auto">
          <a:xfrm>
            <a:off x="6516688" y="4956175"/>
            <a:ext cx="22225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ru-RU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Шарль Фредерик </a:t>
            </a:r>
          </a:p>
          <a:p>
            <a:pPr algn="ctr" eaLnBrk="0" hangingPunct="0"/>
            <a:r>
              <a:rPr lang="ru-RU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Жерар </a:t>
            </a:r>
          </a:p>
          <a:p>
            <a:pPr algn="ctr" eaLnBrk="0" hangingPunct="0"/>
            <a:r>
              <a:rPr lang="ru-RU" b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(1816 – 1856 гг)</a:t>
            </a:r>
          </a:p>
        </p:txBody>
      </p:sp>
      <p:sp>
        <p:nvSpPr>
          <p:cNvPr id="16420" name="Rectangle 4"/>
          <p:cNvSpPr>
            <a:spLocks noChangeArrowheads="1"/>
          </p:cNvSpPr>
          <p:nvPr/>
        </p:nvSpPr>
        <p:spPr bwMode="auto">
          <a:xfrm>
            <a:off x="1187450" y="187325"/>
            <a:ext cx="6769100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4400" b="1" i="1"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  <a:cs typeface="Times New Roman" pitchFamily="18" charset="0"/>
              </a:rPr>
              <a:t>Открытие фенола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3" name="AutoShape 13"/>
          <p:cNvSpPr>
            <a:spLocks noChangeArrowheads="1"/>
          </p:cNvSpPr>
          <p:nvPr/>
        </p:nvSpPr>
        <p:spPr bwMode="auto">
          <a:xfrm>
            <a:off x="179388" y="2708275"/>
            <a:ext cx="4032250" cy="7921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ru-RU" sz="44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Одноатомные</a:t>
            </a:r>
          </a:p>
        </p:txBody>
      </p:sp>
      <p:sp>
        <p:nvSpPr>
          <p:cNvPr id="15375" name="AutoShape 15"/>
          <p:cNvSpPr>
            <a:spLocks noChangeArrowheads="1"/>
          </p:cNvSpPr>
          <p:nvPr/>
        </p:nvSpPr>
        <p:spPr bwMode="auto">
          <a:xfrm>
            <a:off x="4787900" y="2708275"/>
            <a:ext cx="4176713" cy="79216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ru-RU" sz="44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Многоатомные</a:t>
            </a:r>
          </a:p>
        </p:txBody>
      </p:sp>
      <p:sp>
        <p:nvSpPr>
          <p:cNvPr id="15376" name="AutoShape 16"/>
          <p:cNvSpPr>
            <a:spLocks noChangeArrowheads="1"/>
          </p:cNvSpPr>
          <p:nvPr/>
        </p:nvSpPr>
        <p:spPr bwMode="auto">
          <a:xfrm>
            <a:off x="2411413" y="333375"/>
            <a:ext cx="3887787" cy="115093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/>
            <a:r>
              <a:rPr lang="ru-RU" sz="72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cs typeface="Times New Roman" pitchFamily="18" charset="0"/>
              </a:rPr>
              <a:t>Фенолы</a:t>
            </a:r>
          </a:p>
        </p:txBody>
      </p:sp>
      <p:sp>
        <p:nvSpPr>
          <p:cNvPr id="15377" name="AutoShape 17"/>
          <p:cNvSpPr>
            <a:spLocks noChangeArrowheads="1"/>
          </p:cNvSpPr>
          <p:nvPr/>
        </p:nvSpPr>
        <p:spPr bwMode="auto">
          <a:xfrm rot="-2647957">
            <a:off x="2627313" y="1844675"/>
            <a:ext cx="1152525" cy="504825"/>
          </a:xfrm>
          <a:prstGeom prst="leftArrow">
            <a:avLst>
              <a:gd name="adj1" fmla="val 49685"/>
              <a:gd name="adj2" fmla="val 91617"/>
            </a:avLst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378" name="AutoShape 18"/>
          <p:cNvSpPr>
            <a:spLocks noChangeArrowheads="1"/>
          </p:cNvSpPr>
          <p:nvPr/>
        </p:nvSpPr>
        <p:spPr bwMode="auto">
          <a:xfrm rot="2647957" flipH="1">
            <a:off x="4787900" y="1844675"/>
            <a:ext cx="1152525" cy="504825"/>
          </a:xfrm>
          <a:prstGeom prst="leftArrow">
            <a:avLst>
              <a:gd name="adj1" fmla="val 49685"/>
              <a:gd name="adj2" fmla="val 91617"/>
            </a:avLst>
          </a:prstGeom>
          <a:solidFill>
            <a:schemeClr val="accent1"/>
          </a:solidFill>
          <a:ln w="952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15379" name="Picture 19" descr="пирогаллол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CFEFC"/>
              </a:clrFrom>
              <a:clrTo>
                <a:srgbClr val="FCFEFC">
                  <a:alpha val="0"/>
                </a:srgbClr>
              </a:clrTo>
            </a:clrChange>
            <a:lum bright="-84000"/>
          </a:blip>
          <a:srcRect/>
          <a:stretch>
            <a:fillRect/>
          </a:stretch>
        </p:blipFill>
        <p:spPr bwMode="auto">
          <a:xfrm>
            <a:off x="6300788" y="3860800"/>
            <a:ext cx="2735262" cy="2520950"/>
          </a:xfrm>
          <a:prstGeom prst="rect">
            <a:avLst/>
          </a:prstGeom>
          <a:noFill/>
        </p:spPr>
      </p:pic>
      <p:pic>
        <p:nvPicPr>
          <p:cNvPr id="15380" name="Picture 20" descr="гидрохинон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CFEFC"/>
              </a:clrFrom>
              <a:clrTo>
                <a:srgbClr val="FCFEFC">
                  <a:alpha val="0"/>
                </a:srgbClr>
              </a:clrTo>
            </a:clrChange>
            <a:lum bright="-90000"/>
          </a:blip>
          <a:srcRect/>
          <a:stretch>
            <a:fillRect/>
          </a:stretch>
        </p:blipFill>
        <p:spPr bwMode="auto">
          <a:xfrm>
            <a:off x="4787900" y="3789363"/>
            <a:ext cx="1816100" cy="2809875"/>
          </a:xfrm>
          <a:prstGeom prst="rect">
            <a:avLst/>
          </a:prstGeom>
          <a:noFill/>
        </p:spPr>
      </p:pic>
      <p:pic>
        <p:nvPicPr>
          <p:cNvPr id="15382" name="Picture 22" descr="o2544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78000" contrast="54000"/>
          </a:blip>
          <a:srcRect r="80347" b="17393"/>
          <a:stretch>
            <a:fillRect/>
          </a:stretch>
        </p:blipFill>
        <p:spPr bwMode="auto">
          <a:xfrm>
            <a:off x="468313" y="3500438"/>
            <a:ext cx="1655762" cy="2881312"/>
          </a:xfrm>
          <a:prstGeom prst="rect">
            <a:avLst/>
          </a:prstGeom>
          <a:noFill/>
        </p:spPr>
      </p:pic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684213" y="6237288"/>
            <a:ext cx="933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/>
              <a:t>фенол</a:t>
            </a:r>
          </a:p>
        </p:txBody>
      </p:sp>
      <p:pic>
        <p:nvPicPr>
          <p:cNvPr id="15386" name="Picture 26" descr="ф1"/>
          <p:cNvPicPr>
            <a:picLocks noChangeAspect="1" noChangeArrowheads="1"/>
          </p:cNvPicPr>
          <p:nvPr/>
        </p:nvPicPr>
        <p:blipFill>
          <a:blip r:embed="rId5" cstate="email">
            <a:clrChange>
              <a:clrFrom>
                <a:srgbClr val="FCFEFC"/>
              </a:clrFrom>
              <a:clrTo>
                <a:srgbClr val="FCFEFC">
                  <a:alpha val="0"/>
                </a:srgbClr>
              </a:clrTo>
            </a:clrChange>
            <a:lum bright="-78000" contrast="48000"/>
          </a:blip>
          <a:srcRect/>
          <a:stretch>
            <a:fillRect/>
          </a:stretch>
        </p:blipFill>
        <p:spPr bwMode="auto">
          <a:xfrm>
            <a:off x="2339975" y="3813175"/>
            <a:ext cx="2087563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87" name="Text Box 27"/>
          <p:cNvSpPr txBox="1">
            <a:spLocks noChangeArrowheads="1"/>
          </p:cNvSpPr>
          <p:nvPr/>
        </p:nvSpPr>
        <p:spPr bwMode="auto">
          <a:xfrm>
            <a:off x="2411413" y="6165850"/>
            <a:ext cx="16732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/>
              <a:t>Орто- крезол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TextBox 4"/>
          <p:cNvSpPr txBox="1">
            <a:spLocks noChangeArrowheads="1"/>
          </p:cNvSpPr>
          <p:nvPr/>
        </p:nvSpPr>
        <p:spPr bwMode="auto">
          <a:xfrm>
            <a:off x="251520" y="1988840"/>
            <a:ext cx="4392613" cy="406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6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Кристаллы с формой игл с характерным запахом,  окисляются на воздухе с приобретением розового оттенка, </a:t>
            </a:r>
            <a:r>
              <a:rPr lang="ru-RU" sz="2600" b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малорастворимы</a:t>
            </a:r>
            <a:r>
              <a:rPr lang="ru-RU" sz="26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в холодной воде, но хорошо растворяются в горячей, ядовиты. Фенол плавится при температуре 42,30С, кипит при 182 0С.</a:t>
            </a:r>
          </a:p>
        </p:txBody>
      </p:sp>
      <p:sp>
        <p:nvSpPr>
          <p:cNvPr id="8200" name="Rectangle 4"/>
          <p:cNvSpPr>
            <a:spLocks noChangeArrowheads="1"/>
          </p:cNvSpPr>
          <p:nvPr/>
        </p:nvSpPr>
        <p:spPr bwMode="auto">
          <a:xfrm>
            <a:off x="1692275" y="115888"/>
            <a:ext cx="5256213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6000" b="1" i="1"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  <a:cs typeface="Times New Roman" pitchFamily="18" charset="0"/>
              </a:rPr>
              <a:t>«Фенолы»</a:t>
            </a:r>
          </a:p>
        </p:txBody>
      </p:sp>
      <p:sp>
        <p:nvSpPr>
          <p:cNvPr id="8201" name="Rectangle 4"/>
          <p:cNvSpPr>
            <a:spLocks noChangeArrowheads="1"/>
          </p:cNvSpPr>
          <p:nvPr/>
        </p:nvSpPr>
        <p:spPr bwMode="auto">
          <a:xfrm>
            <a:off x="468313" y="1052513"/>
            <a:ext cx="5256212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3600" b="1" i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cs typeface="Times New Roman" pitchFamily="18" charset="0"/>
              </a:rPr>
              <a:t>Физические свойства:</a:t>
            </a:r>
          </a:p>
        </p:txBody>
      </p:sp>
      <p:pic>
        <p:nvPicPr>
          <p:cNvPr id="8205" name="Picture 13" descr="Fichier:Phenol (carbolic acid)02.jpg"/>
          <p:cNvPicPr>
            <a:picLocks noChangeAspect="1" noChangeArrowheads="1"/>
          </p:cNvPicPr>
          <p:nvPr/>
        </p:nvPicPr>
        <p:blipFill>
          <a:blip r:embed="rId2" cstate="email">
            <a:lum bright="-12000" contrast="54000"/>
          </a:blip>
          <a:srcRect/>
          <a:stretch>
            <a:fillRect/>
          </a:stretch>
        </p:blipFill>
        <p:spPr bwMode="auto">
          <a:xfrm>
            <a:off x="4859338" y="2428875"/>
            <a:ext cx="4122737" cy="2917825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82" name="Picture 26" descr="взаимное влияние1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CFEFC"/>
              </a:clrFrom>
              <a:clrTo>
                <a:srgbClr val="FCFEFC">
                  <a:alpha val="0"/>
                </a:srgbClr>
              </a:clrTo>
            </a:clrChange>
            <a:lum bright="-78000" contrast="28000"/>
          </a:blip>
          <a:srcRect/>
          <a:stretch>
            <a:fillRect/>
          </a:stretch>
        </p:blipFill>
        <p:spPr bwMode="auto">
          <a:xfrm>
            <a:off x="0" y="1925638"/>
            <a:ext cx="39243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83" name="Rectangle 27"/>
          <p:cNvSpPr>
            <a:spLocks noChangeArrowheads="1"/>
          </p:cNvSpPr>
          <p:nvPr/>
        </p:nvSpPr>
        <p:spPr bwMode="auto">
          <a:xfrm>
            <a:off x="755650" y="115888"/>
            <a:ext cx="69119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sz="4400" b="1" i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Взаимное влияние атомов </a:t>
            </a:r>
          </a:p>
          <a:p>
            <a:pPr algn="ctr"/>
            <a:r>
              <a:rPr lang="ru-RU" sz="4400" b="1" i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в молекуле фенола</a:t>
            </a:r>
          </a:p>
        </p:txBody>
      </p:sp>
      <p:sp>
        <p:nvSpPr>
          <p:cNvPr id="19485" name="Rectangle 29"/>
          <p:cNvSpPr>
            <a:spLocks noChangeArrowheads="1"/>
          </p:cNvSpPr>
          <p:nvPr/>
        </p:nvSpPr>
        <p:spPr bwMode="auto">
          <a:xfrm>
            <a:off x="4211638" y="1714500"/>
            <a:ext cx="4752975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360363" eaLnBrk="0" hangingPunct="0"/>
            <a:r>
              <a:rPr lang="ru-RU" sz="28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Ароматическое кольцо оказывает влияние на гидроксильную группу, в результате чего атом водорода становится более подвижным.</a:t>
            </a:r>
          </a:p>
          <a:p>
            <a:pPr indent="360363" eaLnBrk="0" hangingPunct="0"/>
            <a:endParaRPr lang="ru-RU" sz="2800" b="1">
              <a:solidFill>
                <a:srgbClr val="0000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  <a:p>
            <a:pPr indent="360363" eaLnBrk="0" hangingPunct="0"/>
            <a:r>
              <a:rPr lang="ru-RU" sz="2800" b="1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Гидроксильная группа также оказывает влияние на бензольное кольцо.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1692275" y="115888"/>
            <a:ext cx="5256213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4400" b="1" i="1"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  <a:cs typeface="Times New Roman" pitchFamily="18" charset="0"/>
              </a:rPr>
              <a:t>Фенолы</a:t>
            </a:r>
          </a:p>
        </p:txBody>
      </p:sp>
      <p:sp>
        <p:nvSpPr>
          <p:cNvPr id="28677" name="Rectangle 4"/>
          <p:cNvSpPr>
            <a:spLocks noChangeArrowheads="1"/>
          </p:cNvSpPr>
          <p:nvPr/>
        </p:nvSpPr>
        <p:spPr bwMode="auto">
          <a:xfrm>
            <a:off x="468313" y="1052513"/>
            <a:ext cx="6480175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4400" b="1" i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cs typeface="Times New Roman" pitchFamily="18" charset="0"/>
              </a:rPr>
              <a:t>Химические свойства: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1403350" y="1916113"/>
            <a:ext cx="7229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Взаимодействие фенола со щелочами</a:t>
            </a:r>
          </a:p>
        </p:txBody>
      </p:sp>
      <p:graphicFrame>
        <p:nvGraphicFramePr>
          <p:cNvPr id="28682" name="Object 10"/>
          <p:cNvGraphicFramePr>
            <a:graphicFrameLocks noGrp="1" noChangeAspect="1"/>
          </p:cNvGraphicFramePr>
          <p:nvPr>
            <p:ph sz="half" idx="1"/>
          </p:nvPr>
        </p:nvGraphicFramePr>
        <p:xfrm>
          <a:off x="458788" y="3371850"/>
          <a:ext cx="4033837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3" name="Image" r:id="rId3" imgW="4456185" imgH="822962" progId="">
                  <p:embed/>
                </p:oleObj>
              </mc:Choice>
              <mc:Fallback>
                <p:oleObj name="Image" r:id="rId3" imgW="4456185" imgH="822962" progId="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788" y="3371850"/>
                        <a:ext cx="4033837" cy="744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5508625" y="5084763"/>
            <a:ext cx="33464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effectLst>
                  <a:outerShdw blurRad="38100" dist="38100" dir="2700000" algn="tl">
                    <a:srgbClr val="FFFFFF"/>
                  </a:outerShdw>
                </a:effectLst>
              </a:rPr>
              <a:t>фенолят натрия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4" name="Rectangle 4"/>
          <p:cNvSpPr>
            <a:spLocks noChangeArrowheads="1"/>
          </p:cNvSpPr>
          <p:nvPr/>
        </p:nvSpPr>
        <p:spPr bwMode="auto">
          <a:xfrm>
            <a:off x="1692275" y="115888"/>
            <a:ext cx="5256213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4400" b="1" i="1"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  <a:cs typeface="Times New Roman" pitchFamily="18" charset="0"/>
              </a:rPr>
              <a:t>Фенолы</a:t>
            </a:r>
          </a:p>
        </p:txBody>
      </p:sp>
      <p:sp>
        <p:nvSpPr>
          <p:cNvPr id="32775" name="Rectangle 4"/>
          <p:cNvSpPr>
            <a:spLocks noChangeArrowheads="1"/>
          </p:cNvSpPr>
          <p:nvPr/>
        </p:nvSpPr>
        <p:spPr bwMode="auto">
          <a:xfrm>
            <a:off x="468313" y="1052513"/>
            <a:ext cx="6480175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4400" b="1" i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cs typeface="Times New Roman" pitchFamily="18" charset="0"/>
              </a:rPr>
              <a:t>Химические свойства:</a:t>
            </a:r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1187624" y="1988840"/>
            <a:ext cx="6781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Взаимодействие фенола с натрием</a:t>
            </a:r>
          </a:p>
        </p:txBody>
      </p:sp>
      <p:sp>
        <p:nvSpPr>
          <p:cNvPr id="32777" name="Rectangle 9"/>
          <p:cNvSpPr>
            <a:spLocks noChangeArrowheads="1"/>
          </p:cNvSpPr>
          <p:nvPr/>
        </p:nvSpPr>
        <p:spPr bwMode="auto">
          <a:xfrm>
            <a:off x="5435600" y="4724400"/>
            <a:ext cx="33464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effectLst>
                  <a:outerShdw blurRad="38100" dist="38100" dir="2700000" algn="tl">
                    <a:srgbClr val="FFFFFF"/>
                  </a:outerShdw>
                </a:effectLst>
              </a:rPr>
              <a:t>фенолят натрия</a:t>
            </a:r>
          </a:p>
        </p:txBody>
      </p:sp>
      <p:graphicFrame>
        <p:nvGraphicFramePr>
          <p:cNvPr id="32779" name="Object 11"/>
          <p:cNvGraphicFramePr>
            <a:graphicFrameLocks noGrp="1" noChangeAspect="1"/>
          </p:cNvGraphicFramePr>
          <p:nvPr>
            <p:ph sz="half" idx="1"/>
          </p:nvPr>
        </p:nvGraphicFramePr>
        <p:xfrm>
          <a:off x="257175" y="2924175"/>
          <a:ext cx="8701088" cy="163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0" name="Image" r:id="rId3" imgW="4733153" imgH="892763" progId="">
                  <p:embed/>
                </p:oleObj>
              </mc:Choice>
              <mc:Fallback>
                <p:oleObj name="Image" r:id="rId3" imgW="4733153" imgH="892763" progId="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lum bright="-36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5" y="2924175"/>
                        <a:ext cx="8701088" cy="163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8" name="Rectangle 4"/>
          <p:cNvSpPr>
            <a:spLocks noChangeArrowheads="1"/>
          </p:cNvSpPr>
          <p:nvPr/>
        </p:nvSpPr>
        <p:spPr bwMode="auto">
          <a:xfrm>
            <a:off x="1692275" y="115888"/>
            <a:ext cx="5256213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4400" b="1" i="1"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  <a:cs typeface="Times New Roman" pitchFamily="18" charset="0"/>
              </a:rPr>
              <a:t>Фенолы</a:t>
            </a:r>
          </a:p>
        </p:txBody>
      </p:sp>
      <p:sp>
        <p:nvSpPr>
          <p:cNvPr id="10249" name="Rectangle 4"/>
          <p:cNvSpPr>
            <a:spLocks noChangeArrowheads="1"/>
          </p:cNvSpPr>
          <p:nvPr/>
        </p:nvSpPr>
        <p:spPr bwMode="auto">
          <a:xfrm>
            <a:off x="468313" y="1052513"/>
            <a:ext cx="6480175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ru-RU" sz="4400" b="1" i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man Old Style" pitchFamily="18" charset="0"/>
                <a:cs typeface="Times New Roman" pitchFamily="18" charset="0"/>
              </a:rPr>
              <a:t>Химические свойства: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1403350" y="1916113"/>
            <a:ext cx="65563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Взаимодействие фенола с бромом</a:t>
            </a:r>
          </a:p>
        </p:txBody>
      </p:sp>
      <p:pic>
        <p:nvPicPr>
          <p:cNvPr id="10256" name="Picture 16" descr="o2544"/>
          <p:cNvPicPr>
            <a:picLocks noChangeAspect="1" noChangeArrowheads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78000" contrast="54000"/>
          </a:blip>
          <a:srcRect b="17393"/>
          <a:stretch>
            <a:fillRect/>
          </a:stretch>
        </p:blipFill>
        <p:spPr bwMode="auto">
          <a:xfrm>
            <a:off x="323850" y="2708275"/>
            <a:ext cx="8424863" cy="2736850"/>
          </a:xfrm>
          <a:prstGeom prst="rect">
            <a:avLst/>
          </a:prstGeom>
          <a:noFill/>
        </p:spPr>
      </p:pic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4787900" y="5805488"/>
            <a:ext cx="39100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 i="1">
                <a:effectLst>
                  <a:outerShdw blurRad="38100" dist="38100" dir="2700000" algn="tl">
                    <a:srgbClr val="FFFFFF"/>
                  </a:outerShdw>
                </a:effectLst>
              </a:rPr>
              <a:t>2,4,6 трибромфенол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355</TotalTime>
  <Words>412</Words>
  <Application>Microsoft Office PowerPoint</Application>
  <PresentationFormat>Экран (4:3)</PresentationFormat>
  <Paragraphs>93</Paragraphs>
  <Slides>20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Открытая</vt:lpstr>
      <vt:lpstr>Image</vt:lpstr>
      <vt:lpstr>«Фенолы»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</vt:lpstr>
    </vt:vector>
  </TitlesOfParts>
  <Company>VHSO2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Ирина</dc:creator>
  <cp:lastModifiedBy>User</cp:lastModifiedBy>
  <cp:revision>61</cp:revision>
  <dcterms:created xsi:type="dcterms:W3CDTF">2011-01-09T11:02:36Z</dcterms:created>
  <dcterms:modified xsi:type="dcterms:W3CDTF">2023-10-31T06:27:48Z</dcterms:modified>
</cp:coreProperties>
</file>