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64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10" autoAdjust="0"/>
  </p:normalViewPr>
  <p:slideViewPr>
    <p:cSldViewPr>
      <p:cViewPr varScale="1">
        <p:scale>
          <a:sx n="66" d="100"/>
          <a:sy n="66" d="100"/>
        </p:scale>
        <p:origin x="-14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C79CDA-3A46-4DBF-9D6D-0EE241B52ED0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9ED211-58B1-4FAD-8E16-9ECD7A7FF9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Ненасыщенные углеводороды. Этилен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7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НЕНАСЫЩЕННЫЕ УГЛЕВОДОР</a:t>
            </a:r>
            <a:r>
              <a:rPr lang="en-US" b="1" dirty="0">
                <a:effectLst/>
              </a:rPr>
              <a:t>O</a:t>
            </a:r>
            <a:r>
              <a:rPr lang="ru-RU" b="1" dirty="0">
                <a:effectLst/>
              </a:rPr>
              <a:t>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Ненасыщенные углеводороды – органические соединения, содержат кратные углеродные связи и обладают повышенной реакционной способностью. В природе практически не встречаются; полимеры, содержащие ненасыщенные связи подвержены старению.</a:t>
            </a:r>
          </a:p>
          <a:p>
            <a:pPr fontAlgn="base"/>
            <a:r>
              <a:rPr lang="ru-RU" dirty="0"/>
              <a:t>Практически все ненасыщенные углеводороды имеют способность к полимеризации. Подавляющая часть производства ненасыщенных углеводородов основывается на крекинге нефтепродуктов.</a:t>
            </a:r>
          </a:p>
          <a:p>
            <a:pPr fontAlgn="base"/>
            <a:r>
              <a:rPr lang="ru-RU" dirty="0"/>
              <a:t>Самым простым соединением с ненасыщенной связью является этилен СН</a:t>
            </a:r>
            <a:r>
              <a:rPr lang="ru-RU" baseline="-25000" dirty="0"/>
              <a:t>2</a:t>
            </a:r>
            <a:r>
              <a:rPr lang="ru-RU" dirty="0"/>
              <a:t>=СН</a:t>
            </a:r>
            <a:r>
              <a:rPr lang="ru-RU" baseline="-25000" dirty="0"/>
              <a:t>2</a:t>
            </a:r>
            <a:r>
              <a:rPr lang="ru-RU" dirty="0"/>
              <a:t>.</a:t>
            </a:r>
          </a:p>
          <a:p>
            <a:pPr fontAlgn="base"/>
            <a:r>
              <a:rPr lang="ru-RU" b="1" dirty="0"/>
              <a:t>Ненасыщенные углеводороды</a:t>
            </a:r>
          </a:p>
          <a:p>
            <a:pPr fontAlgn="base"/>
            <a:r>
              <a:rPr lang="ru-RU" dirty="0"/>
              <a:t>Полиуретан акриловый водно-дисперсионный </a:t>
            </a:r>
            <a:r>
              <a:rPr lang="ru-RU" dirty="0" smtClean="0"/>
              <a:t>лак ПВХ</a:t>
            </a:r>
            <a:r>
              <a:rPr lang="ru-RU" dirty="0"/>
              <a:t> для покраски окна в перламутры.</a:t>
            </a:r>
          </a:p>
          <a:p>
            <a:pPr fontAlgn="base"/>
            <a:r>
              <a:rPr lang="ru-RU" dirty="0"/>
              <a:t>Защитное </a:t>
            </a:r>
            <a:r>
              <a:rPr lang="ru-RU" dirty="0" smtClean="0"/>
              <a:t>окрашивание стекла</a:t>
            </a:r>
            <a:r>
              <a:rPr lang="ru-RU" dirty="0"/>
              <a:t> в индустриальных условиях акрил полиуретановыми водно-дисперсионными красками.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2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048672"/>
          </a:xfrm>
        </p:spPr>
        <p:txBody>
          <a:bodyPr>
            <a:normAutofit/>
          </a:bodyPr>
          <a:lstStyle/>
          <a:p>
            <a:r>
              <a:rPr lang="ru-RU" b="1" dirty="0"/>
              <a:t>Этилен (другое название — </a:t>
            </a:r>
            <a:r>
              <a:rPr lang="ru-RU" b="1" dirty="0" err="1"/>
              <a:t>этен</a:t>
            </a:r>
            <a:r>
              <a:rPr lang="ru-RU" b="1" dirty="0"/>
              <a:t>) — </a:t>
            </a:r>
            <a:r>
              <a:rPr lang="ru-RU" dirty="0"/>
              <a:t>химическое</a:t>
            </a:r>
            <a:r>
              <a:rPr lang="ru-RU" b="1" dirty="0"/>
              <a:t> </a:t>
            </a:r>
            <a:r>
              <a:rPr lang="ru-RU" dirty="0"/>
              <a:t>соединение, описываемое </a:t>
            </a:r>
            <a:r>
              <a:rPr lang="ru-RU" dirty="0" smtClean="0"/>
              <a:t>формулой </a:t>
            </a:r>
            <a:r>
              <a:rPr lang="ru-RU" b="1" dirty="0" smtClean="0"/>
              <a:t>С</a:t>
            </a:r>
            <a:r>
              <a:rPr lang="ru-RU" b="1" baseline="-25000" dirty="0" smtClean="0"/>
              <a:t>2</a:t>
            </a:r>
            <a:r>
              <a:rPr lang="ru-RU" b="1" dirty="0" smtClean="0"/>
              <a:t>Н</a:t>
            </a:r>
            <a:r>
              <a:rPr lang="ru-RU" b="1" baseline="-25000" dirty="0" smtClean="0"/>
              <a:t>4</a:t>
            </a:r>
            <a:r>
              <a:rPr lang="ru-RU" dirty="0" smtClean="0"/>
              <a:t> . </a:t>
            </a:r>
            <a:r>
              <a:rPr lang="ru-RU" dirty="0"/>
              <a:t>В природе этилен практически не встречается. Это бесцветный горючий газ со слабым запахом. Частично растворим в воде (25,6 мл в 100 мл воды при 0°C), этаноле (359 мл в тех же условиях). Хорошо растворяется в </a:t>
            </a:r>
            <a:r>
              <a:rPr lang="ru-RU" dirty="0" err="1"/>
              <a:t>диэтиловом</a:t>
            </a:r>
            <a:r>
              <a:rPr lang="ru-RU" dirty="0"/>
              <a:t> эфире и углеводородах. </a:t>
            </a:r>
            <a:br>
              <a:rPr lang="ru-RU" dirty="0"/>
            </a:br>
            <a:r>
              <a:rPr lang="ru-RU" dirty="0"/>
              <a:t>Этилен является простейшим </a:t>
            </a:r>
            <a:r>
              <a:rPr lang="ru-RU" dirty="0" err="1"/>
              <a:t>алкеном</a:t>
            </a:r>
            <a:r>
              <a:rPr lang="ru-RU" dirty="0"/>
              <a:t> (олефином). Содержит двойную связь и поэтому относится к ненасыщенным соединениям. Играет чрезвычайно важную роль в промышленности, а также является фитогормоном. </a:t>
            </a:r>
          </a:p>
        </p:txBody>
      </p:sp>
    </p:spTree>
    <p:extLst>
      <p:ext uri="{BB962C8B-B14F-4D97-AF65-F5344CB8AC3E}">
        <p14:creationId xmlns:p14="http://schemas.microsoft.com/office/powerpoint/2010/main" val="5116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27168" cy="1728192"/>
          </a:xfrm>
        </p:spPr>
        <p:txBody>
          <a:bodyPr/>
          <a:lstStyle/>
          <a:p>
            <a:pPr algn="l"/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>
                <a:effectLst/>
              </a:rPr>
              <a:t>Электронное и пространственное строение молекулы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Атомы углерода находятся во втором валентном </a:t>
            </a:r>
            <a:r>
              <a:rPr lang="ru-RU" dirty="0" smtClean="0"/>
              <a:t>состоянии. </a:t>
            </a:r>
            <a:r>
              <a:rPr lang="ru-RU" dirty="0"/>
              <a:t>В результате, на плоскости под углом 120° образуются три гибридных облака, которые образуют три </a:t>
            </a:r>
            <a:r>
              <a:rPr lang="ru-RU" dirty="0" smtClean="0"/>
              <a:t>сигма-связи</a:t>
            </a:r>
            <a:r>
              <a:rPr lang="ru-RU" dirty="0"/>
              <a:t> с углеродом и двумя атомами водорода. Р-электрон, который не участвовал в гибридизации, образует в перпендикулярной плоскости -связь с р-электроном соседнего атома углерода. Так образуется </a:t>
            </a:r>
            <a:r>
              <a:rPr lang="ru-RU" dirty="0" smtClean="0"/>
              <a:t>двойная </a:t>
            </a:r>
            <a:r>
              <a:rPr lang="ru-RU" dirty="0"/>
              <a:t>с</a:t>
            </a:r>
            <a:r>
              <a:rPr lang="ru-RU" dirty="0" smtClean="0"/>
              <a:t>вязь</a:t>
            </a:r>
            <a:r>
              <a:rPr lang="ru-RU" dirty="0"/>
              <a:t> между атомами углерода. Молекула имеет плоскостное строение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1168"/>
            <a:ext cx="9144000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effectLst/>
              </a:rPr>
              <a:t>Основные химические свойства</a:t>
            </a:r>
            <a:br>
              <a:rPr lang="ru-RU" sz="3600" dirty="0">
                <a:effectLst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Этилен — химически активное вещество. Так как в молекуле между атомами углерода имеется двойная связь, то одна из них, менее прочная, легко разрывается, и по месту разрыва связи происходит присоединение, окисление, полимеризация молекул.</a:t>
            </a:r>
          </a:p>
          <a:p>
            <a:r>
              <a:rPr lang="ru-RU" dirty="0"/>
              <a:t>Галогенирование:</a:t>
            </a:r>
          </a:p>
          <a:p>
            <a:r>
              <a:rPr lang="ru-RU" dirty="0"/>
              <a:t>CH</a:t>
            </a:r>
            <a:r>
              <a:rPr lang="ru-RU" baseline="-25000" dirty="0"/>
              <a:t>2</a:t>
            </a:r>
            <a:r>
              <a:rPr lang="ru-RU" dirty="0"/>
              <a:t>=CH</a:t>
            </a:r>
            <a:r>
              <a:rPr lang="ru-RU" baseline="-25000" dirty="0"/>
              <a:t>2</a:t>
            </a:r>
            <a:r>
              <a:rPr lang="ru-RU" dirty="0"/>
              <a:t> + Br</a:t>
            </a:r>
            <a:r>
              <a:rPr lang="ru-RU" baseline="-25000" dirty="0"/>
              <a:t>2</a:t>
            </a:r>
            <a:r>
              <a:rPr lang="ru-RU" dirty="0"/>
              <a:t> → CH</a:t>
            </a:r>
            <a:r>
              <a:rPr lang="ru-RU" baseline="-25000" dirty="0"/>
              <a:t>2</a:t>
            </a:r>
            <a:r>
              <a:rPr lang="ru-RU" dirty="0"/>
              <a:t>Br—CH</a:t>
            </a:r>
            <a:r>
              <a:rPr lang="ru-RU" baseline="-25000" dirty="0"/>
              <a:t>2</a:t>
            </a:r>
            <a:r>
              <a:rPr lang="ru-RU" dirty="0"/>
              <a:t>BrПроисходит обесцвечивание бромной воды. Это качественная реакция на непредельные </a:t>
            </a:r>
            <a:r>
              <a:rPr lang="ru-RU" dirty="0" err="1"/>
              <a:t>соединения.Гидрирование</a:t>
            </a:r>
            <a:r>
              <a:rPr lang="ru-RU" dirty="0"/>
              <a:t>:</a:t>
            </a:r>
          </a:p>
          <a:p>
            <a:r>
              <a:rPr lang="ru-RU" dirty="0"/>
              <a:t>CH</a:t>
            </a:r>
            <a:r>
              <a:rPr lang="ru-RU" baseline="-25000" dirty="0"/>
              <a:t>2</a:t>
            </a:r>
            <a:r>
              <a:rPr lang="ru-RU" dirty="0"/>
              <a:t>=CH</a:t>
            </a:r>
            <a:r>
              <a:rPr lang="ru-RU" baseline="-25000" dirty="0"/>
              <a:t>2</a:t>
            </a:r>
            <a:r>
              <a:rPr lang="ru-RU" dirty="0"/>
              <a:t> + H — H → CH</a:t>
            </a:r>
            <a:r>
              <a:rPr lang="ru-RU" baseline="-25000" dirty="0"/>
              <a:t>3</a:t>
            </a:r>
            <a:r>
              <a:rPr lang="ru-RU" dirty="0"/>
              <a:t> — CH</a:t>
            </a:r>
            <a:r>
              <a:rPr lang="ru-RU" baseline="-25000" dirty="0"/>
              <a:t>3</a:t>
            </a:r>
            <a:r>
              <a:rPr lang="ru-RU" dirty="0"/>
              <a:t> (под действием </a:t>
            </a:r>
            <a:r>
              <a:rPr lang="ru-RU" dirty="0" err="1"/>
              <a:t>Ni</a:t>
            </a:r>
            <a:r>
              <a:rPr lang="ru-RU" dirty="0"/>
              <a:t>)</a:t>
            </a:r>
            <a:r>
              <a:rPr lang="ru-RU" dirty="0" err="1"/>
              <a:t>Гидрогалогенирование</a:t>
            </a:r>
            <a:r>
              <a:rPr lang="ru-RU" dirty="0"/>
              <a:t>:</a:t>
            </a:r>
          </a:p>
          <a:p>
            <a:r>
              <a:rPr lang="ru-RU" dirty="0"/>
              <a:t>CH</a:t>
            </a:r>
            <a:r>
              <a:rPr lang="ru-RU" baseline="-25000" dirty="0"/>
              <a:t>2</a:t>
            </a:r>
            <a:r>
              <a:rPr lang="ru-RU" dirty="0"/>
              <a:t>=CH</a:t>
            </a:r>
            <a:r>
              <a:rPr lang="ru-RU" baseline="-25000" dirty="0"/>
              <a:t>2</a:t>
            </a:r>
            <a:r>
              <a:rPr lang="ru-RU" dirty="0"/>
              <a:t> + </a:t>
            </a:r>
            <a:r>
              <a:rPr lang="ru-RU" dirty="0" err="1"/>
              <a:t>HBr</a:t>
            </a:r>
            <a:r>
              <a:rPr lang="ru-RU" dirty="0"/>
              <a:t> → CH</a:t>
            </a:r>
            <a:r>
              <a:rPr lang="ru-RU" baseline="-25000" dirty="0"/>
              <a:t>3</a:t>
            </a:r>
            <a:r>
              <a:rPr lang="ru-RU" dirty="0"/>
              <a:t> — CH</a:t>
            </a:r>
            <a:r>
              <a:rPr lang="ru-RU" baseline="-25000" dirty="0"/>
              <a:t>2</a:t>
            </a:r>
            <a:r>
              <a:rPr lang="ru-RU" dirty="0"/>
              <a:t>BrГидратация:</a:t>
            </a:r>
          </a:p>
          <a:p>
            <a:r>
              <a:rPr lang="ru-RU" dirty="0"/>
              <a:t>CH</a:t>
            </a:r>
            <a:r>
              <a:rPr lang="ru-RU" baseline="-25000" dirty="0"/>
              <a:t>2</a:t>
            </a:r>
            <a:r>
              <a:rPr lang="ru-RU" dirty="0"/>
              <a:t>=CH</a:t>
            </a:r>
            <a:r>
              <a:rPr lang="ru-RU" baseline="-25000" dirty="0"/>
              <a:t>2</a:t>
            </a:r>
            <a:r>
              <a:rPr lang="ru-RU" dirty="0"/>
              <a:t> + HOH → CH</a:t>
            </a:r>
            <a:r>
              <a:rPr lang="ru-RU" baseline="-25000" dirty="0"/>
              <a:t>3</a:t>
            </a:r>
            <a:r>
              <a:rPr lang="ru-RU" dirty="0"/>
              <a:t>CH</a:t>
            </a:r>
            <a:r>
              <a:rPr lang="ru-RU" baseline="-25000" dirty="0"/>
              <a:t>2</a:t>
            </a:r>
            <a:r>
              <a:rPr lang="ru-RU" dirty="0"/>
              <a:t>OH (под действием катализатора)Эту реакцию открыл </a:t>
            </a:r>
            <a:r>
              <a:rPr lang="ru-RU" dirty="0" err="1" smtClean="0"/>
              <a:t>А.М.Бутлеров</a:t>
            </a:r>
            <a:r>
              <a:rPr lang="ru-RU" dirty="0" smtClean="0"/>
              <a:t>, </a:t>
            </a:r>
            <a:r>
              <a:rPr lang="ru-RU" dirty="0"/>
              <a:t>и она используется для промышленного получения этилового </a:t>
            </a:r>
            <a:r>
              <a:rPr lang="ru-RU" dirty="0" err="1"/>
              <a:t>спирта.Окисление</a:t>
            </a:r>
            <a:r>
              <a:rPr lang="ru-RU" dirty="0"/>
              <a:t>:</a:t>
            </a:r>
          </a:p>
          <a:p>
            <a:r>
              <a:rPr lang="ru-RU" dirty="0"/>
              <a:t>Этилен легко окисляется. Если этилен пропускать через раствор перманганата калия, то он обесцветится. Эта реакция используется для отличия предельных и непредельных </a:t>
            </a:r>
            <a:r>
              <a:rPr lang="ru-RU" dirty="0" err="1"/>
              <a:t>соединений.Окись</a:t>
            </a:r>
            <a:r>
              <a:rPr lang="ru-RU" dirty="0"/>
              <a:t> этилена — непрочное вещество, кислородный мостик разрывается и присоединяется вода, в результате образуется </a:t>
            </a:r>
            <a:r>
              <a:rPr lang="ru-RU" dirty="0" err="1" smtClean="0"/>
              <a:t>энтиленгликоль</a:t>
            </a:r>
            <a:r>
              <a:rPr lang="ru-RU" dirty="0" smtClean="0"/>
              <a:t> :Горение</a:t>
            </a:r>
            <a:r>
              <a:rPr lang="ru-RU" dirty="0"/>
              <a:t>:</a:t>
            </a:r>
          </a:p>
          <a:p>
            <a:r>
              <a:rPr lang="ru-RU" dirty="0"/>
              <a:t>C</a:t>
            </a:r>
            <a:r>
              <a:rPr lang="ru-RU" baseline="-25000" dirty="0"/>
              <a:t>2</a:t>
            </a:r>
            <a:r>
              <a:rPr lang="ru-RU" dirty="0"/>
              <a:t>H</a:t>
            </a:r>
            <a:r>
              <a:rPr lang="ru-RU" baseline="-25000" dirty="0"/>
              <a:t>4</a:t>
            </a:r>
            <a:r>
              <a:rPr lang="ru-RU" dirty="0"/>
              <a:t> + 3O</a:t>
            </a:r>
            <a:r>
              <a:rPr lang="ru-RU" baseline="-25000" dirty="0"/>
              <a:t>2</a:t>
            </a:r>
            <a:r>
              <a:rPr lang="ru-RU" dirty="0"/>
              <a:t> → 2CO</a:t>
            </a:r>
            <a:r>
              <a:rPr lang="ru-RU" baseline="-25000" dirty="0"/>
              <a:t>2</a:t>
            </a:r>
            <a:r>
              <a:rPr lang="ru-RU" dirty="0"/>
              <a:t> + 2H</a:t>
            </a:r>
            <a:r>
              <a:rPr lang="ru-RU" baseline="-25000" dirty="0"/>
              <a:t>2</a:t>
            </a:r>
            <a:r>
              <a:rPr lang="ru-RU" dirty="0"/>
              <a:t>OПолимеризация (получение </a:t>
            </a:r>
            <a:r>
              <a:rPr lang="ru-RU" dirty="0" err="1" smtClean="0"/>
              <a:t>политилена</a:t>
            </a:r>
            <a:r>
              <a:rPr lang="ru-RU" dirty="0" smtClean="0"/>
              <a:t>):</a:t>
            </a:r>
            <a:endParaRPr lang="ru-RU" dirty="0"/>
          </a:p>
          <a:p>
            <a:r>
              <a:rPr lang="ru-RU" dirty="0"/>
              <a:t>nCH</a:t>
            </a:r>
            <a:r>
              <a:rPr lang="ru-RU" baseline="-25000" dirty="0"/>
              <a:t>2</a:t>
            </a:r>
            <a:r>
              <a:rPr lang="ru-RU" dirty="0"/>
              <a:t>=CH</a:t>
            </a:r>
            <a:r>
              <a:rPr lang="ru-RU" baseline="-25000" dirty="0"/>
              <a:t>2</a:t>
            </a:r>
            <a:r>
              <a:rPr lang="ru-RU" dirty="0"/>
              <a:t> → (-CH</a:t>
            </a:r>
            <a:r>
              <a:rPr lang="ru-RU" baseline="-25000" dirty="0"/>
              <a:t>2</a:t>
            </a:r>
            <a:r>
              <a:rPr lang="ru-RU" dirty="0"/>
              <a:t>-CH</a:t>
            </a:r>
            <a:r>
              <a:rPr lang="ru-RU" baseline="-25000" dirty="0"/>
              <a:t>2</a:t>
            </a:r>
            <a:r>
              <a:rPr lang="ru-RU" dirty="0"/>
              <a:t>-)</a:t>
            </a:r>
            <a:r>
              <a:rPr lang="ru-RU" baseline="-25000" dirty="0"/>
              <a:t>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720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146" y="-243408"/>
            <a:ext cx="9574674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Применение</a:t>
            </a:r>
            <a:br>
              <a:rPr lang="ru-RU" dirty="0">
                <a:effectLst/>
              </a:rPr>
            </a:br>
            <a:r>
              <a:rPr lang="ru-RU" dirty="0" smtClean="0"/>
              <a:t>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D12DA2"/>
                </a:solidFill>
              </a:rPr>
              <a:t>применяется </a:t>
            </a:r>
            <a:r>
              <a:rPr lang="ru-RU" dirty="0">
                <a:solidFill>
                  <a:srgbClr val="D12DA2"/>
                </a:solidFill>
              </a:rPr>
              <a:t>для получения следующих </a:t>
            </a:r>
            <a:r>
              <a:rPr lang="ru-RU" dirty="0" smtClean="0">
                <a:solidFill>
                  <a:srgbClr val="D12DA2"/>
                </a:solidFill>
              </a:rPr>
              <a:t>соединений:</a:t>
            </a:r>
          </a:p>
          <a:p>
            <a:r>
              <a:rPr lang="ru-RU" dirty="0" smtClean="0">
                <a:solidFill>
                  <a:srgbClr val="D12DA2"/>
                </a:solidFill>
              </a:rPr>
              <a:t> Дихлорэтан </a:t>
            </a:r>
            <a:r>
              <a:rPr lang="ru-RU" dirty="0">
                <a:solidFill>
                  <a:srgbClr val="D12DA2"/>
                </a:solidFill>
              </a:rPr>
              <a:t> (3-е место, 12 % всего объёма);</a:t>
            </a:r>
          </a:p>
          <a:p>
            <a:r>
              <a:rPr lang="ru-RU" dirty="0" smtClean="0">
                <a:solidFill>
                  <a:srgbClr val="D12DA2"/>
                </a:solidFill>
              </a:rPr>
              <a:t>Окись этилена</a:t>
            </a:r>
            <a:r>
              <a:rPr lang="ru-RU" dirty="0">
                <a:solidFill>
                  <a:srgbClr val="D12DA2"/>
                </a:solidFill>
              </a:rPr>
              <a:t> (2-е место, 14—15 % всего объёма);</a:t>
            </a:r>
          </a:p>
          <a:p>
            <a:r>
              <a:rPr lang="ru-RU" dirty="0" smtClean="0">
                <a:solidFill>
                  <a:srgbClr val="D12DA2"/>
                </a:solidFill>
              </a:rPr>
              <a:t>Полиэтилен</a:t>
            </a:r>
            <a:r>
              <a:rPr lang="ru-RU" dirty="0">
                <a:solidFill>
                  <a:srgbClr val="D12DA2"/>
                </a:solidFill>
              </a:rPr>
              <a:t> (1-е место, до 60 % всего объёма);</a:t>
            </a:r>
          </a:p>
          <a:p>
            <a:r>
              <a:rPr lang="ru-RU" dirty="0" smtClean="0">
                <a:solidFill>
                  <a:srgbClr val="D12DA2"/>
                </a:solidFill>
              </a:rPr>
              <a:t>Стирол;</a:t>
            </a:r>
            <a:endParaRPr lang="ru-RU" dirty="0">
              <a:solidFill>
                <a:srgbClr val="D12DA2"/>
              </a:solidFill>
            </a:endParaRPr>
          </a:p>
          <a:p>
            <a:r>
              <a:rPr lang="ru-RU" dirty="0" smtClean="0">
                <a:solidFill>
                  <a:srgbClr val="D12DA2"/>
                </a:solidFill>
              </a:rPr>
              <a:t>Уксусная кислота;</a:t>
            </a:r>
            <a:endParaRPr lang="ru-RU" dirty="0">
              <a:solidFill>
                <a:srgbClr val="D12DA2"/>
              </a:solidFill>
            </a:endParaRPr>
          </a:p>
          <a:p>
            <a:r>
              <a:rPr lang="ru-RU" dirty="0" smtClean="0">
                <a:solidFill>
                  <a:srgbClr val="D12DA2"/>
                </a:solidFill>
              </a:rPr>
              <a:t>Этилбензол;</a:t>
            </a:r>
            <a:endParaRPr lang="ru-RU" dirty="0">
              <a:solidFill>
                <a:srgbClr val="D12DA2"/>
              </a:solidFill>
            </a:endParaRPr>
          </a:p>
          <a:p>
            <a:r>
              <a:rPr lang="ru-RU" dirty="0" smtClean="0">
                <a:solidFill>
                  <a:srgbClr val="D12DA2"/>
                </a:solidFill>
              </a:rPr>
              <a:t>Этиленгликоль;</a:t>
            </a:r>
            <a:endParaRPr lang="ru-RU" dirty="0">
              <a:solidFill>
                <a:srgbClr val="D12DA2"/>
              </a:solidFill>
            </a:endParaRPr>
          </a:p>
          <a:p>
            <a:r>
              <a:rPr lang="ru-RU" dirty="0" smtClean="0">
                <a:solidFill>
                  <a:srgbClr val="D12DA2"/>
                </a:solidFill>
              </a:rPr>
              <a:t>Этиловый спирт;</a:t>
            </a:r>
            <a:endParaRPr lang="ru-RU" dirty="0">
              <a:solidFill>
                <a:srgbClr val="D12DA2"/>
              </a:solidFill>
            </a:endParaRPr>
          </a:p>
          <a:p>
            <a:r>
              <a:rPr lang="ru-RU" dirty="0">
                <a:solidFill>
                  <a:srgbClr val="D12DA2"/>
                </a:solidFill>
              </a:rPr>
              <a:t>Этилен в смеси с кислородом использовался в медицине для </a:t>
            </a:r>
            <a:r>
              <a:rPr lang="ru-RU" dirty="0" smtClean="0">
                <a:solidFill>
                  <a:srgbClr val="D12DA2"/>
                </a:solidFill>
              </a:rPr>
              <a:t>наркоза</a:t>
            </a:r>
            <a:r>
              <a:rPr lang="ru-RU" dirty="0">
                <a:solidFill>
                  <a:srgbClr val="D12DA2"/>
                </a:solidFill>
              </a:rPr>
              <a:t> вплоть до середины 80-х годов ХХ века в СССР и на ближнем Востоке. Этилен является </a:t>
            </a:r>
            <a:r>
              <a:rPr lang="ru-RU" dirty="0" smtClean="0">
                <a:solidFill>
                  <a:srgbClr val="D12DA2"/>
                </a:solidFill>
              </a:rPr>
              <a:t>фитогормон</a:t>
            </a:r>
            <a:r>
              <a:rPr lang="ru-RU" dirty="0">
                <a:solidFill>
                  <a:srgbClr val="D12DA2"/>
                </a:solidFill>
              </a:rPr>
              <a:t> практически у всех </a:t>
            </a:r>
            <a:r>
              <a:rPr lang="ru-RU" dirty="0" smtClean="0">
                <a:solidFill>
                  <a:srgbClr val="D12DA2"/>
                </a:solidFill>
              </a:rPr>
              <a:t>растений, </a:t>
            </a:r>
            <a:r>
              <a:rPr lang="ru-RU" dirty="0">
                <a:solidFill>
                  <a:srgbClr val="D12DA2"/>
                </a:solidFill>
              </a:rPr>
              <a:t>среди </a:t>
            </a:r>
            <a:r>
              <a:rPr lang="ru-RU" dirty="0" smtClean="0">
                <a:solidFill>
                  <a:srgbClr val="D12DA2"/>
                </a:solidFill>
              </a:rPr>
              <a:t>прочего</a:t>
            </a:r>
            <a:r>
              <a:rPr lang="ru-RU" baseline="30000" dirty="0">
                <a:solidFill>
                  <a:srgbClr val="D12DA2"/>
                </a:solidFill>
              </a:rPr>
              <a:t> </a:t>
            </a:r>
            <a:r>
              <a:rPr lang="ru-RU" dirty="0" smtClean="0">
                <a:solidFill>
                  <a:srgbClr val="D12DA2"/>
                </a:solidFill>
              </a:rPr>
              <a:t> отвечает </a:t>
            </a:r>
            <a:r>
              <a:rPr lang="ru-RU" dirty="0">
                <a:solidFill>
                  <a:srgbClr val="D12DA2"/>
                </a:solidFill>
              </a:rPr>
              <a:t>за опадание иголок у хвойных.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38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</a:t>
            </a:r>
            <a:endParaRPr lang="ru-RU" dirty="0"/>
          </a:p>
        </p:txBody>
      </p:sp>
      <p:pic>
        <p:nvPicPr>
          <p:cNvPr id="4" name="Получение этилена из этилового спирта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600200"/>
            <a:ext cx="7488832" cy="4781128"/>
          </a:xfrm>
        </p:spPr>
      </p:pic>
    </p:spTree>
    <p:extLst>
      <p:ext uri="{BB962C8B-B14F-4D97-AF65-F5344CB8AC3E}">
        <p14:creationId xmlns:p14="http://schemas.microsoft.com/office/powerpoint/2010/main" val="3148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264</TotalTime>
  <Words>172</Words>
  <Application>Microsoft Office PowerPoint</Application>
  <PresentationFormat>Экран (4:3)</PresentationFormat>
  <Paragraphs>34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Ненасыщенные углеводороды. Этилен</vt:lpstr>
      <vt:lpstr>НЕНАСЫЩЕННЫЕ УГЛЕВОДОРOДЫ</vt:lpstr>
      <vt:lpstr>Презентация PowerPoint</vt:lpstr>
      <vt:lpstr> Электронное и пространственное строение молекулы </vt:lpstr>
      <vt:lpstr>Основные химические свойства </vt:lpstr>
      <vt:lpstr>Применение                                                                                                          </vt:lpstr>
      <vt:lpstr>Получение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17</cp:revision>
  <dcterms:created xsi:type="dcterms:W3CDTF">2013-12-18T13:30:32Z</dcterms:created>
  <dcterms:modified xsi:type="dcterms:W3CDTF">2023-10-31T06:25:12Z</dcterms:modified>
</cp:coreProperties>
</file>