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C17DD62-A148-4492-A19A-FBCC2C177DC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5C21DD-497E-482E-9959-806B53E3049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hyperlink" Target="http://blogwar.ru/article/%D0%98%D0%B7%D0%BE%D0%B1%D1%80%D0%B0%D0%B6%D0%B5%D0%BD%D0%B8%D0%B5:Dinitrogen-pentoxide-3D-vdW.png" TargetMode="Externa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png"/><Relationship Id="rId9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logwar.ru/article/%D0%98%D0%B7%D0%BE%D0%B1%D1%80%D0%B0%D0%B6%D0%B5%D0%BD%D0%B8%D0%B5:Nitrous-oxide-3D-vdW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86;&#1082;&#1080;&#1089;&#1083;&#1077;&#1085;&#1080;&#1077;%20&#1072;&#1084;&#1084;&#1080;&#1072;&#1082;&#1072;%20&#1085;&#1072;%20&#1086;&#1082;&#1089;&#1080;&#1076;&#1077;%20&#1093;&#1088;&#1086;&#1084;&#1072;3.m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&#1055;&#1086;&#1083;&#1091;&#1095;&#1077;&#1085;&#1080;&#1077;%20NO%20&#1080;%20&#1077;&#1075;&#1086;%20&#1086;&#1082;&#1080;&#1089;&#1083;&#1077;&#1085;&#1080;&#1077;%20&#1050;.av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logwar.ru/article/%D0%98%D0%B7%D0%BE%D0%B1%D1%80%D0%B0%D0%B6%D0%B5%D0%BD%D0%B8%D0%B5:Dinitrogen-trioxide-3D-vdW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blogwar.ru/article/%D0%98%D0%B7%D0%BE%D0%B1%D1%80%D0%B0%D0%B6%D0%B5%D0%BD%D0%B8%D0%B5:Dinitrogen-tetroxide-3D-vdW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52;&#1077;&#1076;&#1100;%20&#1089;%20&#1072;&#1079;&#1086;&#1090;&#1085;&#1086;&#1081;%20&#1082;&#1080;&#1089;&#1083;&#1086;&#1090;&#1086;&#1081;%20&#1055;.av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40568" y="2204864"/>
            <a:ext cx="86623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Оксид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азота и азотная кислота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48758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66968"/>
            <a:ext cx="56460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Оксид азота(</a:t>
            </a:r>
            <a:r>
              <a:rPr lang="en-US" sz="4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V)</a:t>
            </a:r>
            <a:r>
              <a:rPr lang="ru-RU" sz="4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азотный ангидрид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828687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600" baseline="-25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baseline="-25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3600" dirty="0">
              <a:solidFill>
                <a:srgbClr val="46E4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blogwar.ru/static/120px-Dinitrogen-pentoxide-3D-vdW.png">
            <a:hlinkClick r:id="rId3" tooltip="Dinitrogen-pentoxide-3D-vdW.pn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8640"/>
            <a:ext cx="20685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8925" y="1665288"/>
            <a:ext cx="8740775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i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Строение.                  </a:t>
            </a:r>
          </a:p>
          <a:p>
            <a:pPr>
              <a:defRPr/>
            </a:pPr>
            <a:r>
              <a:rPr lang="ru-RU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</a:t>
            </a:r>
            <a:endParaRPr lang="en-US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r>
              <a:rPr lang="en-US" sz="3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</a:t>
            </a:r>
            <a:r>
              <a:rPr lang="en-US" sz="3600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   O   N</a:t>
            </a:r>
          </a:p>
          <a:p>
            <a:pPr>
              <a:defRPr/>
            </a:pPr>
            <a:endParaRPr lang="en-US" sz="3600" b="1" i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  <a:p>
            <a:pPr>
              <a:defRPr/>
            </a:pPr>
            <a:r>
              <a:rPr lang="ru-RU" b="1" i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Физические свойства. </a:t>
            </a: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Белое кристаллическое вещество, летучее, неустойчивое. При нагревании возгоняется  и</a:t>
            </a:r>
          </a:p>
          <a:p>
            <a:pPr>
              <a:defRPr/>
            </a:pP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плавится. В воде легко растворяется.</a:t>
            </a:r>
          </a:p>
          <a:p>
            <a:pPr>
              <a:defRPr/>
            </a:pPr>
            <a:endParaRPr lang="ru-RU" i="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r>
              <a:rPr lang="ru-RU" b="1" i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Получение.  </a:t>
            </a: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Действие </a:t>
            </a:r>
            <a:r>
              <a:rPr lang="ru-RU" sz="2000" i="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дегидратирующего</a:t>
            </a: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агента Р</a:t>
            </a:r>
            <a:r>
              <a:rPr lang="ru-RU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</a:t>
            </a:r>
            <a:r>
              <a:rPr lang="ru-RU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</a:t>
            </a: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на</a:t>
            </a:r>
          </a:p>
          <a:p>
            <a:pPr>
              <a:defRPr/>
            </a:pP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азотную кислоту:</a:t>
            </a:r>
          </a:p>
          <a:p>
            <a:pPr>
              <a:defRPr/>
            </a:pPr>
            <a:r>
              <a:rPr lang="ru-RU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4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HNO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+ P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= 2N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</a:t>
            </a:r>
            <a:r>
              <a:rPr lang="en-US" sz="2000" i="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+ 4HPO</a:t>
            </a:r>
            <a:r>
              <a:rPr lang="en-US" sz="2000" i="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endParaRPr lang="en-US" sz="20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en-US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en-US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ru-RU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8" name="Прямая соединительная линия 7"/>
          <p:cNvCxnSpPr>
            <a:cxnSpLocks noChangeShapeType="1"/>
          </p:cNvCxnSpPr>
          <p:nvPr/>
        </p:nvCxnSpPr>
        <p:spPr bwMode="auto">
          <a:xfrm rot="5400000" flipH="1" flipV="1">
            <a:off x="2252663" y="2819400"/>
            <a:ext cx="315912" cy="2936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2274888" y="2373313"/>
            <a:ext cx="293687" cy="217487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3246997" y="2528888"/>
            <a:ext cx="325437" cy="1587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3932619" y="2534412"/>
            <a:ext cx="327025" cy="1587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785938" y="2873375"/>
            <a:ext cx="674687" cy="65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endParaRPr lang="ru-RU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463" y="2003425"/>
            <a:ext cx="676275" cy="65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endParaRPr lang="ru-RU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1" y="1824831"/>
            <a:ext cx="674687" cy="65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endParaRPr lang="ru-RU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6157" y="2838863"/>
            <a:ext cx="674687" cy="65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endParaRPr lang="ru-RU" sz="3600" i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153331"/>
              </p:ext>
            </p:extLst>
          </p:nvPr>
        </p:nvGraphicFramePr>
        <p:xfrm>
          <a:off x="4795932" y="2332037"/>
          <a:ext cx="40005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S ChemDraw Drawing" r:id="rId5" imgW="322708" imgH="543673" progId="ChemDraw.Document.6.0">
                  <p:embed/>
                </p:oleObj>
              </mc:Choice>
              <mc:Fallback>
                <p:oleObj name="CS ChemDraw Drawing" r:id="rId5" imgW="322708" imgH="543673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932" y="2332037"/>
                        <a:ext cx="40005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4659313" y="2808288"/>
            <a:ext cx="293688" cy="2174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rot="5400000" flipH="1" flipV="1">
            <a:off x="4702076" y="2185193"/>
            <a:ext cx="315912" cy="2936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2174875" y="2438400"/>
          <a:ext cx="3524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S ChemDraw Drawing" r:id="rId7" imgW="351651" imgH="542228" progId="ChemDraw.Document.6.0">
                  <p:embed/>
                </p:oleObj>
              </mc:Choice>
              <mc:Fallback>
                <p:oleObj name="CS ChemDraw Drawing" r:id="rId7" imgW="351651" imgH="542228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2438400"/>
                        <a:ext cx="3524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6" descr="AG00013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099" y="5013176"/>
            <a:ext cx="12874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48133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7776864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 свойства.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Оксид азота(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кислотный оксид.</a:t>
            </a:r>
          </a:p>
          <a:p>
            <a:pPr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При растворении в воде образует азотную кислоту:</a:t>
            </a:r>
          </a:p>
          <a:p>
            <a:pPr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2HNO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000" baseline="-25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Со щелочами образует нитраты: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3500"/>
              </a:lnSpc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+ 2NaOH = 2NaNO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3500"/>
              </a:lnSpc>
              <a:buFontTx/>
              <a:buAutoNum type="arabicPeriod" startAt="3"/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Малоустойчив и легко разлагается уже при 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комнатной температуре: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3500"/>
              </a:lnSpc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= 4NO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нагревании разлагается со взрывом.</a:t>
            </a:r>
          </a:p>
          <a:p>
            <a:pPr marL="457200" indent="-457200">
              <a:lnSpc>
                <a:spcPts val="3500"/>
              </a:lnSpc>
              <a:buFontTx/>
              <a:buAutoNum type="arabicPeriod" startAt="4"/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Сильный окислитель: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5С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= 5CuO +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(500</a:t>
            </a:r>
            <a:r>
              <a:rPr lang="en-US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На практике реакции не проводятся ввиду его 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труднодоступности и малой устойчивости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professor0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19096"/>
            <a:ext cx="144016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87517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Nitric-acid-3D-balls-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6912"/>
            <a:ext cx="2691383" cy="259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908719"/>
            <a:ext cx="78651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Азотная кислота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741501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428179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Строение молекулы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12776"/>
            <a:ext cx="3726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Молекулярная формула</a:t>
            </a:r>
            <a:r>
              <a:rPr lang="en-US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1400" dirty="0" smtClean="0">
              <a:latin typeface="Trebuchet MS" pitchFamily="34" charset="0"/>
            </a:endParaRPr>
          </a:p>
          <a:p>
            <a:pPr algn="ctr"/>
            <a:r>
              <a:rPr lang="en-US" altLang="ru-RU" sz="1400" dirty="0" smtClean="0">
                <a:latin typeface="Trebuchet MS" pitchFamily="34" charset="0"/>
              </a:rPr>
              <a:t> </a:t>
            </a:r>
            <a:r>
              <a:rPr lang="en-US" altLang="ru-RU" sz="2400" dirty="0" smtClean="0">
                <a:latin typeface="Trebuchet MS" pitchFamily="34" charset="0"/>
              </a:rPr>
              <a:t>HNO</a:t>
            </a:r>
            <a:r>
              <a:rPr lang="en-US" altLang="ru-RU" sz="1600" dirty="0" smtClean="0">
                <a:latin typeface="Trebuchet MS" pitchFamily="34" charset="0"/>
              </a:rPr>
              <a:t>3</a:t>
            </a:r>
            <a:endParaRPr lang="ru-RU" altLang="ru-RU" sz="2400" dirty="0">
              <a:latin typeface="Trebuchet MS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2687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Структурная формула</a:t>
            </a:r>
            <a:r>
              <a:rPr lang="en-US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ru-RU" dirty="0" smtClean="0">
                <a:latin typeface="Trebuchet MS" pitchFamily="34" charset="0"/>
              </a:rPr>
              <a:t>      </a:t>
            </a:r>
          </a:p>
          <a:p>
            <a:pPr algn="ctr">
              <a:lnSpc>
                <a:spcPct val="60000"/>
              </a:lnSpc>
            </a:pPr>
            <a:r>
              <a:rPr lang="ru-RU" altLang="ru-RU" dirty="0" smtClean="0">
                <a:latin typeface="Trebuchet MS" pitchFamily="34" charset="0"/>
              </a:rPr>
              <a:t>                       </a:t>
            </a:r>
            <a:r>
              <a:rPr lang="en-US" altLang="ru-RU" dirty="0" smtClean="0">
                <a:latin typeface="Trebuchet MS" pitchFamily="34" charset="0"/>
              </a:rPr>
              <a:t>O</a:t>
            </a:r>
            <a:endParaRPr lang="ru-RU" altLang="ru-RU" dirty="0" smtClean="0">
              <a:latin typeface="Trebuchet MS" pitchFamily="34" charset="0"/>
            </a:endParaRPr>
          </a:p>
          <a:p>
            <a:pPr algn="ctr">
              <a:lnSpc>
                <a:spcPct val="60000"/>
              </a:lnSpc>
            </a:pPr>
            <a:r>
              <a:rPr lang="ru-RU" altLang="ru-RU" dirty="0" smtClean="0">
                <a:latin typeface="Trebuchet MS" pitchFamily="34" charset="0"/>
              </a:rPr>
              <a:t>                  // </a:t>
            </a:r>
            <a:endParaRPr lang="en-US" altLang="ru-RU" dirty="0" smtClean="0">
              <a:latin typeface="Trebuchet MS" pitchFamily="34" charset="0"/>
            </a:endParaRPr>
          </a:p>
          <a:p>
            <a:pPr algn="ctr">
              <a:lnSpc>
                <a:spcPct val="60000"/>
              </a:lnSpc>
            </a:pPr>
            <a:r>
              <a:rPr lang="en-US" altLang="ru-RU" dirty="0" smtClean="0">
                <a:latin typeface="Trebuchet MS" pitchFamily="34" charset="0"/>
              </a:rPr>
              <a:t>H </a:t>
            </a:r>
            <a:r>
              <a:rPr lang="en-US" altLang="ru-RU" dirty="0" smtClean="0">
                <a:latin typeface="Trebuchet MS" pitchFamily="34" charset="0"/>
                <a:cs typeface="Arial" pitchFamily="34" charset="0"/>
              </a:rPr>
              <a:t>─</a:t>
            </a:r>
            <a:r>
              <a:rPr lang="ru-RU" altLang="ru-RU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altLang="ru-RU" dirty="0" smtClean="0">
                <a:latin typeface="Trebuchet MS" pitchFamily="34" charset="0"/>
              </a:rPr>
              <a:t>O</a:t>
            </a:r>
            <a:r>
              <a:rPr lang="ru-RU" altLang="ru-RU" dirty="0" smtClean="0">
                <a:latin typeface="Trebuchet MS" pitchFamily="34" charset="0"/>
              </a:rPr>
              <a:t> </a:t>
            </a:r>
            <a:r>
              <a:rPr lang="en-US" altLang="ru-RU" dirty="0" smtClean="0">
                <a:latin typeface="Trebuchet MS" pitchFamily="34" charset="0"/>
              </a:rPr>
              <a:t>─ N   </a:t>
            </a:r>
          </a:p>
          <a:p>
            <a:pPr algn="ctr">
              <a:lnSpc>
                <a:spcPct val="60000"/>
              </a:lnSpc>
            </a:pPr>
            <a:r>
              <a:rPr lang="ru-RU" altLang="ru-RU" dirty="0" smtClean="0">
                <a:latin typeface="Trebuchet MS" pitchFamily="34" charset="0"/>
              </a:rPr>
              <a:t>                </a:t>
            </a:r>
            <a:r>
              <a:rPr lang="en-US" altLang="ru-RU" dirty="0" smtClean="0">
                <a:latin typeface="Trebuchet MS" pitchFamily="34" charset="0"/>
              </a:rPr>
              <a:t>\\</a:t>
            </a:r>
          </a:p>
          <a:p>
            <a:pPr algn="ctr">
              <a:lnSpc>
                <a:spcPct val="60000"/>
              </a:lnSpc>
            </a:pPr>
            <a:r>
              <a:rPr lang="ru-RU" altLang="ru-RU" dirty="0" smtClean="0">
                <a:latin typeface="Trebuchet MS" pitchFamily="34" charset="0"/>
              </a:rPr>
              <a:t>                      </a:t>
            </a:r>
            <a:r>
              <a:rPr lang="en-US" altLang="ru-RU" dirty="0" smtClean="0">
                <a:latin typeface="Trebuchet MS" pitchFamily="34" charset="0"/>
              </a:rPr>
              <a:t>O</a:t>
            </a:r>
            <a:endParaRPr lang="ru-RU" altLang="ru-RU" dirty="0">
              <a:latin typeface="Trebuchet MS" pitchFamily="34" charset="0"/>
            </a:endParaRPr>
          </a:p>
        </p:txBody>
      </p:sp>
      <p:pic>
        <p:nvPicPr>
          <p:cNvPr id="5122" name="Picture 2" descr="C:\Documents and Settings\User\Рабочий стол\HNO3_form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23344"/>
            <a:ext cx="7344816" cy="221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84780" y="2996952"/>
            <a:ext cx="3198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Электронная формула</a:t>
            </a:r>
            <a:r>
              <a:rPr lang="en-US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294806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07" y="1772816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Молекула имеет плоскую структуру (длины связей в </a:t>
            </a:r>
            <a:r>
              <a:rPr lang="ru-RU" sz="2000" b="1" i="1" dirty="0" err="1"/>
              <a:t>н</a:t>
            </a:r>
            <a:r>
              <a:rPr lang="ru-RU" sz="2000" b="1" i="1" dirty="0" err="1" smtClean="0"/>
              <a:t>м</a:t>
            </a:r>
            <a:r>
              <a:rPr lang="ru-RU" sz="2000" b="1" i="1" dirty="0" smtClean="0"/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 </a:t>
            </a:r>
            <a:r>
              <a:rPr lang="ru-RU" sz="2000" b="1" i="1" dirty="0"/>
              <a:t>азот в азотной кислоте </a:t>
            </a:r>
            <a:r>
              <a:rPr lang="ru-RU" sz="2000" b="1" i="1" dirty="0" smtClean="0"/>
              <a:t>четырёхвалентен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 </a:t>
            </a:r>
            <a:r>
              <a:rPr lang="ru-RU" sz="2000" b="1" i="1" dirty="0"/>
              <a:t>степень окисления +5. </a:t>
            </a:r>
            <a:endParaRPr lang="ru-RU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азотная </a:t>
            </a:r>
            <a:r>
              <a:rPr lang="ru-RU" sz="2000" b="1" i="1" dirty="0"/>
              <a:t>кислота - бесцветная, дымящая на воздухе жидкость, концентрированная </a:t>
            </a:r>
            <a:endParaRPr lang="ru-RU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азотная </a:t>
            </a:r>
            <a:r>
              <a:rPr lang="ru-RU" sz="2000" b="1" i="1" dirty="0"/>
              <a:t>кислота обычно окрашена в желтый цвет, (высококонцентрированная HNO3 имеет обычно бурую окраску вследствие происходящего на свету процесса разложения: 4HNO3 == 4NO2 + 2H2O + O2 ) </a:t>
            </a:r>
            <a:endParaRPr lang="ru-RU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температура </a:t>
            </a:r>
            <a:r>
              <a:rPr lang="ru-RU" sz="2000" b="1" i="1" dirty="0"/>
              <a:t>плавления -41,59°С, </a:t>
            </a:r>
            <a:r>
              <a:rPr lang="ru-RU" sz="2000" b="1" i="1" dirty="0" smtClean="0"/>
              <a:t>кипения </a:t>
            </a:r>
            <a:r>
              <a:rPr lang="ru-RU" sz="2000" b="1" i="1" dirty="0"/>
              <a:t>+82,6°С с частичным разложением. растворимость азотной кислоты в воде </a:t>
            </a:r>
            <a:r>
              <a:rPr lang="ru-RU" sz="2000" b="1" i="1" dirty="0" err="1"/>
              <a:t>неограничена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В </a:t>
            </a:r>
            <a:r>
              <a:rPr lang="ru-RU" sz="2000" b="1" i="1" dirty="0"/>
              <a:t>водных растворах она практически полностью </a:t>
            </a:r>
            <a:r>
              <a:rPr lang="ru-RU" sz="2000" b="1" i="1" dirty="0" err="1"/>
              <a:t>диссоциирует</a:t>
            </a:r>
            <a:r>
              <a:rPr lang="ru-RU" sz="2000" b="1" i="1" dirty="0"/>
              <a:t> на ионы. </a:t>
            </a:r>
            <a:endParaRPr lang="ru-RU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С </a:t>
            </a:r>
            <a:r>
              <a:rPr lang="ru-RU" sz="2000" b="1" i="1" dirty="0"/>
              <a:t>водой образует азеотропную смесь.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76672"/>
            <a:ext cx="9316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139556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7824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Химические свойства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6096" y="1412776"/>
            <a:ext cx="7428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Химические свойства При нагревании азотная кислота распадается по той же реакции. </a:t>
            </a:r>
            <a:endParaRPr lang="ru-RU" sz="2000" dirty="0" smtClean="0"/>
          </a:p>
          <a:p>
            <a:r>
              <a:rPr lang="ru-RU" sz="2000" i="1" dirty="0" smtClean="0"/>
              <a:t>4HNO3 </a:t>
            </a:r>
            <a:r>
              <a:rPr lang="ru-RU" sz="2000" i="1" dirty="0"/>
              <a:t>== 4NO2 + 2H2O + O2 </a:t>
            </a:r>
            <a:r>
              <a:rPr lang="ru-RU" sz="20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5808" y="2564904"/>
            <a:ext cx="6390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HNO3 как сильная одноосновная </a:t>
            </a:r>
            <a:r>
              <a:rPr lang="ru-RU" sz="2000" dirty="0" smtClean="0"/>
              <a:t>кислота взаимодействует</a:t>
            </a:r>
            <a:r>
              <a:rPr lang="ru-RU" sz="2000" dirty="0"/>
              <a:t>: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272790"/>
            <a:ext cx="676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а) с основными и амфотерными оксидами: </a:t>
            </a:r>
            <a:endParaRPr lang="ru-RU" i="1" dirty="0" smtClean="0"/>
          </a:p>
          <a:p>
            <a:r>
              <a:rPr lang="en-US" i="1" dirty="0" err="1" smtClean="0"/>
              <a:t>CuO</a:t>
            </a:r>
            <a:r>
              <a:rPr lang="en-US" i="1" dirty="0" smtClean="0"/>
              <a:t> </a:t>
            </a:r>
            <a:r>
              <a:rPr lang="en-US" i="1" dirty="0"/>
              <a:t>+ 2HNO3 = Cu(NO3)2 + H2O </a:t>
            </a:r>
            <a:r>
              <a:rPr lang="en-US" i="1" dirty="0" err="1"/>
              <a:t>ZnO</a:t>
            </a:r>
            <a:r>
              <a:rPr lang="en-US" i="1" dirty="0"/>
              <a:t> + 2HNO3 = Zn(NO3)2 + </a:t>
            </a:r>
            <a:r>
              <a:rPr lang="en-US" i="1" dirty="0" smtClean="0"/>
              <a:t>H2O</a:t>
            </a:r>
            <a:endParaRPr lang="ru-RU" i="1" dirty="0" smtClean="0"/>
          </a:p>
          <a:p>
            <a:r>
              <a:rPr lang="en-US" i="1" dirty="0" smtClean="0"/>
              <a:t> </a:t>
            </a:r>
            <a:r>
              <a:rPr lang="ru-RU" i="1" dirty="0"/>
              <a:t>б) с основаниями: </a:t>
            </a:r>
            <a:r>
              <a:rPr lang="en-US" i="1" dirty="0"/>
              <a:t>KOH + HNO3 = KNO3 + H2O </a:t>
            </a:r>
            <a:endParaRPr lang="ru-RU" i="1" dirty="0" smtClean="0"/>
          </a:p>
          <a:p>
            <a:r>
              <a:rPr lang="ru-RU" i="1" dirty="0" smtClean="0"/>
              <a:t>в</a:t>
            </a:r>
            <a:r>
              <a:rPr lang="ru-RU" i="1" dirty="0"/>
              <a:t>) вытесняет слабые кислоты из их солей: </a:t>
            </a:r>
            <a:endParaRPr lang="ru-RU" i="1" dirty="0" smtClean="0"/>
          </a:p>
          <a:p>
            <a:r>
              <a:rPr lang="en-US" i="1" dirty="0" smtClean="0"/>
              <a:t>CaCO3 </a:t>
            </a:r>
            <a:r>
              <a:rPr lang="en-US" i="1" dirty="0"/>
              <a:t>+ 2HNO3 = </a:t>
            </a:r>
            <a:r>
              <a:rPr lang="en-US" i="1" dirty="0" err="1"/>
              <a:t>Ca</a:t>
            </a:r>
            <a:r>
              <a:rPr lang="en-US" i="1" dirty="0"/>
              <a:t>(NO3)2 + H2O + CO2 </a:t>
            </a:r>
            <a:endParaRPr lang="ru-RU" i="1" dirty="0" smtClean="0"/>
          </a:p>
          <a:p>
            <a:r>
              <a:rPr lang="ru-RU" i="1" dirty="0" smtClean="0"/>
              <a:t>При </a:t>
            </a:r>
            <a:r>
              <a:rPr lang="ru-RU" i="1" dirty="0"/>
              <a:t>кипении или под действием света азотная кислота частично разлагается: 4</a:t>
            </a:r>
            <a:r>
              <a:rPr lang="en-US" i="1" dirty="0"/>
              <a:t>HNO3 = 4NO2 + O2 + 2H2O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5490156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56120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Азотная </a:t>
            </a:r>
            <a:r>
              <a:rPr lang="ru-RU" dirty="0"/>
              <a:t>кислота в любой концентрации проявляет свойства кислоты- окислителя, при этом азот восстанавливается до степени окисления от +4 до -3. Глубина восстановления зависит в первую очередь от природы восстановителя и от концентрации азотной кислоты.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556792"/>
            <a:ext cx="63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кислота-окислитель,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HNO3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взаимодействует: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2216851"/>
            <a:ext cx="7920880" cy="409342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а) с металлами, стоящими в ряду напряжений правее водорода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Концентрированная 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HNO3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 + 4HNO3(60%) = Cu(NO3)2 + 2NO2 +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2H2O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Разбавленная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HNO3 3Cu + 8HNO3(30%) = 3Cu(NO3)2 + 2NO +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4H2O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б) с металлами, стоящими в ряду напряжений левее водорода: 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Zn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+ 4HNO3(60%) = Zn(NO3)2 + 2NO2 + 2H2O 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3Zn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+ 8HNO3(30%) = 3Zn(NO3)2 + 2NO + 4H2O 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4Zn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+ 10HNO3(20%) = 4Zn(NO3) 2 + N2O +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5H2O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5Zn + 12HNO3 = 5Zn(NO3) 2 + N2 + 6H2O 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Zn + 10HNO3(3%) = 4Zn(NO3)2 + NH4NO3 + 3H2O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252615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299552"/>
            <a:ext cx="567555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Нитраты</a:t>
            </a:r>
            <a:endParaRPr lang="ru-RU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13285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HNO3 сильная кислота. Её соли нитраты получают действием HNO3 на металлы, оксиды, гидроксиды или карбонаты. Все нитраты хорошо растворимы в воде. Соли азотной кислоты - нитраты - при нагревании необратимо разлагаются, продукты разложения определяются катионом: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333185"/>
            <a:ext cx="7254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нитраты металлов, стоящих в ряду напряжений левее магния: 2NaNO3 = 2NaNO2 +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O2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 нитраты металлов, расположенных в ряду напряжений между магнием и медью: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4Al(NO3)3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2Al2O3 + 12NO2 + 3O2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нитраты металлов, расположенных в ряду напряжений правее ртути: 2AgNO3 = 2Ag + 2NO2 + O2 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нитрат аммония: NH4NO3 = N2O + 2H2O</a:t>
            </a:r>
          </a:p>
        </p:txBody>
      </p:sp>
    </p:spTree>
    <p:extLst>
      <p:ext uri="{BB962C8B-B14F-4D97-AF65-F5344CB8AC3E}">
        <p14:creationId xmlns:p14="http://schemas.microsoft.com/office/powerpoint/2010/main" val="359530648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4658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Производство азотной кислоты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842595"/>
            <a:ext cx="9361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Промышленное производство. Современный способ её производства основан на каталитическом окислении синтетического аммиака на </a:t>
            </a:r>
            <a:r>
              <a:rPr lang="ru-RU" dirty="0" err="1"/>
              <a:t>платино</a:t>
            </a:r>
            <a:r>
              <a:rPr lang="ru-RU" dirty="0"/>
              <a:t>- родиевых катализаторах до смеси оксидов азота, с дальнейшим поглощением их водой Промышленный способ получения HNO3 состоит из следующих основных стадий: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8052" y="2995527"/>
            <a:ext cx="7398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окисления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аммиaка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NO в присутствии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платино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-родиевого катализатора: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7869" y="3657800"/>
            <a:ext cx="3140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4NH3 + 5O2 = 4NO + 6H2O 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049444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окисления NO в NO2 на холоду под давлением (10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ат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1 МПа):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7869" y="4695775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2NO + O2 = 2NO2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3649" y="5065107"/>
            <a:ext cx="6708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поглощения NO2 водой в присутствии кислорода: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9550" y="5711438"/>
            <a:ext cx="3256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4NO2 + 2H2O + O2= 4HNO3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25576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202241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Лабораторный способ получения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HNO3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628800"/>
            <a:ext cx="70385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Действие концентрированной серной кислоты на твердые нитраты при нагревании: </a:t>
            </a:r>
            <a:endParaRPr lang="ru-RU" sz="2000" dirty="0" smtClean="0"/>
          </a:p>
          <a:p>
            <a:r>
              <a:rPr lang="ru-RU" sz="2000" dirty="0" smtClean="0"/>
              <a:t>NaNO3 </a:t>
            </a:r>
            <a:r>
              <a:rPr lang="ru-RU" sz="2000" dirty="0"/>
              <a:t>+ H2SO4 = NaHSO4 + HNO3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этом получается дымящая азотная кислота.</a:t>
            </a:r>
          </a:p>
        </p:txBody>
      </p:sp>
      <p:pic>
        <p:nvPicPr>
          <p:cNvPr id="6148" name="Picture 4" descr="C:\Documents and Settings\User\Рабочий стол\45817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56992"/>
            <a:ext cx="2828929" cy="337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46242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Виды оксидов азота</a:t>
            </a:r>
          </a:p>
          <a:p>
            <a:r>
              <a:rPr lang="ru-RU" dirty="0" smtClean="0"/>
              <a:t>Оксид азота(</a:t>
            </a:r>
            <a:r>
              <a:rPr lang="en-US" dirty="0" smtClean="0"/>
              <a:t>I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Оксид азота(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Оксид азота(</a:t>
            </a:r>
            <a:r>
              <a:rPr lang="en-US" dirty="0" smtClean="0"/>
              <a:t>III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Оксид азота(</a:t>
            </a:r>
            <a:r>
              <a:rPr lang="en-US" dirty="0" smtClean="0"/>
              <a:t>IV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Азотный ангидрид</a:t>
            </a:r>
          </a:p>
          <a:p>
            <a:r>
              <a:rPr lang="ru-RU" dirty="0" smtClean="0"/>
              <a:t>Азотная кислота</a:t>
            </a:r>
          </a:p>
          <a:p>
            <a:r>
              <a:rPr lang="ru-RU" dirty="0" smtClean="0"/>
              <a:t>Нитраты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8640"/>
            <a:ext cx="713855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Содержание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817627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5733256"/>
            <a:ext cx="2260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Конец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571096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16136"/>
            <a:ext cx="73534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оксидов азота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94722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           NO             N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        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NO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N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</a:t>
            </a:r>
            <a:r>
              <a:rPr lang="en-US" sz="24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5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8142" y="1628800"/>
            <a:ext cx="666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         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 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+3                     +4                       +5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48" y="277954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 –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оксид азота(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 –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оксид азота(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II)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766748"/>
              </p:ext>
            </p:extLst>
          </p:nvPr>
        </p:nvGraphicFramePr>
        <p:xfrm>
          <a:off x="2627784" y="2460844"/>
          <a:ext cx="608012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S ChemDraw Drawing" r:id="rId3" imgW="149777" imgH="666135" progId="ChemDraw.Document.6.0">
                  <p:embed/>
                </p:oleObj>
              </mc:Choice>
              <mc:Fallback>
                <p:oleObj name="CS ChemDraw Drawing" r:id="rId3" imgW="149777" imgH="66613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60844"/>
                        <a:ext cx="608012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059832" y="2492896"/>
            <a:ext cx="4572000" cy="11182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Несолеобразующие оксиды, т.к.</a:t>
            </a:r>
          </a:p>
          <a:p>
            <a:pPr>
              <a:lnSpc>
                <a:spcPts val="20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взаимодействуют при обычных</a:t>
            </a:r>
          </a:p>
          <a:p>
            <a:pPr>
              <a:lnSpc>
                <a:spcPts val="20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условиях с кислотами и щелочами</a:t>
            </a:r>
          </a:p>
          <a:p>
            <a:pPr>
              <a:lnSpc>
                <a:spcPts val="20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образованием солей.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406" y="3933056"/>
            <a:ext cx="78640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оксид азота(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азотистый ангидрид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 азота(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IV)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его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димер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ангидриды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азотной и азотистой кислот.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азотный ангидрид</a:t>
            </a: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993333"/>
              </p:ext>
            </p:extLst>
          </p:nvPr>
        </p:nvGraphicFramePr>
        <p:xfrm>
          <a:off x="-105137" y="5271327"/>
          <a:ext cx="755745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S ChemDraw Drawing" r:id="rId5" imgW="1459060" imgH="243840" progId="ChemDraw.Document.6.0">
                  <p:embed/>
                </p:oleObj>
              </mc:Choice>
              <mc:Fallback>
                <p:oleObj name="CS ChemDraw Drawing" r:id="rId5" imgW="1459060" imgH="24384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5137" y="5271327"/>
                        <a:ext cx="755745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3604" y="5683349"/>
            <a:ext cx="267522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Кислотные оксиды</a:t>
            </a:r>
          </a:p>
        </p:txBody>
      </p:sp>
    </p:spTree>
    <p:extLst>
      <p:ext uri="{BB962C8B-B14F-4D97-AF65-F5344CB8AC3E}">
        <p14:creationId xmlns:p14="http://schemas.microsoft.com/office/powerpoint/2010/main" val="311341219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203545"/>
            <a:ext cx="74168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Оксид азота(</a:t>
            </a:r>
            <a:r>
              <a:rPr lang="en-US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ru-RU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- </a:t>
            </a:r>
            <a:r>
              <a:rPr lang="en-US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en-US" sz="5400" i="0" baseline="-25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en-US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(“</a:t>
            </a:r>
            <a:r>
              <a:rPr lang="ru-RU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веселящий газ</a:t>
            </a:r>
            <a:r>
              <a:rPr lang="en-US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”</a:t>
            </a:r>
            <a:r>
              <a:rPr lang="ru-RU" sz="5400" i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  <a:p>
            <a:pPr algn="ctr"/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10" descr="http://blogwar.ru/static/120px-Nitrous-oxide-3D-vdW.png">
            <a:hlinkClick r:id="rId2" tooltip="Nitrous-oxide-3D-vdW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5523">
            <a:off x="-40327" y="356939"/>
            <a:ext cx="16065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9512" y="2132856"/>
            <a:ext cx="864096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Бесцветный газ с тошнотворным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ладковатым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запахом, обладает анестезирующим действием.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Растворим в воде.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-91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С,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-88,6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 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Получение.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Разложение нитрата аммония при нагревании: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NH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+ 2H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Нагрев должен быть не более  245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</a:p>
          <a:p>
            <a:pPr>
              <a:defRPr/>
            </a:pP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 свойства. </a:t>
            </a:r>
          </a:p>
          <a:p>
            <a:pPr>
              <a:defRPr/>
            </a:pP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Разлагается при 700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с образованием кислорода: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2N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поддерживает горение и является окислителем.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2.  С водородом: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272128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411648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Оксид азота(</a:t>
            </a:r>
            <a:r>
              <a:rPr lang="en-US" sz="4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</a:t>
            </a:r>
            <a:r>
              <a:rPr lang="ru-RU" sz="4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4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endParaRPr lang="ru-RU" sz="4800" dirty="0">
              <a:solidFill>
                <a:srgbClr val="46E4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User\Рабочий стол\Nitric-oxide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368152" cy="136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1772816"/>
            <a:ext cx="72728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Бесцветный газ, при низких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температурах - голубая жидкость. В твердом состоянии -</a:t>
            </a:r>
          </a:p>
          <a:p>
            <a:pPr>
              <a:defRPr/>
            </a:pP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димеризован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Не растворим в воде. 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-164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С,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(кип)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- 151,7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</a:p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Получение.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При реакции неактивных металлов с 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разбавленной азотной кислотой: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3Cu + 8HNO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3Cu(NO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+ 2NO + 4H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каталитическом окислении аммиака: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         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NH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 + 5O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 = 4NO + 6H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O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При взаимодействии с кислородом воздуха: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2NO   (t</a:t>
            </a:r>
            <a:r>
              <a:rPr lang="en-US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≥ 2000</a:t>
            </a:r>
            <a:r>
              <a:rPr lang="en-US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0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C,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кат.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en-US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Pt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/Rh)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4. При взаимодействии нитритов с серной кислотой: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NaNO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SO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= Na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SO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+ NO + 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O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584397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68407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 свойства.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реакционноспособное вещество. Может проявлять и окислительные и восстановительные свойства.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При обычной температуре окисляется кислородом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воздуха: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NO + 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 = 2NO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2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 Восстановитель: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+ 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+ Cl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NOCl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нитрозилхлорид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Окислитель: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2NO + 2SO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2SO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2NO + 2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+ 2Н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  (200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2NO + 2Cu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</a:t>
            </a:r>
            <a:r>
              <a:rPr lang="en-US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CuO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2NO + 2H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+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2Н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 (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Взаимодействует с органическими веществами.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Примененяется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производстве азотной кислоты.</a:t>
            </a:r>
          </a:p>
        </p:txBody>
      </p:sp>
      <p:pic>
        <p:nvPicPr>
          <p:cNvPr id="7" name="Picture 7" descr="AG00315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2218978" cy="2015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86351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7360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Оксид азота(</a:t>
            </a:r>
            <a:r>
              <a:rPr lang="en-US" sz="2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III)</a:t>
            </a:r>
            <a:r>
              <a:rPr lang="ru-RU" sz="28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азотистый ангидрид</a:t>
            </a:r>
          </a:p>
        </p:txBody>
      </p:sp>
      <p:pic>
        <p:nvPicPr>
          <p:cNvPr id="5" name="Picture 2" descr="http://blogwar.ru/static/120px-Dinitrogen-trioxide-3D-vdW.png">
            <a:hlinkClick r:id="rId2" tooltip="Dinitrogen-trioxide-3D-vdW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09765"/>
            <a:ext cx="181451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1196752"/>
            <a:ext cx="69280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свойства.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синяя жидкость при обычных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условиях. В твердом состоянии - белое или голубоватое 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вещество.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-102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</a:p>
          <a:p>
            <a:pPr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Получить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при сильном охлаждении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эквимолярной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смеси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+ 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 свойства.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кислотный оксид.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со щелочами:</a:t>
            </a:r>
          </a:p>
          <a:p>
            <a:pPr marL="457200" indent="-457200"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2</a:t>
            </a:r>
            <a:r>
              <a:rPr lang="en-US" sz="2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NaOH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2NaNO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>
              <a:buFontTx/>
              <a:buAutoNum type="arabicPeriod" startAt="2"/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 водой: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defRPr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2HNO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defRPr/>
            </a:pP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(гор)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2HNO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+ 4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  <a:p>
            <a:pPr marL="457200" indent="-457200">
              <a:buFontTx/>
              <a:buAutoNum type="arabicPeriod" startAt="3"/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Окисляется кислородом воздуха при -10</a:t>
            </a:r>
            <a:r>
              <a:rPr lang="ru-RU" sz="2000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С:</a:t>
            </a:r>
          </a:p>
          <a:p>
            <a:pPr marL="457200" indent="-457200">
              <a:defRPr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2N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О</a:t>
            </a:r>
            <a:r>
              <a:rPr lang="ru-RU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4NO</a:t>
            </a:r>
            <a:r>
              <a:rPr lang="en-US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10385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6030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Оксид азота(</a:t>
            </a: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IV)</a:t>
            </a:r>
            <a:r>
              <a:rPr lang="ru-RU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sz="4400" baseline="-25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endParaRPr lang="ru-RU" sz="4400" baseline="-25000" dirty="0">
              <a:solidFill>
                <a:srgbClr val="46E4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его </a:t>
            </a:r>
            <a:r>
              <a:rPr lang="ru-RU" sz="4400" dirty="0" err="1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димер</a:t>
            </a:r>
            <a:r>
              <a:rPr lang="ru-RU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-25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4400" baseline="-250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rgbClr val="46E4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400" dirty="0">
              <a:solidFill>
                <a:srgbClr val="46E4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10" descr="http://blogwar.ru/static/120px-Dinitrogen-tetroxide-3D-vdW.png">
            <a:hlinkClick r:id="rId2" tooltip="Dinitrogen-tetroxide-3D-vdW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6672"/>
            <a:ext cx="173831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62868" y="1844824"/>
            <a:ext cx="7897564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свойства.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красно-бурый газ с резким запахом.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низких температурах из-за наличия у атомов азота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неспаренных электронов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димеризуется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Димер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жидком состоянии бесцветный, в твердом - белый.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-11,2</a:t>
            </a:r>
            <a:r>
              <a:rPr lang="ru-RU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растворяется в холодной воде. Насыщенный раствор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имеет ярко-зеленый цвет.</a:t>
            </a:r>
          </a:p>
          <a:p>
            <a:pPr>
              <a:lnSpc>
                <a:spcPts val="2500"/>
              </a:lnSpc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Получение.</a:t>
            </a:r>
          </a:p>
          <a:p>
            <a:pPr marL="457200" indent="-457200">
              <a:lnSpc>
                <a:spcPts val="2500"/>
              </a:lnSpc>
              <a:buFontTx/>
              <a:buAutoNum type="arabicPeriod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Термическим разложением нитратов металлов, </a:t>
            </a:r>
          </a:p>
          <a:p>
            <a:pPr marL="457200" indent="-457200">
              <a:lnSpc>
                <a:spcPts val="2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расположенных в ряду активности в интервале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2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2Cu(NO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2CuO + 4NO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2500"/>
              </a:lnSpc>
              <a:buFontTx/>
              <a:buAutoNum type="arabicPeriod" startAt="2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Взаимодействием меди с концентрированной азотной </a:t>
            </a:r>
          </a:p>
          <a:p>
            <a:pPr marL="457200" indent="-457200">
              <a:lnSpc>
                <a:spcPts val="2500"/>
              </a:lnSpc>
              <a:defRPr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кислотой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lnSpc>
                <a:spcPts val="2500"/>
              </a:lnSpc>
              <a:defRPr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Cu + 4HNO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 = Cu(NO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)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 + 2NO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 + 2H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O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2500"/>
              </a:lnSpc>
              <a:buFontTx/>
              <a:buAutoNum type="arabicPeriod" startAt="3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Окислением оксида азота(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II):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>
              <a:lnSpc>
                <a:spcPts val="2500"/>
              </a:lnSpc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2NO + 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24505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6390456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 свойства. </a:t>
            </a:r>
          </a:p>
          <a:p>
            <a:pPr marL="457200" indent="-457200">
              <a:lnSpc>
                <a:spcPts val="3500"/>
              </a:lnSpc>
              <a:buFontTx/>
              <a:buAutoNum type="arabicPeriod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 водой: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aseline="-25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H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(гор)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NO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3500"/>
              </a:lnSpc>
              <a:buFontTx/>
              <a:buAutoNum type="arabicPeriod" startAt="2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 растворами щелочей: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2КОН =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Н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  <a:p>
            <a:pPr marL="457200" indent="-457200">
              <a:lnSpc>
                <a:spcPts val="3500"/>
              </a:lnSpc>
              <a:buFontTx/>
              <a:buAutoNum type="arabicPeriod" startAt="3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растворении в воде в присутствии кислорода: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О</a:t>
            </a:r>
            <a:r>
              <a:rPr lang="ru-RU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4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ts val="3500"/>
              </a:lnSpc>
              <a:defRPr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Используется в промышленном способе получения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азотной кислоты.</a:t>
            </a:r>
          </a:p>
          <a:p>
            <a:pPr marL="457200" indent="-457200">
              <a:lnSpc>
                <a:spcPts val="3500"/>
              </a:lnSpc>
              <a:buFontTx/>
              <a:buAutoNum type="arabicPeriod" startAt="3"/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Хороший окислитель: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SO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NO</a:t>
            </a:r>
          </a:p>
          <a:p>
            <a:pPr marL="457200" indent="-457200">
              <a:lnSpc>
                <a:spcPts val="3500"/>
              </a:lnSpc>
              <a:defRPr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2NO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+ 4Cu = 4CuO + N</a:t>
            </a:r>
            <a:r>
              <a:rPr lang="en-US" baseline="-25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(500-600</a:t>
            </a:r>
            <a:r>
              <a:rPr lang="en-US" baseline="30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13" descr="doc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1872530" cy="314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55596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209</TotalTime>
  <Words>1571</Words>
  <Application>Microsoft Office PowerPoint</Application>
  <PresentationFormat>Экран (4:3)</PresentationFormat>
  <Paragraphs>206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Техническая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2013-10-18T12:23:30Z</dcterms:created>
  <dcterms:modified xsi:type="dcterms:W3CDTF">2023-10-31T06:24:17Z</dcterms:modified>
</cp:coreProperties>
</file>