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22"/>
  </p:notesMasterIdLst>
  <p:sldIdLst>
    <p:sldId id="262" r:id="rId2"/>
    <p:sldId id="258" r:id="rId3"/>
    <p:sldId id="267" r:id="rId4"/>
    <p:sldId id="287" r:id="rId5"/>
    <p:sldId id="268" r:id="rId6"/>
    <p:sldId id="270" r:id="rId7"/>
    <p:sldId id="271" r:id="rId8"/>
    <p:sldId id="272" r:id="rId9"/>
    <p:sldId id="274" r:id="rId10"/>
    <p:sldId id="275" r:id="rId11"/>
    <p:sldId id="276" r:id="rId12"/>
    <p:sldId id="277" r:id="rId13"/>
    <p:sldId id="281" r:id="rId14"/>
    <p:sldId id="289" r:id="rId15"/>
    <p:sldId id="290" r:id="rId16"/>
    <p:sldId id="279" r:id="rId17"/>
    <p:sldId id="293" r:id="rId18"/>
    <p:sldId id="294" r:id="rId19"/>
    <p:sldId id="288" r:id="rId20"/>
    <p:sldId id="29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FF"/>
    <a:srgbClr val="21AB3B"/>
    <a:srgbClr val="CCCC00"/>
    <a:srgbClr val="339966"/>
    <a:srgbClr val="009900"/>
    <a:srgbClr val="66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6" d="100"/>
          <a:sy n="106" d="100"/>
        </p:scale>
        <p:origin x="-11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1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2D907-F8A5-4A76-BCFF-0D8CB6803A4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F6A941-BC70-421B-8584-E7DA41EF41CE}">
      <dgm:prSet phldrT="[Текст]"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en-US" sz="4400" b="1" dirty="0" smtClean="0">
              <a:latin typeface="Arial" pitchFamily="34" charset="0"/>
              <a:cs typeface="Arial" pitchFamily="34" charset="0"/>
            </a:rPr>
            <a:t>H</a:t>
          </a:r>
          <a:r>
            <a:rPr lang="en-US" sz="4400" b="1" baseline="-25000" dirty="0" smtClean="0">
              <a:latin typeface="Arial" pitchFamily="34" charset="0"/>
              <a:cs typeface="Arial" pitchFamily="34" charset="0"/>
            </a:rPr>
            <a:t>2</a:t>
          </a:r>
          <a:r>
            <a:rPr lang="en-US" sz="4400" b="1" dirty="0" smtClean="0">
              <a:latin typeface="Arial" pitchFamily="34" charset="0"/>
              <a:cs typeface="Arial" pitchFamily="34" charset="0"/>
            </a:rPr>
            <a:t>SO</a:t>
          </a:r>
          <a:r>
            <a:rPr lang="en-US" sz="4400" b="1" baseline="-25000" dirty="0" smtClean="0">
              <a:latin typeface="Arial" pitchFamily="34" charset="0"/>
              <a:cs typeface="Arial" pitchFamily="34" charset="0"/>
            </a:rPr>
            <a:t>4</a:t>
          </a:r>
          <a:endParaRPr lang="ru-RU" sz="4400" b="1" dirty="0">
            <a:latin typeface="Arial" pitchFamily="34" charset="0"/>
            <a:cs typeface="Arial" pitchFamily="34" charset="0"/>
          </a:endParaRPr>
        </a:p>
      </dgm:t>
    </dgm:pt>
    <dgm:pt modelId="{CFED2BA9-EB37-4175-929B-A076DBE89027}" type="parTrans" cxnId="{F3A5659D-A234-4E76-84AE-CC94136EEC34}">
      <dgm:prSet/>
      <dgm:spPr/>
      <dgm:t>
        <a:bodyPr/>
        <a:lstStyle/>
        <a:p>
          <a:endParaRPr lang="ru-RU"/>
        </a:p>
      </dgm:t>
    </dgm:pt>
    <dgm:pt modelId="{0CD7A652-8B29-49CE-A453-4BEAA584FC55}" type="sibTrans" cxnId="{F3A5659D-A234-4E76-84AE-CC94136EEC34}">
      <dgm:prSet/>
      <dgm:spPr/>
      <dgm:t>
        <a:bodyPr/>
        <a:lstStyle/>
        <a:p>
          <a:endParaRPr lang="ru-RU"/>
        </a:p>
      </dgm:t>
    </dgm:pt>
    <dgm:pt modelId="{EE917F8D-544A-4CBA-B11C-F7DB6D614FC4}">
      <dgm:prSet phldrT="[Текст]"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3200" b="1" dirty="0" smtClean="0">
              <a:latin typeface="Arial" pitchFamily="34" charset="0"/>
              <a:cs typeface="Arial" pitchFamily="34" charset="0"/>
            </a:rPr>
            <a:t>Разбавленная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417D82C7-A66D-4AE5-8072-A4A55AA90921}" type="parTrans" cxnId="{BBF2A327-F61B-4675-8BF3-E3B1F7508F72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917E259-EED5-4E09-BEBE-2BD67EA3DEFF}" type="sibTrans" cxnId="{BBF2A327-F61B-4675-8BF3-E3B1F7508F72}">
      <dgm:prSet/>
      <dgm:spPr/>
      <dgm:t>
        <a:bodyPr/>
        <a:lstStyle/>
        <a:p>
          <a:endParaRPr lang="ru-RU"/>
        </a:p>
      </dgm:t>
    </dgm:pt>
    <dgm:pt modelId="{C4D0F81F-1EB1-4F55-B4E0-4CD85480E4A3}">
      <dgm:prSet phldrT="[Текст]" custT="1"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ru-RU" sz="3200" b="1" dirty="0" smtClean="0">
              <a:latin typeface="Arial" pitchFamily="34" charset="0"/>
              <a:cs typeface="Arial" pitchFamily="34" charset="0"/>
            </a:rPr>
            <a:t>Концентриро-</a:t>
          </a:r>
        </a:p>
        <a:p>
          <a:r>
            <a:rPr lang="ru-RU" sz="3200" b="1" dirty="0" smtClean="0">
              <a:latin typeface="Arial" pitchFamily="34" charset="0"/>
              <a:cs typeface="Arial" pitchFamily="34" charset="0"/>
            </a:rPr>
            <a:t>ванная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43B89924-7FAE-4E37-92E0-71D46FF033F3}" type="parTrans" cxnId="{78C785C9-7A28-4031-8D2E-4935568F73E0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5FFB201C-58D7-4B30-A03E-686ADB2B7A40}" type="sibTrans" cxnId="{78C785C9-7A28-4031-8D2E-4935568F73E0}">
      <dgm:prSet/>
      <dgm:spPr/>
      <dgm:t>
        <a:bodyPr/>
        <a:lstStyle/>
        <a:p>
          <a:endParaRPr lang="ru-RU"/>
        </a:p>
      </dgm:t>
    </dgm:pt>
    <dgm:pt modelId="{B5B67BE2-313D-443A-92F7-315910CA960B}" type="pres">
      <dgm:prSet presAssocID="{D4C2D907-F8A5-4A76-BCFF-0D8CB6803A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6DF9A5-C9BE-4F13-9B13-7BC2EF94DB83}" type="pres">
      <dgm:prSet presAssocID="{04F6A941-BC70-421B-8584-E7DA41EF41CE}" presName="hierRoot1" presStyleCnt="0"/>
      <dgm:spPr/>
    </dgm:pt>
    <dgm:pt modelId="{F83D9C2D-5E9A-4B17-B8A5-48C7652A388F}" type="pres">
      <dgm:prSet presAssocID="{04F6A941-BC70-421B-8584-E7DA41EF41CE}" presName="composite" presStyleCnt="0"/>
      <dgm:spPr/>
    </dgm:pt>
    <dgm:pt modelId="{D165C1B2-BCA3-455D-9C6E-EFBD0A6DEF2E}" type="pres">
      <dgm:prSet presAssocID="{04F6A941-BC70-421B-8584-E7DA41EF41CE}" presName="background" presStyleLbl="node0" presStyleIdx="0" presStyleCnt="1"/>
      <dgm:spPr>
        <a:solidFill>
          <a:srgbClr val="21AB3B"/>
        </a:solidFill>
        <a:ln>
          <a:solidFill>
            <a:schemeClr val="bg2">
              <a:lumMod val="50000"/>
            </a:schemeClr>
          </a:solidFill>
        </a:ln>
      </dgm:spPr>
    </dgm:pt>
    <dgm:pt modelId="{9BCC006F-B06C-4094-A95D-A9A98FC7A2C9}" type="pres">
      <dgm:prSet presAssocID="{04F6A941-BC70-421B-8584-E7DA41EF41CE}" presName="text" presStyleLbl="fgAcc0" presStyleIdx="0" presStyleCnt="1" custScaleX="159732" custLinFactNeighborX="-8579" custLinFactNeighborY="-35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C505CC-634C-4A95-9C67-8C95DAD6E73D}" type="pres">
      <dgm:prSet presAssocID="{04F6A941-BC70-421B-8584-E7DA41EF41CE}" presName="hierChild2" presStyleCnt="0"/>
      <dgm:spPr/>
    </dgm:pt>
    <dgm:pt modelId="{AD5B4B9A-8FFB-4208-A786-FEC6D789B433}" type="pres">
      <dgm:prSet presAssocID="{417D82C7-A66D-4AE5-8072-A4A55AA9092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DE7F3C88-7F3D-4687-85ED-EB060FFB35B9}" type="pres">
      <dgm:prSet presAssocID="{EE917F8D-544A-4CBA-B11C-F7DB6D614FC4}" presName="hierRoot2" presStyleCnt="0"/>
      <dgm:spPr/>
    </dgm:pt>
    <dgm:pt modelId="{7D26CBEF-BD03-4E7F-97E3-4219ABD03454}" type="pres">
      <dgm:prSet presAssocID="{EE917F8D-544A-4CBA-B11C-F7DB6D614FC4}" presName="composite2" presStyleCnt="0"/>
      <dgm:spPr/>
    </dgm:pt>
    <dgm:pt modelId="{8AD94620-30C1-4D1E-AFD6-477A1428E047}" type="pres">
      <dgm:prSet presAssocID="{EE917F8D-544A-4CBA-B11C-F7DB6D614FC4}" presName="background2" presStyleLbl="node2" presStyleIdx="0" presStyleCnt="2"/>
      <dgm:spPr>
        <a:solidFill>
          <a:srgbClr val="21AB3B"/>
        </a:solidFill>
        <a:ln>
          <a:solidFill>
            <a:schemeClr val="bg2">
              <a:lumMod val="50000"/>
            </a:schemeClr>
          </a:solidFill>
        </a:ln>
      </dgm:spPr>
    </dgm:pt>
    <dgm:pt modelId="{3F0FE570-939F-4A25-AA54-C1D96E48D4E3}" type="pres">
      <dgm:prSet presAssocID="{EE917F8D-544A-4CBA-B11C-F7DB6D614FC4}" presName="text2" presStyleLbl="fgAcc2" presStyleIdx="0" presStyleCnt="2" custScaleX="172608" custLinFactNeighborX="3273" custLinFactNeighborY="1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92085B-2A12-4621-8F4C-FF5AD39897C5}" type="pres">
      <dgm:prSet presAssocID="{EE917F8D-544A-4CBA-B11C-F7DB6D614FC4}" presName="hierChild3" presStyleCnt="0"/>
      <dgm:spPr/>
    </dgm:pt>
    <dgm:pt modelId="{D24B07E4-BBDE-44EA-9E43-F2277274DA77}" type="pres">
      <dgm:prSet presAssocID="{43B89924-7FAE-4E37-92E0-71D46FF033F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7233114-CC52-4B07-9147-523BB67C7B32}" type="pres">
      <dgm:prSet presAssocID="{C4D0F81F-1EB1-4F55-B4E0-4CD85480E4A3}" presName="hierRoot2" presStyleCnt="0"/>
      <dgm:spPr/>
    </dgm:pt>
    <dgm:pt modelId="{7B76CBC7-ED4B-46F2-B0EB-B2091877FDFB}" type="pres">
      <dgm:prSet presAssocID="{C4D0F81F-1EB1-4F55-B4E0-4CD85480E4A3}" presName="composite2" presStyleCnt="0"/>
      <dgm:spPr/>
    </dgm:pt>
    <dgm:pt modelId="{2E454B2F-6263-49DD-9591-0EF721C33486}" type="pres">
      <dgm:prSet presAssocID="{C4D0F81F-1EB1-4F55-B4E0-4CD85480E4A3}" presName="background2" presStyleLbl="node2" presStyleIdx="1" presStyleCnt="2"/>
      <dgm:spPr>
        <a:solidFill>
          <a:srgbClr val="21AB3B"/>
        </a:solidFill>
        <a:ln>
          <a:solidFill>
            <a:schemeClr val="bg2">
              <a:lumMod val="50000"/>
            </a:schemeClr>
          </a:solidFill>
        </a:ln>
      </dgm:spPr>
    </dgm:pt>
    <dgm:pt modelId="{58BEAF7E-D1C8-4BC6-BD55-E30E3EC488B4}" type="pres">
      <dgm:prSet presAssocID="{C4D0F81F-1EB1-4F55-B4E0-4CD85480E4A3}" presName="text2" presStyleLbl="fgAcc2" presStyleIdx="1" presStyleCnt="2" custScaleX="1705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33F5BB2-7E9A-45D8-9B2E-827F856DA581}" type="pres">
      <dgm:prSet presAssocID="{C4D0F81F-1EB1-4F55-B4E0-4CD85480E4A3}" presName="hierChild3" presStyleCnt="0"/>
      <dgm:spPr/>
    </dgm:pt>
  </dgm:ptLst>
  <dgm:cxnLst>
    <dgm:cxn modelId="{BBF2A327-F61B-4675-8BF3-E3B1F7508F72}" srcId="{04F6A941-BC70-421B-8584-E7DA41EF41CE}" destId="{EE917F8D-544A-4CBA-B11C-F7DB6D614FC4}" srcOrd="0" destOrd="0" parTransId="{417D82C7-A66D-4AE5-8072-A4A55AA90921}" sibTransId="{7917E259-EED5-4E09-BEBE-2BD67EA3DEFF}"/>
    <dgm:cxn modelId="{F7E3C6F6-4B16-430B-94DF-448E3B43A616}" type="presOf" srcId="{C4D0F81F-1EB1-4F55-B4E0-4CD85480E4A3}" destId="{58BEAF7E-D1C8-4BC6-BD55-E30E3EC488B4}" srcOrd="0" destOrd="0" presId="urn:microsoft.com/office/officeart/2005/8/layout/hierarchy1"/>
    <dgm:cxn modelId="{03BC9E0F-787B-4DBD-9D26-4E984C184384}" type="presOf" srcId="{417D82C7-A66D-4AE5-8072-A4A55AA90921}" destId="{AD5B4B9A-8FFB-4208-A786-FEC6D789B433}" srcOrd="0" destOrd="0" presId="urn:microsoft.com/office/officeart/2005/8/layout/hierarchy1"/>
    <dgm:cxn modelId="{4084FE3B-96C5-4BEB-A5D1-3D0124EE0815}" type="presOf" srcId="{D4C2D907-F8A5-4A76-BCFF-0D8CB6803A48}" destId="{B5B67BE2-313D-443A-92F7-315910CA960B}" srcOrd="0" destOrd="0" presId="urn:microsoft.com/office/officeart/2005/8/layout/hierarchy1"/>
    <dgm:cxn modelId="{C22135A1-09BA-4283-B0CE-6355A5909DBD}" type="presOf" srcId="{EE917F8D-544A-4CBA-B11C-F7DB6D614FC4}" destId="{3F0FE570-939F-4A25-AA54-C1D96E48D4E3}" srcOrd="0" destOrd="0" presId="urn:microsoft.com/office/officeart/2005/8/layout/hierarchy1"/>
    <dgm:cxn modelId="{60F729CD-B389-4F93-BDAA-0642C906D552}" type="presOf" srcId="{04F6A941-BC70-421B-8584-E7DA41EF41CE}" destId="{9BCC006F-B06C-4094-A95D-A9A98FC7A2C9}" srcOrd="0" destOrd="0" presId="urn:microsoft.com/office/officeart/2005/8/layout/hierarchy1"/>
    <dgm:cxn modelId="{5238A641-9C6E-4127-AADA-606D03C70A37}" type="presOf" srcId="{43B89924-7FAE-4E37-92E0-71D46FF033F3}" destId="{D24B07E4-BBDE-44EA-9E43-F2277274DA77}" srcOrd="0" destOrd="0" presId="urn:microsoft.com/office/officeart/2005/8/layout/hierarchy1"/>
    <dgm:cxn modelId="{F3A5659D-A234-4E76-84AE-CC94136EEC34}" srcId="{D4C2D907-F8A5-4A76-BCFF-0D8CB6803A48}" destId="{04F6A941-BC70-421B-8584-E7DA41EF41CE}" srcOrd="0" destOrd="0" parTransId="{CFED2BA9-EB37-4175-929B-A076DBE89027}" sibTransId="{0CD7A652-8B29-49CE-A453-4BEAA584FC55}"/>
    <dgm:cxn modelId="{78C785C9-7A28-4031-8D2E-4935568F73E0}" srcId="{04F6A941-BC70-421B-8584-E7DA41EF41CE}" destId="{C4D0F81F-1EB1-4F55-B4E0-4CD85480E4A3}" srcOrd="1" destOrd="0" parTransId="{43B89924-7FAE-4E37-92E0-71D46FF033F3}" sibTransId="{5FFB201C-58D7-4B30-A03E-686ADB2B7A40}"/>
    <dgm:cxn modelId="{318D8535-9FB2-46D5-9B8D-2B63587A3819}" type="presParOf" srcId="{B5B67BE2-313D-443A-92F7-315910CA960B}" destId="{786DF9A5-C9BE-4F13-9B13-7BC2EF94DB83}" srcOrd="0" destOrd="0" presId="urn:microsoft.com/office/officeart/2005/8/layout/hierarchy1"/>
    <dgm:cxn modelId="{254703EE-0B77-4AE2-9890-8CA44D41BC32}" type="presParOf" srcId="{786DF9A5-C9BE-4F13-9B13-7BC2EF94DB83}" destId="{F83D9C2D-5E9A-4B17-B8A5-48C7652A388F}" srcOrd="0" destOrd="0" presId="urn:microsoft.com/office/officeart/2005/8/layout/hierarchy1"/>
    <dgm:cxn modelId="{CA8A52E3-E095-4706-B486-5742ADAC4119}" type="presParOf" srcId="{F83D9C2D-5E9A-4B17-B8A5-48C7652A388F}" destId="{D165C1B2-BCA3-455D-9C6E-EFBD0A6DEF2E}" srcOrd="0" destOrd="0" presId="urn:microsoft.com/office/officeart/2005/8/layout/hierarchy1"/>
    <dgm:cxn modelId="{53E41ADA-7495-4F62-B54A-A211D12D9C19}" type="presParOf" srcId="{F83D9C2D-5E9A-4B17-B8A5-48C7652A388F}" destId="{9BCC006F-B06C-4094-A95D-A9A98FC7A2C9}" srcOrd="1" destOrd="0" presId="urn:microsoft.com/office/officeart/2005/8/layout/hierarchy1"/>
    <dgm:cxn modelId="{5106AE73-D326-43BC-BF17-B6160329185F}" type="presParOf" srcId="{786DF9A5-C9BE-4F13-9B13-7BC2EF94DB83}" destId="{75C505CC-634C-4A95-9C67-8C95DAD6E73D}" srcOrd="1" destOrd="0" presId="urn:microsoft.com/office/officeart/2005/8/layout/hierarchy1"/>
    <dgm:cxn modelId="{E19B494E-D2C0-4B7C-815B-096696CA01FA}" type="presParOf" srcId="{75C505CC-634C-4A95-9C67-8C95DAD6E73D}" destId="{AD5B4B9A-8FFB-4208-A786-FEC6D789B433}" srcOrd="0" destOrd="0" presId="urn:microsoft.com/office/officeart/2005/8/layout/hierarchy1"/>
    <dgm:cxn modelId="{95C64DC0-CD70-4487-BEE2-E1FD173C32AB}" type="presParOf" srcId="{75C505CC-634C-4A95-9C67-8C95DAD6E73D}" destId="{DE7F3C88-7F3D-4687-85ED-EB060FFB35B9}" srcOrd="1" destOrd="0" presId="urn:microsoft.com/office/officeart/2005/8/layout/hierarchy1"/>
    <dgm:cxn modelId="{C188FB7E-A9B9-4B3B-A45B-7D803053D957}" type="presParOf" srcId="{DE7F3C88-7F3D-4687-85ED-EB060FFB35B9}" destId="{7D26CBEF-BD03-4E7F-97E3-4219ABD03454}" srcOrd="0" destOrd="0" presId="urn:microsoft.com/office/officeart/2005/8/layout/hierarchy1"/>
    <dgm:cxn modelId="{644C7848-E584-4E0F-BACC-A33747BDED88}" type="presParOf" srcId="{7D26CBEF-BD03-4E7F-97E3-4219ABD03454}" destId="{8AD94620-30C1-4D1E-AFD6-477A1428E047}" srcOrd="0" destOrd="0" presId="urn:microsoft.com/office/officeart/2005/8/layout/hierarchy1"/>
    <dgm:cxn modelId="{B07AECE9-BC48-4659-B213-9475E573E593}" type="presParOf" srcId="{7D26CBEF-BD03-4E7F-97E3-4219ABD03454}" destId="{3F0FE570-939F-4A25-AA54-C1D96E48D4E3}" srcOrd="1" destOrd="0" presId="urn:microsoft.com/office/officeart/2005/8/layout/hierarchy1"/>
    <dgm:cxn modelId="{B6867BE3-D141-4EB2-A1FA-E7000E0837D1}" type="presParOf" srcId="{DE7F3C88-7F3D-4687-85ED-EB060FFB35B9}" destId="{6C92085B-2A12-4621-8F4C-FF5AD39897C5}" srcOrd="1" destOrd="0" presId="urn:microsoft.com/office/officeart/2005/8/layout/hierarchy1"/>
    <dgm:cxn modelId="{2157DC05-BB77-4C90-8E62-13FFEB2398B9}" type="presParOf" srcId="{75C505CC-634C-4A95-9C67-8C95DAD6E73D}" destId="{D24B07E4-BBDE-44EA-9E43-F2277274DA77}" srcOrd="2" destOrd="0" presId="urn:microsoft.com/office/officeart/2005/8/layout/hierarchy1"/>
    <dgm:cxn modelId="{E0F48F0F-C908-42C7-BAF3-B275A8E8DE94}" type="presParOf" srcId="{75C505CC-634C-4A95-9C67-8C95DAD6E73D}" destId="{97233114-CC52-4B07-9147-523BB67C7B32}" srcOrd="3" destOrd="0" presId="urn:microsoft.com/office/officeart/2005/8/layout/hierarchy1"/>
    <dgm:cxn modelId="{34223A35-906D-40AF-A6B0-D23925E90A81}" type="presParOf" srcId="{97233114-CC52-4B07-9147-523BB67C7B32}" destId="{7B76CBC7-ED4B-46F2-B0EB-B2091877FDFB}" srcOrd="0" destOrd="0" presId="urn:microsoft.com/office/officeart/2005/8/layout/hierarchy1"/>
    <dgm:cxn modelId="{B5D83F6B-80E8-46F7-9F61-EFF0AE2886AD}" type="presParOf" srcId="{7B76CBC7-ED4B-46F2-B0EB-B2091877FDFB}" destId="{2E454B2F-6263-49DD-9591-0EF721C33486}" srcOrd="0" destOrd="0" presId="urn:microsoft.com/office/officeart/2005/8/layout/hierarchy1"/>
    <dgm:cxn modelId="{7D5B3D47-4A8B-4E17-8CAC-C0FACA7A5BAA}" type="presParOf" srcId="{7B76CBC7-ED4B-46F2-B0EB-B2091877FDFB}" destId="{58BEAF7E-D1C8-4BC6-BD55-E30E3EC488B4}" srcOrd="1" destOrd="0" presId="urn:microsoft.com/office/officeart/2005/8/layout/hierarchy1"/>
    <dgm:cxn modelId="{52D2D621-C61D-432C-8672-90B72B8B1902}" type="presParOf" srcId="{97233114-CC52-4B07-9147-523BB67C7B32}" destId="{F33F5BB2-7E9A-45D8-9B2E-827F856DA581}" srcOrd="1" destOrd="0" presId="urn:microsoft.com/office/officeart/2005/8/layout/hierarchy1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5F85F6-1719-4DAF-8747-CFEE0BCED657}" type="datetimeFigureOut">
              <a:rPr lang="ru-RU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33F8B7-6209-4E01-9645-A4F1C0BC4B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F01E8A-B32A-4CD4-9F36-EDC7F67777F9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853E2A-2614-4C5B-9F10-4CC6EE049F8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242532-DBF7-4569-AC55-C8A37E46EDDB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640A58-FEA5-468C-8F45-D324E3C692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4C774E-6BD2-4283-8600-5337A52F08ED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9FBA72-3A56-40DA-B29D-D90E6B7183A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AFF857-420A-458A-BC86-47CF03675B63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0A1F58-B12A-4DB9-A1CE-B97A33CFE3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555C60-AF0D-4EFA-8A7E-06E059663E67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6B01A2-B99B-4771-82A5-48FA86A16C6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61CD68-BD53-44A1-AF2B-8C438134C7CA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B28DF4-3483-4EF7-A64B-A1F0BBB7DF7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B04322-9AC5-4E8B-A344-2524C89E3115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7416B3-0521-48BA-917A-2434920957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2DA436-E61B-4701-9282-135D4156F584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85593C-4631-41AE-B80B-D702B3108F3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7308C63-DE57-4C2A-875E-11EC28783B35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45F2B1-3C2C-406B-AAF1-4E1D4D2695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AD3941-1484-4674-9CB1-77B9336FAB24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2454EA-1547-428A-A1EE-C03AE944F14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E23C48-1D21-4CF9-ACDD-BD2D9A024462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8262E4-748E-4D83-BF2C-DE9506FB2DC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66B16-45E8-4A83-BC9A-0CFB3E40D587}" type="datetimeFigureOut">
              <a:rPr lang="ru-RU" smtClean="0"/>
              <a:pPr>
                <a:defRPr/>
              </a:pPr>
              <a:t>03.10.2016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62AA4644-9EF1-46BE-AA23-7BEE7373AB7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7%D0%B5%D0%BC%D0%BD%D0%B0%D1%8F_%D0%BA%D0%BE%D1%80%D0%B0" TargetMode="External"/><Relationship Id="rId7" Type="http://schemas.openxmlformats.org/officeDocument/2006/relationships/image" Target="../media/image19.jpeg"/><Relationship Id="rId2" Type="http://schemas.openxmlformats.org/officeDocument/2006/relationships/hyperlink" Target="http://ru.wikipedia.org/wiki/%D0%9C%D0%B8%D0%BD%D0%B5%D1%80%D0%B0%D0%BB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.webme.com/pic/n/naturkraft/c1.jpg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://img-fotki.yandex.ru/get/21/hontor.93/0_ebdf_a45ad1af_XL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www.lyceum8.ru/himiya/images/sern_kislota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hyperlink" Target="http://static.baza.farpost.ru/bulletins_images/5/2/6/52606.jp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gmatec.ru/main/prod/sernaya_kislota/natur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350" y="620713"/>
            <a:ext cx="7407275" cy="147161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Серная кислота</a:t>
            </a:r>
            <a:endParaRPr lang="ru-RU" sz="7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4663" y="3573463"/>
            <a:ext cx="4679950" cy="280828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  <p:pic>
        <p:nvPicPr>
          <p:cNvPr id="8196" name="Содержимое 3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500298" y="2786058"/>
            <a:ext cx="3802062" cy="29797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350" y="188913"/>
            <a:ext cx="7407275" cy="1282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 разбавленной </a:t>
            </a:r>
            <a:r>
              <a:rPr lang="en-US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57158" y="1928802"/>
            <a:ext cx="7983538" cy="3960813"/>
          </a:xfrm>
        </p:spPr>
        <p:txBody>
          <a:bodyPr>
            <a:normAutofit fontScale="92500"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Взаимодействие с солями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BaCl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BaSO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↓+ 2HCl</a:t>
            </a:r>
            <a:endParaRPr lang="ru-RU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2H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Ba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+ 2Cl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BaSO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↓+ 2H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+ 2Cl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0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BaSO</a:t>
            </a:r>
            <a:r>
              <a:rPr lang="en-US" sz="30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↓</a:t>
            </a:r>
            <a:endParaRPr lang="ru-RU" sz="30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39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Качественная реакция – выпадение белого осадка</a:t>
            </a:r>
            <a:endParaRPr lang="ru-RU" sz="39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5148263" y="3141663"/>
            <a:ext cx="1008062" cy="287337"/>
          </a:xfrm>
          <a:prstGeom prst="rect">
            <a:avLst/>
          </a:prstGeom>
        </p:spPr>
        <p:txBody>
          <a:bodyPr tIns="0">
            <a:normAutofit fontScale="92500" lnSpcReduction="10000"/>
          </a:bodyPr>
          <a:lstStyle/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белый</a:t>
            </a: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407275" cy="13557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 концентрированной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7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7848600" cy="3744912"/>
          </a:xfrm>
        </p:spPr>
        <p:txBody>
          <a:bodyPr/>
          <a:lstStyle/>
          <a:p>
            <a:pPr marL="26988" algn="l" eaLnBrk="1" hangingPunct="1"/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Концентрированная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 sz="2800" b="1" baseline="-25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</a:t>
            </a:r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ru-RU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сильный окислитель </a:t>
            </a:r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за счет </a:t>
            </a:r>
            <a:r>
              <a:rPr lang="en-US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S(+6)</a:t>
            </a:r>
            <a:endParaRPr lang="ru-RU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6988" algn="l" eaLnBrk="1" hangingPunct="1"/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1. Взаимодействие с металлами:</a:t>
            </a:r>
          </a:p>
          <a:p>
            <a:pPr marL="541338" indent="-514350" eaLnBrk="1" hangingPunct="1">
              <a:buAutoNum type="arabicPeriod"/>
            </a:pPr>
            <a:endParaRPr lang="ru-RU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6988" eaLnBrk="1" hangingPunct="1"/>
            <a:endParaRPr lang="ru-RU" sz="2800" b="1" baseline="-25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6988" eaLnBrk="1" hangingPunct="1"/>
            <a:endParaRPr lang="ru-RU" sz="2800" b="1" baseline="-25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26988" eaLnBrk="1" hangingPunct="1"/>
            <a:endParaRPr lang="ru-RU" sz="2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2" name="Group 174"/>
          <p:cNvGraphicFramePr>
            <a:graphicFrameLocks/>
          </p:cNvGraphicFramePr>
          <p:nvPr/>
        </p:nvGraphicFramePr>
        <p:xfrm>
          <a:off x="642910" y="3000372"/>
          <a:ext cx="7412060" cy="3503835"/>
        </p:xfrm>
        <a:graphic>
          <a:graphicData uri="http://schemas.openxmlformats.org/drawingml/2006/table">
            <a:tbl>
              <a:tblPr/>
              <a:tblGrid>
                <a:gridCol w="3696022"/>
                <a:gridCol w="3716038"/>
              </a:tblGrid>
              <a:tr h="528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Металл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Продукт реакции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Средней активности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SO2, S, H2S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Медь, ртуть, серебро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Золото, платина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реагируют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Железо, хром, алюминий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реагируют (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пассивируются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407275" cy="12827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 концентрированной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2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2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634287" cy="1582737"/>
          </a:xfrm>
        </p:spPr>
        <p:txBody>
          <a:bodyPr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Взаимодействие с неметаллами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 = CO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642910" y="3143248"/>
            <a:ext cx="7634287" cy="1871663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28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Взаимодействие с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органическими веществами (гигроскопичность)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27432" algn="ctr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571472" y="4500570"/>
            <a:ext cx="7634287" cy="1655763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2800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4. Взаимодействие с солями</a:t>
            </a:r>
          </a:p>
          <a:p>
            <a:pPr marL="27432" algn="ctr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4(</a:t>
            </a:r>
            <a:r>
              <a:rPr lang="ru-RU" sz="2800" b="1" baseline="-25000" dirty="0" err="1">
                <a:latin typeface="Arial" pitchFamily="34" charset="0"/>
                <a:cs typeface="Arial" pitchFamily="34" charset="0"/>
              </a:rPr>
              <a:t>конц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NaCl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baseline="-25000" dirty="0" err="1">
                <a:latin typeface="Arial" pitchFamily="34" charset="0"/>
                <a:cs typeface="Arial" pitchFamily="34" charset="0"/>
              </a:rPr>
              <a:t>тв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= NaHSO</a:t>
            </a:r>
            <a:r>
              <a:rPr lang="en-US" sz="28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↑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 marL="27432" algn="ctr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0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407275" cy="7794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Соли серной кислоты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6" descr="H:\химия 1\сульфат бария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4221163"/>
            <a:ext cx="1400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85786" y="1000108"/>
          <a:ext cx="7776863" cy="5544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033"/>
                <a:gridCol w="1970734"/>
                <a:gridCol w="1684904"/>
                <a:gridCol w="1728192"/>
              </a:tblGrid>
              <a:tr h="1525316"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</a:t>
                      </a:r>
                      <a:r>
                        <a:rPr kumimoji="0" lang="en-US" sz="2400" b="1" i="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</a:t>
                      </a:r>
                      <a:r>
                        <a:rPr kumimoji="0" lang="en-US" sz="2400" b="1" i="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×</a:t>
                      </a:r>
                      <a:r>
                        <a:rPr kumimoji="0" lang="en-US" sz="2400" b="1" i="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10H</a:t>
                      </a:r>
                      <a:r>
                        <a:rPr kumimoji="0" lang="en-US" sz="2400" b="1" i="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kumimoji="0" lang="ru-RU" sz="2400" b="1" i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Глауберова соль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39767"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CaSO</a:t>
                      </a:r>
                      <a:r>
                        <a:rPr kumimoji="0" lang="en-US" sz="2400" b="1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×2H</a:t>
                      </a:r>
                      <a:r>
                        <a:rPr kumimoji="0" lang="en-US" sz="2400" b="1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Гипс 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39767"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BaSO</a:t>
                      </a:r>
                      <a:r>
                        <a:rPr kumimoji="0" lang="en-US" sz="2400" b="1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Сульфат бария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1339767"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CuSO</a:t>
                      </a:r>
                      <a:r>
                        <a:rPr kumimoji="0" lang="en-US" sz="2400" b="1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×5H</a:t>
                      </a:r>
                      <a:r>
                        <a:rPr kumimoji="0" lang="en-US" sz="2400" b="1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en-US" sz="2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kumimoji="0" lang="ru-RU" sz="24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Медный купорос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Picture 3" descr="H:\химия 1\глауберова соль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981075"/>
            <a:ext cx="158432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H:\химия 1\глауберова сол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981075"/>
            <a:ext cx="15462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H:\химия 1\гипс 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51500" y="2492375"/>
            <a:ext cx="1512888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H:\химия 1\гипс 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08850" y="2492375"/>
            <a:ext cx="1616075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H:\химия 1\сульфат бария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3860800"/>
            <a:ext cx="1512888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H:\химия 1\сульфат бария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08850" y="3860800"/>
            <a:ext cx="15843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H:\химия 1\медный купорос2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51500" y="5229225"/>
            <a:ext cx="151288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4" descr="H:\химия 1\медный купорос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08850" y="5229225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27013" y="804863"/>
            <a:ext cx="319831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i="1" dirty="0">
                <a:latin typeface="+mj-lt"/>
              </a:rPr>
              <a:t>Соли </a:t>
            </a:r>
            <a:r>
              <a:rPr lang="en-US" sz="3600" b="1" i="1" dirty="0">
                <a:latin typeface="+mj-lt"/>
              </a:rPr>
              <a:t>H</a:t>
            </a:r>
            <a:r>
              <a:rPr lang="en-US" sz="3600" b="1" i="1" baseline="-25000" dirty="0">
                <a:latin typeface="+mj-lt"/>
              </a:rPr>
              <a:t>2</a:t>
            </a:r>
            <a:r>
              <a:rPr lang="en-US" sz="3600" b="1" i="1" dirty="0">
                <a:latin typeface="+mj-lt"/>
              </a:rPr>
              <a:t>SO</a:t>
            </a:r>
            <a:r>
              <a:rPr lang="en-US" sz="3600" b="1" i="1" baseline="-25000" dirty="0">
                <a:latin typeface="+mj-lt"/>
              </a:rPr>
              <a:t>4</a:t>
            </a:r>
            <a:endParaRPr lang="ru-RU" sz="3600" b="1" i="1" baseline="-25000" dirty="0">
              <a:latin typeface="+mj-lt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1472" y="1714488"/>
            <a:ext cx="78771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Lucida Sans Unicode" pitchFamily="34" charset="0"/>
              </a:rPr>
              <a:t>(Они </a:t>
            </a:r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могут быть как растворимыми, так и </a:t>
            </a:r>
            <a:r>
              <a:rPr lang="ru-RU" b="1" i="1" dirty="0" smtClean="0">
                <a:solidFill>
                  <a:srgbClr val="C00000"/>
                </a:solidFill>
                <a:latin typeface="Lucida Sans Unicode" pitchFamily="34" charset="0"/>
              </a:rPr>
              <a:t>нерастворимыми)</a:t>
            </a:r>
            <a:endParaRPr lang="ru-RU" b="1" i="1" dirty="0">
              <a:solidFill>
                <a:srgbClr val="C00000"/>
              </a:solidFill>
              <a:latin typeface="Lucida Sans Unicode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596" y="2214554"/>
            <a:ext cx="71597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latin typeface="Calibri" pitchFamily="34" charset="0"/>
              </a:rPr>
              <a:t>Химические </a:t>
            </a:r>
            <a:r>
              <a:rPr lang="ru-RU" sz="3600" b="1" i="1" dirty="0">
                <a:latin typeface="Calibri" pitchFamily="34" charset="0"/>
              </a:rPr>
              <a:t>свойства сульфатов: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" y="2928938"/>
            <a:ext cx="81724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US" sz="3200" i="1" dirty="0">
                <a:latin typeface="+mn-lt"/>
              </a:rPr>
              <a:t>1. </a:t>
            </a:r>
            <a:r>
              <a:rPr lang="ru-RU" sz="2800" i="1" dirty="0">
                <a:latin typeface="+mn-lt"/>
              </a:rPr>
              <a:t>С металлами (прибавляемый металл должен быть активнее металла в соли):</a:t>
            </a:r>
            <a:endParaRPr lang="en-US" sz="2800" i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i="1" dirty="0">
                <a:solidFill>
                  <a:schemeClr val="tx2"/>
                </a:solidFill>
                <a:latin typeface="+mn-lt"/>
              </a:rPr>
              <a:t>   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C</a:t>
            </a:r>
            <a:r>
              <a:rPr lang="en-BZ" sz="2800" i="1" dirty="0">
                <a:solidFill>
                  <a:schemeClr val="tx2"/>
                </a:solidFill>
                <a:latin typeface="+mn-lt"/>
              </a:rPr>
              <a:t>u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SO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+Fe=FeSO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+Cu</a:t>
            </a:r>
            <a:endParaRPr lang="ru-RU" sz="2800" i="1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defRPr/>
            </a:pPr>
            <a:r>
              <a:rPr lang="en-US" sz="2800" i="1" dirty="0">
                <a:latin typeface="+mn-lt"/>
              </a:rPr>
              <a:t>2. </a:t>
            </a:r>
            <a:r>
              <a:rPr lang="ru-RU" sz="2800" i="1" dirty="0">
                <a:latin typeface="+mn-lt"/>
              </a:rPr>
              <a:t>С щелочами:</a:t>
            </a:r>
            <a:endParaRPr lang="en-US" sz="2800" i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i="1" dirty="0">
                <a:solidFill>
                  <a:schemeClr val="tx2"/>
                </a:solidFill>
                <a:latin typeface="+mn-lt"/>
              </a:rPr>
              <a:t>   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FeSO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+2NaOH=Na2SO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+Fe</a:t>
            </a:r>
            <a:r>
              <a:rPr lang="ru-RU" sz="2800" i="1" dirty="0">
                <a:solidFill>
                  <a:schemeClr val="tx2"/>
                </a:solidFill>
                <a:latin typeface="+mn-lt"/>
              </a:rPr>
              <a:t>(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OH</a:t>
            </a:r>
            <a:r>
              <a:rPr lang="ru-RU" sz="2800" i="1" dirty="0">
                <a:solidFill>
                  <a:schemeClr val="tx2"/>
                </a:solidFill>
                <a:latin typeface="+mn-lt"/>
              </a:rPr>
              <a:t>)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2</a:t>
            </a:r>
            <a:endParaRPr lang="ru-RU" sz="2800" i="1" baseline="-25000" dirty="0">
              <a:solidFill>
                <a:schemeClr val="tx2"/>
              </a:solidFill>
              <a:latin typeface="+mn-lt"/>
            </a:endParaRPr>
          </a:p>
          <a:p>
            <a:pPr marL="342900" indent="-342900">
              <a:defRPr/>
            </a:pPr>
            <a:r>
              <a:rPr lang="en-US" sz="2800" i="1" dirty="0">
                <a:latin typeface="+mn-lt"/>
              </a:rPr>
              <a:t>3. </a:t>
            </a:r>
            <a:r>
              <a:rPr lang="ru-RU" sz="2800" i="1" dirty="0">
                <a:latin typeface="+mn-lt"/>
              </a:rPr>
              <a:t>С другими солями:</a:t>
            </a:r>
            <a:endParaRPr lang="en-US" sz="2800" i="1" dirty="0">
              <a:latin typeface="+mn-lt"/>
            </a:endParaRPr>
          </a:p>
          <a:p>
            <a:pPr marL="342900" indent="-342900">
              <a:defRPr/>
            </a:pPr>
            <a:r>
              <a:rPr lang="ru-RU" sz="2800" i="1" dirty="0">
                <a:solidFill>
                  <a:schemeClr val="tx2"/>
                </a:solidFill>
                <a:latin typeface="+mn-lt"/>
              </a:rPr>
              <a:t>   К2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SO</a:t>
            </a:r>
            <a:r>
              <a:rPr lang="ru-RU" sz="2800" i="1" dirty="0">
                <a:solidFill>
                  <a:schemeClr val="tx2"/>
                </a:solidFill>
                <a:latin typeface="+mn-lt"/>
              </a:rPr>
              <a:t>4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+Ba</a:t>
            </a:r>
            <a:r>
              <a:rPr lang="ru-RU" sz="2800" i="1" dirty="0">
                <a:solidFill>
                  <a:schemeClr val="tx2"/>
                </a:solidFill>
                <a:latin typeface="+mn-lt"/>
              </a:rPr>
              <a:t>С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l2=</a:t>
            </a:r>
            <a:r>
              <a:rPr lang="ru-RU" sz="2800" i="1" dirty="0">
                <a:solidFill>
                  <a:schemeClr val="tx2"/>
                </a:solidFill>
                <a:latin typeface="+mn-lt"/>
              </a:rPr>
              <a:t>2КС</a:t>
            </a:r>
            <a:r>
              <a:rPr lang="en-US" sz="2800" i="1" dirty="0">
                <a:solidFill>
                  <a:schemeClr val="tx2"/>
                </a:solidFill>
                <a:latin typeface="+mn-lt"/>
              </a:rPr>
              <a:t>l+BaSO</a:t>
            </a:r>
            <a:r>
              <a:rPr lang="en-US" sz="2800" i="1" baseline="-25000" dirty="0">
                <a:solidFill>
                  <a:schemeClr val="tx2"/>
                </a:solidFill>
                <a:latin typeface="+mn-lt"/>
              </a:rPr>
              <a:t>4</a:t>
            </a:r>
            <a:endParaRPr lang="ru-RU" sz="2800" i="1" baseline="-25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295" name="Прямоугольник 1"/>
          <p:cNvSpPr>
            <a:spLocks noChangeArrowheads="1"/>
          </p:cNvSpPr>
          <p:nvPr/>
        </p:nvSpPr>
        <p:spPr bwMode="auto">
          <a:xfrm>
            <a:off x="4284663" y="333375"/>
            <a:ext cx="461645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Сульфаты  (</a:t>
            </a:r>
            <a:r>
              <a:rPr lang="en-US" b="1" i="1" dirty="0">
                <a:solidFill>
                  <a:srgbClr val="C00000"/>
                </a:solidFill>
                <a:latin typeface="Lucida Sans Unicode" pitchFamily="34" charset="0"/>
              </a:rPr>
              <a:t>SO</a:t>
            </a:r>
            <a:r>
              <a:rPr lang="en-US" b="1" i="1" baseline="-25000" dirty="0">
                <a:solidFill>
                  <a:srgbClr val="C00000"/>
                </a:solidFill>
                <a:latin typeface="Lucida Sans Unicode" pitchFamily="34" charset="0"/>
              </a:rPr>
              <a:t>4</a:t>
            </a:r>
            <a:r>
              <a:rPr lang="en-US" b="1" i="1" dirty="0">
                <a:solidFill>
                  <a:srgbClr val="C00000"/>
                </a:solidFill>
                <a:latin typeface="Lucida Sans Unicode" pitchFamily="34" charset="0"/>
              </a:rPr>
              <a:t>) – </a:t>
            </a:r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 средние соли</a:t>
            </a:r>
          </a:p>
          <a:p>
            <a:endParaRPr lang="ru-RU" b="1" i="1" dirty="0" smtClean="0">
              <a:solidFill>
                <a:srgbClr val="C00000"/>
              </a:solidFill>
              <a:latin typeface="Lucida Sans Unicode" pitchFamily="34" charset="0"/>
            </a:endParaRPr>
          </a:p>
          <a:p>
            <a:endParaRPr lang="ru-RU" b="1" i="1" dirty="0" smtClean="0">
              <a:solidFill>
                <a:srgbClr val="C00000"/>
              </a:solidFill>
              <a:latin typeface="Lucida Sans Unicode" pitchFamily="34" charset="0"/>
            </a:endParaRPr>
          </a:p>
          <a:p>
            <a:r>
              <a:rPr lang="ru-RU" b="1" i="1" dirty="0" smtClean="0">
                <a:solidFill>
                  <a:srgbClr val="C00000"/>
                </a:solidFill>
                <a:latin typeface="Lucida Sans Unicode" pitchFamily="34" charset="0"/>
              </a:rPr>
              <a:t>Гидросульфаты  </a:t>
            </a:r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(Н</a:t>
            </a:r>
            <a:r>
              <a:rPr lang="en-BZ" b="1" i="1" dirty="0">
                <a:solidFill>
                  <a:srgbClr val="C00000"/>
                </a:solidFill>
                <a:latin typeface="Lucida Sans Unicode" pitchFamily="34" charset="0"/>
              </a:rPr>
              <a:t>SO</a:t>
            </a:r>
            <a:r>
              <a:rPr lang="en-BZ" sz="1200" b="1" i="1" dirty="0">
                <a:solidFill>
                  <a:srgbClr val="C00000"/>
                </a:solidFill>
                <a:latin typeface="Lucida Sans Unicode" pitchFamily="34" charset="0"/>
              </a:rPr>
              <a:t>4</a:t>
            </a:r>
            <a:r>
              <a:rPr lang="en-BZ" b="1" i="1" dirty="0">
                <a:solidFill>
                  <a:srgbClr val="C00000"/>
                </a:solidFill>
                <a:latin typeface="Lucida Sans Unicode" pitchFamily="34" charset="0"/>
              </a:rPr>
              <a:t>)</a:t>
            </a:r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 – кислые </a:t>
            </a:r>
            <a:r>
              <a:rPr lang="ru-RU" b="1" i="1" dirty="0">
                <a:solidFill>
                  <a:srgbClr val="C00000"/>
                </a:solidFill>
              </a:rPr>
              <a:t>   </a:t>
            </a:r>
            <a:r>
              <a:rPr lang="ru-RU" b="1" i="1" dirty="0">
                <a:solidFill>
                  <a:srgbClr val="C00000"/>
                </a:solidFill>
                <a:latin typeface="Lucida Sans Unicode" pitchFamily="34" charset="0"/>
              </a:rPr>
              <a:t>соли</a:t>
            </a:r>
          </a:p>
        </p:txBody>
      </p:sp>
      <p:cxnSp>
        <p:nvCxnSpPr>
          <p:cNvPr id="8" name="Прямая со стрелкой 7"/>
          <p:cNvCxnSpPr>
            <a:stCxn id="13314" idx="3"/>
          </p:cNvCxnSpPr>
          <p:nvPr/>
        </p:nvCxnSpPr>
        <p:spPr>
          <a:xfrm flipV="1">
            <a:off x="3425324" y="642938"/>
            <a:ext cx="932364" cy="485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428992" y="1214422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5" grpId="0"/>
      <p:bldP spid="4" grpId="0"/>
      <p:bldP spid="122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611188" y="404813"/>
            <a:ext cx="79914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i="1">
                <a:latin typeface="Calibri" pitchFamily="34" charset="0"/>
              </a:rPr>
              <a:t>В природе встречается 180 </a:t>
            </a:r>
            <a:r>
              <a:rPr lang="ru-RU" sz="3200" b="1" i="1">
                <a:latin typeface="Calibri" pitchFamily="34" charset="0"/>
                <a:hlinkClick r:id="rId2" action="ppaction://hlinkfile" tooltip="Минерал"/>
              </a:rPr>
              <a:t>минералов</a:t>
            </a:r>
            <a:r>
              <a:rPr lang="ru-RU" sz="3200" b="1" i="1">
                <a:latin typeface="Calibri" pitchFamily="34" charset="0"/>
              </a:rPr>
              <a:t> сульфатов, и на их долю приходится ~0,5 % массы </a:t>
            </a:r>
            <a:r>
              <a:rPr lang="ru-RU" sz="3200" b="1" i="1" u="sng">
                <a:latin typeface="Calibri" pitchFamily="34" charset="0"/>
                <a:hlinkClick r:id="rId3" action="ppaction://hlinkfile" tooltip="Земная кора"/>
              </a:rPr>
              <a:t>земной коры</a:t>
            </a:r>
            <a:r>
              <a:rPr lang="ru-RU" sz="3200" b="1" i="1" u="sng">
                <a:latin typeface="Calibri" pitchFamily="34" charset="0"/>
              </a:rPr>
              <a:t>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39750" y="2420938"/>
            <a:ext cx="381635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 </a:t>
            </a:r>
            <a:r>
              <a:rPr lang="ru-RU" sz="2800" b="1" i="1">
                <a:latin typeface="Calibri" pitchFamily="34" charset="0"/>
              </a:rPr>
              <a:t>Их даже много и в морской воде, особенно в лагунах по берегам морей. </a:t>
            </a:r>
          </a:p>
          <a:p>
            <a:r>
              <a:rPr lang="ru-RU" sz="2800" b="1" i="1">
                <a:latin typeface="Calibri" pitchFamily="34" charset="0"/>
              </a:rPr>
              <a:t>Много сульфатов и в горячих водных растворах, просачивающихся из глубин Земли.</a:t>
            </a:r>
          </a:p>
        </p:txBody>
      </p:sp>
      <p:pic>
        <p:nvPicPr>
          <p:cNvPr id="38914" name="Picture 2" descr="Картинка 18 из 399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3" y="2071688"/>
            <a:ext cx="2286000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Картинка 28 из 3995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75" y="4214813"/>
            <a:ext cx="281781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350" y="188913"/>
            <a:ext cx="7407275" cy="7794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Применение</a:t>
            </a:r>
            <a:r>
              <a:rPr lang="ru-RU" sz="4400" b="1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chemeClr val="tx2">
                  <a:satMod val="13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786182" y="3429000"/>
            <a:ext cx="1727200" cy="576262"/>
          </a:xfrm>
        </p:spPr>
        <p:txBody>
          <a:bodyPr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786182" y="2928934"/>
            <a:ext cx="1655763" cy="1512887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 descr="H:\химия 1\производство мед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2087562" cy="1392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7" name="Picture 3" descr="H:\химия 1\сульфат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908050"/>
            <a:ext cx="2208212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:\химия 1\эмал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908050"/>
            <a:ext cx="158432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H:\химия 1\иск шел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56325" y="2924175"/>
            <a:ext cx="2381250" cy="1619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0" name="Picture 6" descr="H:\химия 1\минеральные удобрения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92275" y="2492375"/>
            <a:ext cx="1703388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H:\химия 1\лекарств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64163" y="1341438"/>
            <a:ext cx="1241425" cy="841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3" name="Picture 9" descr="H:\химия 1\очистка нефтепродуктов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84888" y="5084763"/>
            <a:ext cx="2568575" cy="1446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4" name="Picture 10" descr="H:\химия 1\взрывчатые вещества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2910" y="3786190"/>
            <a:ext cx="2398712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5" name="Picture 11" descr="H:\химия 1\цистерна для азотной кислоты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5214950"/>
            <a:ext cx="2268538" cy="155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36" name="Picture 12" descr="H:\химия 1\аккумулятор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87900" y="4365625"/>
            <a:ext cx="1371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одзаголовок 4"/>
          <p:cNvSpPr txBox="1">
            <a:spLocks/>
          </p:cNvSpPr>
          <p:nvPr/>
        </p:nvSpPr>
        <p:spPr>
          <a:xfrm>
            <a:off x="2987675" y="5805488"/>
            <a:ext cx="792163" cy="360362"/>
          </a:xfrm>
          <a:prstGeom prst="rect">
            <a:avLst/>
          </a:prstGeom>
        </p:spPr>
        <p:txBody>
          <a:bodyPr tIns="0">
            <a:normAutofit fontScale="70000" lnSpcReduction="20000"/>
          </a:bodyPr>
          <a:lstStyle/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HNO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sz="2600" dirty="0">
              <a:latin typeface="+mn-lt"/>
              <a:cs typeface="+mn-cs"/>
            </a:endParaRPr>
          </a:p>
        </p:txBody>
      </p:sp>
      <p:sp>
        <p:nvSpPr>
          <p:cNvPr id="41" name="Подзаголовок 4"/>
          <p:cNvSpPr txBox="1">
            <a:spLocks/>
          </p:cNvSpPr>
          <p:nvPr/>
        </p:nvSpPr>
        <p:spPr>
          <a:xfrm>
            <a:off x="2786050" y="6500834"/>
            <a:ext cx="1728787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Производство кислот</a:t>
            </a:r>
          </a:p>
        </p:txBody>
      </p:sp>
      <p:sp>
        <p:nvSpPr>
          <p:cNvPr id="42" name="Подзаголовок 4"/>
          <p:cNvSpPr txBox="1">
            <a:spLocks/>
          </p:cNvSpPr>
          <p:nvPr/>
        </p:nvSpPr>
        <p:spPr>
          <a:xfrm>
            <a:off x="785786" y="5143512"/>
            <a:ext cx="1800225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Взрывчатые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вещества</a:t>
            </a:r>
          </a:p>
        </p:txBody>
      </p:sp>
      <p:sp>
        <p:nvSpPr>
          <p:cNvPr id="44" name="Подзаголовок 4"/>
          <p:cNvSpPr txBox="1">
            <a:spLocks/>
          </p:cNvSpPr>
          <p:nvPr/>
        </p:nvSpPr>
        <p:spPr>
          <a:xfrm>
            <a:off x="1000100" y="2071678"/>
            <a:ext cx="2087562" cy="2889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Электролитическая медь</a:t>
            </a:r>
          </a:p>
        </p:txBody>
      </p:sp>
      <p:sp>
        <p:nvSpPr>
          <p:cNvPr id="45" name="Подзаголовок 4"/>
          <p:cNvSpPr txBox="1">
            <a:spLocks/>
          </p:cNvSpPr>
          <p:nvPr/>
        </p:nvSpPr>
        <p:spPr>
          <a:xfrm>
            <a:off x="1547813" y="3573463"/>
            <a:ext cx="2016125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Минеральные удобрения</a:t>
            </a:r>
          </a:p>
        </p:txBody>
      </p:sp>
      <p:sp>
        <p:nvSpPr>
          <p:cNvPr id="46" name="Подзаголовок 4"/>
          <p:cNvSpPr txBox="1">
            <a:spLocks/>
          </p:cNvSpPr>
          <p:nvPr/>
        </p:nvSpPr>
        <p:spPr>
          <a:xfrm>
            <a:off x="5364163" y="2133600"/>
            <a:ext cx="1223962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Лекарства </a:t>
            </a:r>
          </a:p>
        </p:txBody>
      </p:sp>
      <p:sp>
        <p:nvSpPr>
          <p:cNvPr id="47" name="Подзаголовок 4"/>
          <p:cNvSpPr txBox="1">
            <a:spLocks/>
          </p:cNvSpPr>
          <p:nvPr/>
        </p:nvSpPr>
        <p:spPr>
          <a:xfrm>
            <a:off x="6786578" y="2500306"/>
            <a:ext cx="1944687" cy="2159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Производство солей </a:t>
            </a:r>
          </a:p>
        </p:txBody>
      </p:sp>
      <p:sp>
        <p:nvSpPr>
          <p:cNvPr id="48" name="Подзаголовок 4"/>
          <p:cNvSpPr txBox="1">
            <a:spLocks/>
          </p:cNvSpPr>
          <p:nvPr/>
        </p:nvSpPr>
        <p:spPr>
          <a:xfrm>
            <a:off x="6156325" y="4508500"/>
            <a:ext cx="237648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Искусственный шелк </a:t>
            </a:r>
          </a:p>
        </p:txBody>
      </p:sp>
      <p:sp>
        <p:nvSpPr>
          <p:cNvPr id="49" name="Подзаголовок 4"/>
          <p:cNvSpPr txBox="1">
            <a:spLocks/>
          </p:cNvSpPr>
          <p:nvPr/>
        </p:nvSpPr>
        <p:spPr>
          <a:xfrm>
            <a:off x="6084888" y="6381750"/>
            <a:ext cx="2590800" cy="215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2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Очистка нефтепродуктов</a:t>
            </a:r>
          </a:p>
        </p:txBody>
      </p:sp>
      <p:sp>
        <p:nvSpPr>
          <p:cNvPr id="50" name="Подзаголовок 4"/>
          <p:cNvSpPr txBox="1">
            <a:spLocks/>
          </p:cNvSpPr>
          <p:nvPr/>
        </p:nvSpPr>
        <p:spPr>
          <a:xfrm>
            <a:off x="4787900" y="5589588"/>
            <a:ext cx="1296988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1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Электролит в аккумуляторах</a:t>
            </a:r>
          </a:p>
        </p:txBody>
      </p:sp>
      <p:sp>
        <p:nvSpPr>
          <p:cNvPr id="51" name="Подзаголовок 4"/>
          <p:cNvSpPr txBox="1">
            <a:spLocks/>
          </p:cNvSpPr>
          <p:nvPr/>
        </p:nvSpPr>
        <p:spPr>
          <a:xfrm>
            <a:off x="3851275" y="2276475"/>
            <a:ext cx="1225550" cy="431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tIns="0">
            <a:normAutofit fontScale="92500" lnSpcReduction="10000"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Производство эмали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58888" y="549275"/>
            <a:ext cx="6804025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i="1" dirty="0">
                <a:latin typeface="Calibri" pitchFamily="34" charset="0"/>
              </a:rPr>
              <a:t>Серная кислота –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 очень активная жидкость, особенно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концентрированная, 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которая реагирует со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многими  неорганическими веществами,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 также она легко действует на 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органические соединения</a:t>
            </a:r>
            <a:r>
              <a:rPr lang="ru-RU" sz="2800" b="1" i="1" dirty="0"/>
              <a:t>:</a:t>
            </a:r>
            <a:r>
              <a:rPr lang="ru-RU" sz="2800" b="1" i="1" dirty="0">
                <a:latin typeface="Calibri" pitchFamily="34" charset="0"/>
              </a:rPr>
              <a:t> 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обугливает бумагу,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сахар, древесину, т.е. соединения, 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которые содержат в себе углерод.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Хранят ее в стеклянной таре, </a:t>
            </a:r>
          </a:p>
          <a:p>
            <a:pPr algn="ctr"/>
            <a:r>
              <a:rPr lang="ru-RU" sz="2800" b="1" i="1" dirty="0">
                <a:latin typeface="Calibri" pitchFamily="34" charset="0"/>
              </a:rPr>
              <a:t>а перевозят в стальных цистернах</a:t>
            </a:r>
          </a:p>
        </p:txBody>
      </p:sp>
      <p:pic>
        <p:nvPicPr>
          <p:cNvPr id="2663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973138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4357694"/>
            <a:ext cx="973137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00034" y="857232"/>
            <a:ext cx="511333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latin typeface="+mn-lt"/>
              </a:rPr>
              <a:t>Нет кислоты, которая была бы нужнее и применялась бы чаще, чем серная. </a:t>
            </a:r>
          </a:p>
          <a:p>
            <a:pPr>
              <a:defRPr/>
            </a:pPr>
            <a:r>
              <a:rPr lang="ru-RU" sz="2000" b="1" i="1" dirty="0">
                <a:latin typeface="+mn-lt"/>
              </a:rPr>
              <a:t>Главным образом, ее применяют в качестве полуфабриката; многочисленные предприятия по производству серной кислоты перерабатывают ее далее в различных процессах.</a:t>
            </a:r>
            <a:r>
              <a:rPr lang="ru-RU" sz="2400" b="1" i="1" dirty="0">
                <a:latin typeface="+mn-lt"/>
              </a:rPr>
              <a:t/>
            </a:r>
            <a:br>
              <a:rPr lang="ru-RU" sz="2400" b="1" i="1" dirty="0">
                <a:latin typeface="+mn-lt"/>
              </a:rPr>
            </a:br>
            <a:endParaRPr lang="ru-RU" sz="2400" b="1" i="1" dirty="0">
              <a:latin typeface="+mn-lt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929058" y="3571876"/>
            <a:ext cx="49688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latin typeface="Calibri" pitchFamily="34" charset="0"/>
              </a:rPr>
              <a:t>Не случайно, перспективные планы развития химической промышленности каждой страны предусматривают увеличение производства серной кислоты и числа требующихся для этого многочисленных установок.</a:t>
            </a:r>
            <a:br>
              <a:rPr lang="ru-RU" sz="2400" b="1" i="1" dirty="0">
                <a:latin typeface="Calibri" pitchFamily="34" charset="0"/>
              </a:rPr>
            </a:br>
            <a:endParaRPr lang="ru-RU" sz="2400" b="1" i="1" dirty="0">
              <a:latin typeface="Calibri" pitchFamily="34" charset="0"/>
            </a:endParaRPr>
          </a:p>
        </p:txBody>
      </p:sp>
      <p:pic>
        <p:nvPicPr>
          <p:cNvPr id="6" name="Picture 2" descr="Картинка 9 из 871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000108"/>
            <a:ext cx="2357454" cy="22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Картинка 14 из 8715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857628"/>
            <a:ext cx="3286148" cy="233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214554"/>
            <a:ext cx="4783119" cy="164307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9" name="Picture 5" descr="Картинки по запросу серная кислота и ее сол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496"/>
            <a:ext cx="1504950" cy="180022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13" y="1268413"/>
            <a:ext cx="6985000" cy="424815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Я растворю любой металл. </a:t>
            </a:r>
            <a: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/>
            </a:r>
            <a:br>
              <a:rPr lang="ru-RU" sz="40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Меня алхимик получал </a:t>
            </a:r>
            <a:b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В реторте глиняной простой. </a:t>
            </a:r>
            <a:b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Слыву я главной кислотой... </a:t>
            </a:r>
            <a:b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Когда сама я </a:t>
            </a:r>
            <a:r>
              <a:rPr lang="ru-RU" sz="3200" b="1" i="1" smtClean="0">
                <a:solidFill>
                  <a:schemeClr val="tx1"/>
                </a:solidFill>
                <a:effectLst/>
                <a:latin typeface="Arial" charset="0"/>
                <a:cs typeface="Times New Roman" pitchFamily="18" charset="0"/>
              </a:rPr>
              <a:t>растворяюсь</a:t>
            </a: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b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</a:br>
            <a:r>
              <a:rPr lang="ru-RU" sz="32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Times New Roman" pitchFamily="18" charset="0"/>
              </a:rPr>
              <a:t>В воде, то сильно нагреваюсь…</a:t>
            </a:r>
            <a:r>
              <a:rPr lang="ru-RU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/>
            </a:r>
            <a:br>
              <a:rPr lang="ru-RU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</a:br>
            <a:endParaRPr lang="ru-RU" sz="39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0200" y="5445125"/>
            <a:ext cx="4649788" cy="731838"/>
          </a:xfrm>
        </p:spPr>
        <p:txBody>
          <a:bodyPr>
            <a:normAutofit fontScale="92500" lnSpcReduction="10000"/>
          </a:bodyPr>
          <a:lstStyle/>
          <a:p>
            <a:pPr algn="r" eaLnBrk="1" hangingPunct="1">
              <a:buFont typeface="Wingdings 2" pitchFamily="18" charset="2"/>
              <a:buNone/>
            </a:pPr>
            <a:r>
              <a:rPr lang="ru-RU" sz="44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Серная кислота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620713"/>
            <a:ext cx="8351838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i="1" dirty="0">
                <a:latin typeface="Calibri" pitchFamily="34" charset="0"/>
              </a:rPr>
              <a:t>Ссылки на источники:</a:t>
            </a:r>
          </a:p>
          <a:p>
            <a:pPr>
              <a:defRPr/>
            </a:pPr>
            <a:endParaRPr lang="ru-RU" sz="3200" b="1" i="1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ru-RU" sz="3200" b="1" i="1" dirty="0">
                <a:latin typeface="Calibri" pitchFamily="34" charset="0"/>
                <a:hlinkClick r:id="rId2" tooltip="http://www.sigmatec.ru/main/prod/sernaya_kislota/nature"/>
              </a:rPr>
              <a:t>1.</a:t>
            </a:r>
            <a:r>
              <a:rPr lang="es-AR" sz="3200" b="1" i="1" dirty="0">
                <a:latin typeface="Calibri" pitchFamily="34" charset="0"/>
                <a:hlinkClick r:id="rId2" tooltip="http://www.sigmatec.ru/main/prod/sernaya_kislota/nature"/>
              </a:rPr>
              <a:t>http://www.sigmatec.ru/main/prod/sernaya_kislota/nature</a:t>
            </a:r>
            <a:endParaRPr lang="ru-RU" sz="3200" b="1" i="1" dirty="0">
              <a:latin typeface="Calibri" pitchFamily="34" charset="0"/>
            </a:endParaRPr>
          </a:p>
          <a:p>
            <a:pPr marL="342900" indent="-342900">
              <a:defRPr/>
            </a:pPr>
            <a:endParaRPr lang="ru-RU" sz="3200" b="1" i="1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ru-RU" sz="3200" b="1" i="1" u="sng" dirty="0">
                <a:latin typeface="Calibri" pitchFamily="34" charset="0"/>
              </a:rPr>
              <a:t>2. </a:t>
            </a:r>
            <a:r>
              <a:rPr lang="es-AR" sz="3200" b="1" i="1" u="sng" dirty="0">
                <a:latin typeface="Calibri" pitchFamily="34" charset="0"/>
              </a:rPr>
              <a:t>http://dobavkam.net/dobavki/e513</a:t>
            </a:r>
            <a:endParaRPr lang="ru-RU" sz="3200" b="1" i="1" u="sng" dirty="0">
              <a:latin typeface="Calibri" pitchFamily="34" charset="0"/>
            </a:endParaRPr>
          </a:p>
          <a:p>
            <a:pPr marL="342900" indent="-342900">
              <a:buFontTx/>
              <a:buAutoNum type="arabicPeriod"/>
              <a:defRPr/>
            </a:pPr>
            <a:endParaRPr lang="ru-RU" sz="3200" b="1" i="1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ru-RU" sz="3200" b="1" i="1" dirty="0">
                <a:latin typeface="Calibri" pitchFamily="34" charset="0"/>
              </a:rPr>
              <a:t>3. Учебник для общеобразовательных учреждений – 9 класс, О.С.Габриелян</a:t>
            </a:r>
          </a:p>
          <a:p>
            <a:pPr marL="342900" indent="-342900">
              <a:defRPr/>
            </a:pPr>
            <a:endParaRPr lang="ru-RU" sz="3200" b="1" i="1" dirty="0">
              <a:latin typeface="Calibri" pitchFamily="34" charset="0"/>
            </a:endParaRPr>
          </a:p>
          <a:p>
            <a:pPr marL="342900" indent="-342900">
              <a:defRPr/>
            </a:pPr>
            <a:r>
              <a:rPr lang="ru-RU" sz="3200" b="1" i="1" dirty="0">
                <a:latin typeface="Calibri" pitchFamily="34" charset="0"/>
              </a:rPr>
              <a:t>4.  </a:t>
            </a:r>
            <a:r>
              <a:rPr lang="ru-RU" sz="3200" b="1" i="1" dirty="0" err="1">
                <a:latin typeface="Calibri" pitchFamily="34" charset="0"/>
              </a:rPr>
              <a:t>Википедия</a:t>
            </a:r>
            <a:r>
              <a:rPr lang="ru-RU" sz="3200" b="1" i="1" dirty="0">
                <a:latin typeface="Calibri" pitchFamily="34" charset="0"/>
              </a:rPr>
              <a:t> (электронная энциклопедия)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76375" y="188913"/>
            <a:ext cx="7405688" cy="850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История открытия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1196975"/>
            <a:ext cx="8309004" cy="5327650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Первое упоминание – алхимик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Гебер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(при нагревании квасцов перегоняется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«спирт», обладающий сильной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растворя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ющей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силой);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Средние века – получение серной кислоты основано на разложении сульфатов;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Андреас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Либавий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(16 век) – технический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способ получения серной кислоты;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1746г (Англия) – первый камерный завод по получению серной кислоты;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1805г (Москва) – получение серной кислоты на заводе князя Голицына.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90" name="Picture 1" descr="C:\химия\серная кислота\гебе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1196975"/>
            <a:ext cx="127158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2" descr="C:\химия\серная кислота\alch_libaviu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286124"/>
            <a:ext cx="1146175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634287" cy="7794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Серная кислота в природе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2520950" cy="10080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Кислотное озеро на глубине вулкана Малый </a:t>
            </a: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Семячик</a:t>
            </a:r>
            <a:endPara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1222375" y="3573463"/>
            <a:ext cx="7921625" cy="2303462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400" dirty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cs typeface="+mn-cs"/>
              </a:rPr>
              <a:t> </a:t>
            </a:r>
            <a:endParaRPr lang="ru-RU" sz="2400" b="1" dirty="0">
              <a:solidFill>
                <a:schemeClr val="tx2">
                  <a:shade val="30000"/>
                  <a:satMod val="1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3" name="Picture 2" descr="H:\kislotnoe-ozero-v-kratere-vulkana-malyy-semyach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22288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2" descr="H:\Озера Горячее и Кипящее в кальдере вулкана...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428736"/>
            <a:ext cx="149383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3" descr="H:\венер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400526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4" descr="H:\европа- спутник юпитер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1428736"/>
            <a:ext cx="1905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одзаголовок 4"/>
          <p:cNvSpPr txBox="1">
            <a:spLocks/>
          </p:cNvSpPr>
          <p:nvPr/>
        </p:nvSpPr>
        <p:spPr>
          <a:xfrm>
            <a:off x="6929454" y="3857628"/>
            <a:ext cx="1655763" cy="122555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Кипящее озеро</a:t>
            </a:r>
            <a:r>
              <a:rPr lang="en-US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(Курильские острова) </a:t>
            </a: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Подзаголовок 4"/>
          <p:cNvSpPr txBox="1">
            <a:spLocks/>
          </p:cNvSpPr>
          <p:nvPr/>
        </p:nvSpPr>
        <p:spPr>
          <a:xfrm>
            <a:off x="3786182" y="3071810"/>
            <a:ext cx="2303463" cy="647700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pPr marL="27432" algn="ctr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Европа – спутник Юпитера </a:t>
            </a:r>
          </a:p>
        </p:txBody>
      </p:sp>
      <p:sp>
        <p:nvSpPr>
          <p:cNvPr id="13" name="Подзаголовок 4"/>
          <p:cNvSpPr txBox="1">
            <a:spLocks/>
          </p:cNvSpPr>
          <p:nvPr/>
        </p:nvSpPr>
        <p:spPr>
          <a:xfrm>
            <a:off x="3924300" y="5589588"/>
            <a:ext cx="2303463" cy="647700"/>
          </a:xfrm>
          <a:prstGeom prst="rect">
            <a:avLst/>
          </a:prstGeom>
        </p:spPr>
        <p:txBody>
          <a:bodyPr tIns="0">
            <a:normAutofit lnSpcReduction="10000"/>
          </a:bodyPr>
          <a:lstStyle/>
          <a:p>
            <a:pPr marL="27432" algn="ctr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ru-RU" b="1" dirty="0">
                <a:solidFill>
                  <a:schemeClr val="tx2">
                    <a:shade val="30000"/>
                    <a:satMod val="150000"/>
                  </a:schemeClr>
                </a:solidFill>
                <a:latin typeface="Arial" pitchFamily="34" charset="0"/>
                <a:cs typeface="Arial" pitchFamily="34" charset="0"/>
              </a:rPr>
              <a:t>Облака планеты Венера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350" y="333375"/>
            <a:ext cx="7407275" cy="7778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Физические свойства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472" y="1071546"/>
            <a:ext cx="7705725" cy="2736850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ru-RU" sz="40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ru-RU" sz="40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бесцветная маслянистая тяжелая жидкость, без запаха, нелетучая при н.у. Обладает сильным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водоотнимающим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свойством. Хорошо растворяется в воде.</a:t>
            </a:r>
          </a:p>
        </p:txBody>
      </p:sp>
      <p:sp>
        <p:nvSpPr>
          <p:cNvPr id="18436" name="Подзаголовок 4"/>
          <p:cNvSpPr txBox="1">
            <a:spLocks/>
          </p:cNvSpPr>
          <p:nvPr/>
        </p:nvSpPr>
        <p:spPr bwMode="auto">
          <a:xfrm>
            <a:off x="1042988" y="4076700"/>
            <a:ext cx="51847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/>
          <a:lstStyle/>
          <a:p>
            <a:pPr marL="26988" algn="ctr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2400" b="1" i="1" dirty="0" smtClean="0">
                <a:solidFill>
                  <a:srgbClr val="C00000"/>
                </a:solidFill>
              </a:rPr>
              <a:t>Техника безопасности:</a:t>
            </a:r>
            <a:endParaRPr lang="ru-RU" sz="2400" b="1" i="1" dirty="0">
              <a:solidFill>
                <a:srgbClr val="C00000"/>
              </a:solidFill>
            </a:endParaRPr>
          </a:p>
          <a:p>
            <a:pPr marL="26988" algn="ct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ru-RU" sz="2400" b="1" dirty="0">
                <a:solidFill>
                  <a:srgbClr val="FF0000"/>
                </a:solidFill>
              </a:rPr>
              <a:t>Кислоту приливают в воду </a:t>
            </a:r>
            <a:r>
              <a:rPr lang="ru-RU" sz="2400" b="1" dirty="0"/>
              <a:t>осторожно, тоненькой струйкой.</a:t>
            </a:r>
          </a:p>
        </p:txBody>
      </p:sp>
      <p:pic>
        <p:nvPicPr>
          <p:cNvPr id="18437" name="Picture 2" descr="H: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3573463"/>
            <a:ext cx="2665413" cy="289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407275" cy="7651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Схема 17"/>
          <p:cNvGraphicFramePr/>
          <p:nvPr/>
        </p:nvGraphicFramePr>
        <p:xfrm>
          <a:off x="857224" y="1214422"/>
          <a:ext cx="748883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57224" y="4071942"/>
            <a:ext cx="7407275" cy="1571611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lnSpc>
                <a:spcPct val="150000"/>
              </a:lnSpc>
              <a:spcAft>
                <a:spcPts val="240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Разбавленная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реагирует:</a:t>
            </a:r>
            <a:b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1) с металлами</a:t>
            </a:r>
            <a:b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с оксидами металлов</a:t>
            </a:r>
            <a:b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 с основаниями</a:t>
            </a:r>
            <a:b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4) с солями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405687" cy="128586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 разбавленной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571472" y="1714488"/>
            <a:ext cx="7786742" cy="2376488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541782" indent="-514350" algn="just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Взаимодействие с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металлами (Стоящими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541782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541782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541782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541782" indent="-51435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Прямоугольник 10"/>
          <p:cNvSpPr>
            <a:spLocks noChangeArrowheads="1"/>
          </p:cNvSpPr>
          <p:nvPr/>
        </p:nvSpPr>
        <p:spPr bwMode="auto">
          <a:xfrm>
            <a:off x="500034" y="2143116"/>
            <a:ext cx="771530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cs typeface="Times New Roman" pitchFamily="18" charset="0"/>
              </a:rPr>
              <a:t>Zn + H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SO</a:t>
            </a:r>
            <a:r>
              <a:rPr lang="en-US" sz="2400" b="1" baseline="-30000" dirty="0">
                <a:cs typeface="Times New Roman" pitchFamily="18" charset="0"/>
              </a:rPr>
              <a:t>4</a:t>
            </a:r>
            <a:r>
              <a:rPr lang="en-US" sz="2400" b="1" dirty="0">
                <a:cs typeface="Times New Roman" pitchFamily="18" charset="0"/>
              </a:rPr>
              <a:t> = ZnSO</a:t>
            </a:r>
            <a:r>
              <a:rPr lang="en-US" sz="2400" b="1" baseline="-30000" dirty="0">
                <a:cs typeface="Times New Roman" pitchFamily="18" charset="0"/>
              </a:rPr>
              <a:t>4</a:t>
            </a:r>
            <a:r>
              <a:rPr lang="en-US" sz="2400" b="1" dirty="0">
                <a:cs typeface="Times New Roman" pitchFamily="18" charset="0"/>
              </a:rPr>
              <a:t> + H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↑</a:t>
            </a:r>
            <a:endParaRPr lang="ru-RU" sz="2400" b="1" dirty="0">
              <a:cs typeface="Times New Roman" pitchFamily="18" charset="0"/>
            </a:endParaRPr>
          </a:p>
          <a:p>
            <a:pPr algn="ctr" eaLnBrk="0" hangingPunct="0"/>
            <a:r>
              <a:rPr lang="en-US" sz="2400" b="1" dirty="0">
                <a:cs typeface="Times New Roman" pitchFamily="18" charset="0"/>
              </a:rPr>
              <a:t>     Zn</a:t>
            </a:r>
            <a:r>
              <a:rPr lang="ru-RU" sz="2400" b="1" baseline="30000" dirty="0">
                <a:cs typeface="Times New Roman" pitchFamily="18" charset="0"/>
              </a:rPr>
              <a:t>0</a:t>
            </a:r>
            <a:r>
              <a:rPr lang="ru-RU" sz="2400" b="1" dirty="0">
                <a:cs typeface="Times New Roman" pitchFamily="18" charset="0"/>
              </a:rPr>
              <a:t> -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ru-RU" sz="2400" b="1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e</a:t>
            </a:r>
            <a:r>
              <a:rPr lang="ru-RU" sz="2400" b="1" baseline="30000" dirty="0">
                <a:cs typeface="Times New Roman" pitchFamily="18" charset="0"/>
              </a:rPr>
              <a:t>-</a:t>
            </a:r>
            <a:r>
              <a:rPr lang="ru-RU" sz="2400" b="1" dirty="0">
                <a:cs typeface="Times New Roman" pitchFamily="18" charset="0"/>
              </a:rPr>
              <a:t> → </a:t>
            </a:r>
            <a:r>
              <a:rPr lang="en-US" sz="2400" b="1" dirty="0">
                <a:cs typeface="Times New Roman" pitchFamily="18" charset="0"/>
              </a:rPr>
              <a:t>Zn</a:t>
            </a:r>
            <a:r>
              <a:rPr lang="ru-RU" sz="2400" b="1" baseline="30000" dirty="0">
                <a:cs typeface="Times New Roman" pitchFamily="18" charset="0"/>
              </a:rPr>
              <a:t>+2 </a:t>
            </a:r>
            <a:r>
              <a:rPr lang="ru-RU" sz="2400" b="1" dirty="0">
                <a:cs typeface="Times New Roman" pitchFamily="18" charset="0"/>
              </a:rPr>
              <a:t>  </a:t>
            </a:r>
            <a:r>
              <a:rPr lang="ru-RU" b="1" dirty="0" smtClean="0">
                <a:cs typeface="Times New Roman" pitchFamily="18" charset="0"/>
              </a:rPr>
              <a:t>восстановитель </a:t>
            </a:r>
            <a:endParaRPr lang="ru-RU" b="1" dirty="0"/>
          </a:p>
          <a:p>
            <a:pPr algn="ctr" eaLnBrk="0" hangingPunct="0"/>
            <a:r>
              <a:rPr lang="en-US" sz="2400" b="1" dirty="0">
                <a:cs typeface="Times New Roman" pitchFamily="18" charset="0"/>
              </a:rPr>
              <a:t>     </a:t>
            </a:r>
            <a:r>
              <a:rPr lang="ru-RU" sz="2400" b="1" dirty="0">
                <a:cs typeface="Times New Roman" pitchFamily="18" charset="0"/>
              </a:rPr>
              <a:t>2Н</a:t>
            </a:r>
            <a:r>
              <a:rPr lang="ru-RU" sz="2400" b="1" baseline="30000" dirty="0">
                <a:cs typeface="Times New Roman" pitchFamily="18" charset="0"/>
              </a:rPr>
              <a:t>+</a:t>
            </a:r>
            <a:r>
              <a:rPr lang="ru-RU" sz="2400" b="1" dirty="0">
                <a:cs typeface="Times New Roman" pitchFamily="18" charset="0"/>
              </a:rPr>
              <a:t> +2e</a:t>
            </a:r>
            <a:r>
              <a:rPr lang="ru-RU" sz="2400" b="1" baseline="30000" dirty="0">
                <a:cs typeface="Times New Roman" pitchFamily="18" charset="0"/>
              </a:rPr>
              <a:t>-</a:t>
            </a:r>
            <a:r>
              <a:rPr lang="ru-RU" sz="2400" b="1" dirty="0">
                <a:cs typeface="Times New Roman" pitchFamily="18" charset="0"/>
              </a:rPr>
              <a:t> →  H</a:t>
            </a:r>
            <a:r>
              <a:rPr lang="ru-RU" sz="2400" b="1" baseline="30000" dirty="0">
                <a:cs typeface="Times New Roman" pitchFamily="18" charset="0"/>
              </a:rPr>
              <a:t>0</a:t>
            </a:r>
            <a:r>
              <a:rPr lang="ru-RU" sz="2400" b="1" baseline="-30000" dirty="0">
                <a:cs typeface="Times New Roman" pitchFamily="18" charset="0"/>
              </a:rPr>
              <a:t>2</a:t>
            </a:r>
            <a:r>
              <a:rPr lang="ru-RU" sz="2400" b="1" dirty="0">
                <a:cs typeface="Times New Roman" pitchFamily="18" charset="0"/>
              </a:rPr>
              <a:t>   </a:t>
            </a:r>
            <a:r>
              <a:rPr lang="ru-RU" b="1" dirty="0">
                <a:cs typeface="Times New Roman" pitchFamily="18" charset="0"/>
              </a:rPr>
              <a:t>окислитель</a:t>
            </a:r>
            <a:endParaRPr lang="en-US" b="1" dirty="0">
              <a:cs typeface="Times New Roman" pitchFamily="18" charset="0"/>
            </a:endParaRPr>
          </a:p>
          <a:p>
            <a:pPr algn="ctr" eaLnBrk="0" hangingPunct="0"/>
            <a:endParaRPr lang="ru-RU" sz="1400" b="1" dirty="0"/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b="1" dirty="0" err="1">
                <a:cs typeface="Times New Roman" pitchFamily="18" charset="0"/>
              </a:rPr>
              <a:t>Cu</a:t>
            </a:r>
            <a:r>
              <a:rPr lang="ru-RU" sz="2400" b="1" dirty="0">
                <a:cs typeface="Times New Roman" pitchFamily="18" charset="0"/>
              </a:rPr>
              <a:t> + H</a:t>
            </a:r>
            <a:r>
              <a:rPr lang="ru-RU" sz="2400" b="1" baseline="-30000" dirty="0">
                <a:cs typeface="Times New Roman" pitchFamily="18" charset="0"/>
              </a:rPr>
              <a:t>2</a:t>
            </a:r>
            <a:r>
              <a:rPr lang="ru-RU" sz="2400" b="1" dirty="0">
                <a:cs typeface="Times New Roman" pitchFamily="18" charset="0"/>
              </a:rPr>
              <a:t>SO</a:t>
            </a:r>
            <a:r>
              <a:rPr lang="ru-RU" sz="2400" b="1" baseline="-30000" dirty="0">
                <a:cs typeface="Times New Roman" pitchFamily="18" charset="0"/>
              </a:rPr>
              <a:t>4</a:t>
            </a:r>
            <a:r>
              <a:rPr lang="en-US" sz="2400" b="1" baseline="-300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≠ </a:t>
            </a:r>
            <a:endParaRPr lang="ru-RU" sz="2400" b="1" dirty="0" smtClean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. Взаимодействие с основными и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амфотерными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оксидами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4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CuO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= CuSO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+ H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2H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+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+ SO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2-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CuO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= Cu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2+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+ SO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2-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+ H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2H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CuO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= Cu</a:t>
            </a:r>
            <a:r>
              <a:rPr lang="en-US" sz="2400" b="1" baseline="30000" dirty="0">
                <a:latin typeface="Arial" pitchFamily="34" charset="0"/>
                <a:cs typeface="Arial" pitchFamily="34" charset="0"/>
              </a:rPr>
              <a:t>2+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+ H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28662" y="285728"/>
            <a:ext cx="7407275" cy="13557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Химические свойства разбавленной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0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Подзаголовок 4"/>
          <p:cNvSpPr txBox="1">
            <a:spLocks noGrp="1"/>
          </p:cNvSpPr>
          <p:nvPr>
            <p:ph type="subTitle" idx="1"/>
          </p:nvPr>
        </p:nvSpPr>
        <p:spPr>
          <a:xfrm>
            <a:off x="428596" y="1643050"/>
            <a:ext cx="8172450" cy="504031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Взаимодействие с основаниями: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а) щелочами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+ 2NaOH = Na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+ 2Na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+ 2OH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2Na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+ 2OH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OH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 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б)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нерастворимыми основаниями</a:t>
            </a: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Cu(OH)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Cu(OH)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SO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Cu(OH)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+ 2H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Cu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2+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+ 2H</a:t>
            </a:r>
            <a:r>
              <a:rPr lang="en-US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1025</TotalTime>
  <Words>785</Words>
  <Application>Microsoft Office PowerPoint</Application>
  <PresentationFormat>Экран (4:3)</PresentationFormat>
  <Paragraphs>171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Серная кислота</vt:lpstr>
      <vt:lpstr>Я растворю любой металл.  Меня алхимик получал  В реторте глиняной простой.  Слыву я главной кислотой...  Когда сама я растворяюсь  В воде, то сильно нагреваюсь… </vt:lpstr>
      <vt:lpstr>История открытия</vt:lpstr>
      <vt:lpstr>Серная кислота в природе</vt:lpstr>
      <vt:lpstr>Физические свойства</vt:lpstr>
      <vt:lpstr>Химические свойства</vt:lpstr>
      <vt:lpstr>Разбавленная H2SO4 реагирует: 1) с металлами 2) с оксидами металлов 3) с основаниями 4) с солями </vt:lpstr>
      <vt:lpstr>Химические свойства разбавленной H2SO4</vt:lpstr>
      <vt:lpstr>Химические свойства разбавленной H2SO4</vt:lpstr>
      <vt:lpstr>Химические свойства разбавленной H2SO4</vt:lpstr>
      <vt:lpstr>Химические свойства концентрированной H2SO4</vt:lpstr>
      <vt:lpstr>Химические свойства концентрированной H2SO4</vt:lpstr>
      <vt:lpstr>Соли серной кислоты</vt:lpstr>
      <vt:lpstr>Слайд 14</vt:lpstr>
      <vt:lpstr>Слайд 15</vt:lpstr>
      <vt:lpstr>Применение </vt:lpstr>
      <vt:lpstr>Слайд 17</vt:lpstr>
      <vt:lpstr>Слайд 18</vt:lpstr>
      <vt:lpstr>Спасибо за внимание!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оорппа</dc:title>
  <dc:creator>Вячеслав</dc:creator>
  <cp:lastModifiedBy>User</cp:lastModifiedBy>
  <cp:revision>163</cp:revision>
  <dcterms:created xsi:type="dcterms:W3CDTF">2014-01-03T10:46:13Z</dcterms:created>
  <dcterms:modified xsi:type="dcterms:W3CDTF">2016-10-03T17:38:39Z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000800961a0000000000010250300207f7000400038000</vt:lpwstr>
  </property>
</Properties>
</file>