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3" r:id="rId3"/>
    <p:sldId id="261" r:id="rId4"/>
    <p:sldId id="267" r:id="rId5"/>
    <p:sldId id="257" r:id="rId6"/>
    <p:sldId id="301" r:id="rId7"/>
    <p:sldId id="302" r:id="rId8"/>
    <p:sldId id="298" r:id="rId9"/>
    <p:sldId id="299" r:id="rId10"/>
    <p:sldId id="297" r:id="rId11"/>
    <p:sldId id="289" r:id="rId12"/>
    <p:sldId id="300" r:id="rId13"/>
    <p:sldId id="290" r:id="rId14"/>
    <p:sldId id="258" r:id="rId15"/>
    <p:sldId id="277" r:id="rId16"/>
    <p:sldId id="262" r:id="rId17"/>
    <p:sldId id="284" r:id="rId18"/>
    <p:sldId id="285" r:id="rId19"/>
    <p:sldId id="286" r:id="rId20"/>
    <p:sldId id="303" r:id="rId21"/>
    <p:sldId id="266" r:id="rId22"/>
    <p:sldId id="259" r:id="rId23"/>
    <p:sldId id="278" r:id="rId24"/>
    <p:sldId id="279" r:id="rId25"/>
    <p:sldId id="263" r:id="rId26"/>
    <p:sldId id="307" r:id="rId27"/>
    <p:sldId id="280" r:id="rId28"/>
    <p:sldId id="30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0066"/>
    <a:srgbClr val="000000"/>
    <a:srgbClr val="0099FF"/>
    <a:srgbClr val="66CCFF"/>
    <a:srgbClr val="000099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5" autoAdjust="0"/>
    <p:restoredTop sz="94660"/>
  </p:normalViewPr>
  <p:slideViewPr>
    <p:cSldViewPr>
      <p:cViewPr>
        <p:scale>
          <a:sx n="115" d="100"/>
          <a:sy n="115" d="100"/>
        </p:scale>
        <p:origin x="806" y="13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34B30F-A0F4-4EAD-8BD3-5AFD7EB07B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0DACD-E023-412F-A662-9B6178A480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7FF35-A0AB-43A1-ACAB-3536096D9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B5CF-34F7-4014-B4B3-529999B4E7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CDAE4-0422-4975-A0EF-B8258F3A4F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6B75-F9D3-45AF-95F8-D9BC962532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E1179-AFFF-4FD4-88F7-E3A1F302C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BFB27-FB2C-4DA0-B475-1F73B5337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76C7-5016-4589-A75E-72DECA394B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EA77-2340-4BFE-9E0F-E642935546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0CF0-E91C-4371-A3D3-3CBB0CC91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D18FC-F9DF-4033-BA9A-28BA3168D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5EFA-A6C7-4CA3-9467-BEDC92846A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D9D4-C506-489B-B3DE-F2BF6BE2DB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5C7B-20BF-4D26-99A0-01058056A8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AD502F-C022-409C-8AC1-B4AFA39631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283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ethanol-3D-balls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h10_17_08.swf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476250"/>
            <a:ext cx="3759200" cy="129540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FF6600"/>
                </a:solidFill>
              </a:rPr>
              <a:t>«</a:t>
            </a:r>
            <a:r>
              <a:rPr lang="en-US" altLang="ru-RU" sz="4800" b="1" smtClean="0">
                <a:solidFill>
                  <a:srgbClr val="FF6600"/>
                </a:solidFill>
              </a:rPr>
              <a:t> </a:t>
            </a:r>
            <a:r>
              <a:rPr lang="ru-RU" altLang="ru-RU" sz="4800" b="1" smtClean="0">
                <a:solidFill>
                  <a:srgbClr val="FF6600"/>
                </a:solidFill>
              </a:rPr>
              <a:t>Спирты</a:t>
            </a:r>
            <a:r>
              <a:rPr lang="en-US" altLang="ru-RU" sz="4800" b="1" smtClean="0">
                <a:solidFill>
                  <a:srgbClr val="FF6600"/>
                </a:solidFill>
              </a:rPr>
              <a:t> </a:t>
            </a:r>
            <a:r>
              <a:rPr lang="ru-RU" altLang="ru-RU" sz="4800" b="1" smtClean="0">
                <a:solidFill>
                  <a:srgbClr val="FF6600"/>
                </a:solidFill>
              </a:rPr>
              <a:t>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z="2400" smtClean="0"/>
          </a:p>
          <a:p>
            <a:pPr eaLnBrk="1" hangingPunct="1"/>
            <a:endParaRPr lang="ru-RU" altLang="ru-RU" sz="2400" smtClean="0"/>
          </a:p>
        </p:txBody>
      </p:sp>
      <p:pic>
        <p:nvPicPr>
          <p:cNvPr id="2056" name="Picture 8" descr="O11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2044700"/>
            <a:ext cx="6707187" cy="3905250"/>
          </a:xfrm>
          <a:noFill/>
          <a:ln w="57150" cmpd="thinThick">
            <a:solidFill>
              <a:schemeClr val="tx1"/>
            </a:solidFill>
          </a:ln>
        </p:spPr>
      </p:pic>
      <p:graphicFrame>
        <p:nvGraphicFramePr>
          <p:cNvPr id="3077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684213" y="1628775"/>
          <a:ext cx="2017712" cy="2520950"/>
        </p:xfrm>
        <a:graphic>
          <a:graphicData uri="http://schemas.openxmlformats.org/presentationml/2006/ole">
            <p:oleObj spid="_x0000_s3077" r:id="rId4" imgW="1830324" imgH="2287524" progId="Unknown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692275" y="476250"/>
            <a:ext cx="72723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altLang="ru-RU" sz="3200" b="1">
              <a:solidFill>
                <a:srgbClr val="FF6600"/>
              </a:solidFill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619250" y="333375"/>
            <a:ext cx="54721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3600" b="1">
                <a:solidFill>
                  <a:srgbClr val="FF6600"/>
                </a:solidFill>
              </a:rPr>
              <a:t> Третичные  </a:t>
            </a:r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92163" y="2133600"/>
            <a:ext cx="8351837" cy="38877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smtClean="0"/>
              <a:t>                                        </a:t>
            </a:r>
            <a:r>
              <a:rPr lang="ru-RU" altLang="ru-RU" smtClean="0"/>
              <a:t>СН</a:t>
            </a:r>
            <a:r>
              <a:rPr lang="ru-RU" altLang="ru-RU" baseline="-25000" smtClean="0"/>
              <a:t>3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                                     </a:t>
            </a:r>
            <a:r>
              <a:rPr lang="en-US" altLang="ru-RU" smtClean="0"/>
              <a:t>I</a:t>
            </a:r>
            <a:endParaRPr lang="ru-RU" alt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mtClean="0"/>
              <a:t>           </a:t>
            </a:r>
            <a:r>
              <a:rPr lang="ru-RU" altLang="ru-RU" smtClean="0"/>
              <a:t>         </a:t>
            </a:r>
            <a:r>
              <a:rPr lang="en-US" altLang="ru-RU" baseline="-25000" smtClean="0"/>
              <a:t>     </a:t>
            </a:r>
            <a:r>
              <a:rPr lang="ru-RU" altLang="ru-RU" smtClean="0"/>
              <a:t>СН</a:t>
            </a:r>
            <a:r>
              <a:rPr lang="ru-RU" altLang="ru-RU" baseline="-25000" smtClean="0"/>
              <a:t>3</a:t>
            </a:r>
            <a:r>
              <a:rPr lang="ru-RU" altLang="ru-RU" smtClean="0"/>
              <a:t> - </a:t>
            </a:r>
            <a:r>
              <a:rPr lang="en-US" altLang="ru-RU" smtClean="0"/>
              <a:t>   C</a:t>
            </a:r>
            <a:r>
              <a:rPr lang="ru-RU" altLang="ru-RU" smtClean="0"/>
              <a:t>  </a:t>
            </a:r>
            <a:r>
              <a:rPr lang="en-US" altLang="ru-RU" smtClean="0"/>
              <a:t>-</a:t>
            </a:r>
            <a:r>
              <a:rPr lang="ru-RU" altLang="ru-RU" smtClean="0"/>
              <a:t> </a:t>
            </a:r>
            <a:r>
              <a:rPr lang="en-US" altLang="ru-RU" smtClean="0"/>
              <a:t>O</a:t>
            </a:r>
            <a:r>
              <a:rPr lang="ru-RU" altLang="ru-RU" smtClean="0"/>
              <a:t>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                                     </a:t>
            </a:r>
            <a:r>
              <a:rPr lang="en-US" altLang="ru-RU" smtClean="0"/>
              <a:t>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   </a:t>
            </a:r>
            <a:r>
              <a:rPr lang="en-US" altLang="ru-RU" smtClean="0"/>
              <a:t>                                </a:t>
            </a:r>
            <a:r>
              <a:rPr lang="ru-RU" altLang="ru-RU" smtClean="0"/>
              <a:t>СН</a:t>
            </a:r>
            <a:r>
              <a:rPr lang="ru-RU" altLang="ru-RU" baseline="-25000" smtClean="0"/>
              <a:t>3</a:t>
            </a:r>
            <a:r>
              <a:rPr lang="ru-RU" altLang="ru-RU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ru-RU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smtClean="0"/>
              <a:t>           </a:t>
            </a:r>
            <a:r>
              <a:rPr lang="ru-RU" altLang="ru-RU" sz="2400" smtClean="0"/>
              <a:t>             </a:t>
            </a:r>
            <a:r>
              <a:rPr lang="en-US" altLang="ru-RU" sz="2400" smtClean="0"/>
              <a:t> 2</a:t>
            </a:r>
            <a:r>
              <a:rPr lang="ru-RU" altLang="ru-RU" sz="2400" smtClean="0"/>
              <a:t> -</a:t>
            </a:r>
            <a:r>
              <a:rPr lang="en-US" altLang="ru-RU" sz="2400" smtClean="0"/>
              <a:t> </a:t>
            </a:r>
            <a:r>
              <a:rPr lang="ru-RU" altLang="ru-RU" sz="2400" smtClean="0"/>
              <a:t>метилпропанол - </a:t>
            </a:r>
            <a:r>
              <a:rPr lang="en-US" altLang="ru-RU" sz="2400" smtClean="0"/>
              <a:t>2</a:t>
            </a:r>
            <a:endParaRPr lang="ru-RU" altLang="ru-RU" sz="2400" smtClean="0"/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 smtClean="0"/>
              <a:t> </a:t>
            </a:r>
            <a:endParaRPr lang="ru-RU" altLang="ru-RU" sz="2400" smtClean="0"/>
          </a:p>
        </p:txBody>
      </p:sp>
      <p:pic>
        <p:nvPicPr>
          <p:cNvPr id="12293" name="Picture 5" descr="j0237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5665">
            <a:off x="6659563" y="549275"/>
            <a:ext cx="2052637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6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6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6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6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6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6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6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6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6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6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6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6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6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8" grpId="0"/>
      <p:bldP spid="1669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268538" y="404813"/>
            <a:ext cx="5184775" cy="9747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6600"/>
                </a:solidFill>
              </a:rPr>
              <a:t>Изомерия спиртов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1788"/>
            <a:ext cx="8964612" cy="52562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/>
              <a:t>1. </a:t>
            </a:r>
            <a:r>
              <a:rPr lang="ru-RU" altLang="ru-RU" sz="2000" b="1" u="sng" smtClean="0">
                <a:solidFill>
                  <a:srgbClr val="FFFF00"/>
                </a:solidFill>
              </a:rPr>
              <a:t>Изомерия углеродного скелета</a:t>
            </a:r>
            <a:r>
              <a:rPr lang="ru-RU" altLang="ru-RU" sz="2000" b="1" smtClean="0"/>
              <a:t>  (соединения отличаются   порядком  расположения  углерод-углеродных связей)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800" b="1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70C0"/>
                </a:solidFill>
              </a:rPr>
              <a:t>         </a:t>
            </a:r>
            <a:r>
              <a:rPr lang="en-US" altLang="ru-RU" sz="2000" b="1" smtClean="0">
                <a:solidFill>
                  <a:srgbClr val="FF6600"/>
                </a:solidFill>
              </a:rPr>
              <a:t>CH3-CH2-CH2-CH2-OH </a:t>
            </a:r>
            <a:r>
              <a:rPr lang="ru-RU" altLang="ru-RU" sz="2000" b="1" smtClean="0">
                <a:solidFill>
                  <a:srgbClr val="FF6600"/>
                </a:solidFill>
              </a:rPr>
              <a:t>                              </a:t>
            </a:r>
            <a:r>
              <a:rPr lang="en-US" altLang="ru-RU" sz="2000" b="1" smtClean="0">
                <a:solidFill>
                  <a:srgbClr val="FF6600"/>
                </a:solidFill>
              </a:rPr>
              <a:t>CH3-CH-CH2-OH</a:t>
            </a:r>
            <a:endParaRPr lang="ru-RU" altLang="ru-RU" sz="2000" b="1" smtClean="0">
              <a:solidFill>
                <a:srgbClr val="FF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FF6600"/>
                </a:solidFill>
              </a:rPr>
              <a:t>                                                                                           </a:t>
            </a:r>
            <a:r>
              <a:rPr lang="en-US" altLang="ru-RU" sz="2000" b="1" smtClean="0">
                <a:solidFill>
                  <a:srgbClr val="FF6600"/>
                </a:solidFill>
              </a:rPr>
              <a:t>|</a:t>
            </a:r>
            <a:r>
              <a:rPr lang="ru-RU" altLang="ru-RU" sz="2000" b="1" smtClean="0">
                <a:solidFill>
                  <a:srgbClr val="FF6600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FF6600"/>
                </a:solidFill>
              </a:rPr>
              <a:t>                                                                                         </a:t>
            </a:r>
            <a:r>
              <a:rPr lang="en-US" altLang="ru-RU" sz="2000" b="1" smtClean="0">
                <a:solidFill>
                  <a:srgbClr val="FF6600"/>
                </a:solidFill>
              </a:rPr>
              <a:t>CH3</a:t>
            </a:r>
            <a:r>
              <a:rPr lang="ru-RU" altLang="ru-RU" sz="2000" b="1" smtClean="0">
                <a:solidFill>
                  <a:srgbClr val="FF6600"/>
                </a:solidFill>
              </a:rPr>
              <a:t>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FF6600"/>
                </a:solidFill>
              </a:rPr>
              <a:t>                   (бутанол-1)                                    (2-метилпропанол-1)</a:t>
            </a:r>
            <a:endParaRPr lang="en-US" altLang="ru-RU" sz="2000" b="1" smtClean="0">
              <a:solidFill>
                <a:srgbClr val="FF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/>
              <a:t>2. </a:t>
            </a:r>
            <a:r>
              <a:rPr lang="ru-RU" altLang="ru-RU" sz="2000" b="1" u="sng" smtClean="0">
                <a:solidFill>
                  <a:srgbClr val="FFFF00"/>
                </a:solidFill>
              </a:rPr>
              <a:t>Изомерия положения  функциональной </a:t>
            </a:r>
            <a:r>
              <a:rPr lang="en-US" altLang="ru-RU" sz="2000" b="1" u="sng" smtClean="0">
                <a:solidFill>
                  <a:srgbClr val="FFFF00"/>
                </a:solidFill>
              </a:rPr>
              <a:t>OH</a:t>
            </a:r>
            <a:r>
              <a:rPr lang="ru-RU" altLang="ru-RU" sz="2000" b="1" u="sng" smtClean="0">
                <a:solidFill>
                  <a:srgbClr val="FFFF00"/>
                </a:solidFill>
              </a:rPr>
              <a:t>- группы</a:t>
            </a:r>
            <a:r>
              <a:rPr lang="ru-RU" altLang="ru-RU" sz="2000" b="1" smtClean="0">
                <a:solidFill>
                  <a:srgbClr val="FFFF00"/>
                </a:solidFill>
              </a:rPr>
              <a:t>  </a:t>
            </a:r>
            <a:r>
              <a:rPr lang="ru-RU" altLang="ru-RU" sz="2000" b="1" smtClean="0"/>
              <a:t>( т.е. группы атомов, определяющих принадлежность соединения к тому или иному классу органических соединений)</a:t>
            </a:r>
            <a:r>
              <a:rPr lang="ru-RU" altLang="ru-RU" sz="2000" smtClean="0"/>
              <a:t>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          </a:t>
            </a:r>
            <a:r>
              <a:rPr lang="en-US" altLang="ru-RU" sz="2000" b="1" smtClean="0">
                <a:solidFill>
                  <a:srgbClr val="FF6600"/>
                </a:solidFill>
              </a:rPr>
              <a:t>CH3-CH2-CH2-OH </a:t>
            </a:r>
            <a:r>
              <a:rPr lang="ru-RU" altLang="ru-RU" sz="2000" b="1" smtClean="0">
                <a:solidFill>
                  <a:srgbClr val="FF6600"/>
                </a:solidFill>
              </a:rPr>
              <a:t>                                     </a:t>
            </a:r>
            <a:r>
              <a:rPr lang="en-US" altLang="ru-RU" sz="2000" b="1" smtClean="0">
                <a:solidFill>
                  <a:srgbClr val="FF6600"/>
                </a:solidFill>
              </a:rPr>
              <a:t>CH3-CH-CH</a:t>
            </a:r>
            <a:r>
              <a:rPr lang="ru-RU" altLang="ru-RU" sz="2000" b="1" smtClean="0">
                <a:solidFill>
                  <a:srgbClr val="FF6600"/>
                </a:solidFill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FF6600"/>
                </a:solidFill>
              </a:rPr>
              <a:t>                                                                                          </a:t>
            </a:r>
            <a:r>
              <a:rPr lang="en-US" altLang="ru-RU" sz="2000" b="1" smtClean="0">
                <a:solidFill>
                  <a:srgbClr val="FF6600"/>
                </a:solidFill>
              </a:rPr>
              <a:t>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z="2000" b="1" smtClean="0">
                <a:solidFill>
                  <a:srgbClr val="FF6600"/>
                </a:solidFill>
              </a:rPr>
              <a:t>                                                                                        OH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FF6600"/>
                </a:solidFill>
              </a:rPr>
              <a:t>               </a:t>
            </a:r>
            <a:r>
              <a:rPr lang="en-US" altLang="ru-RU" sz="2000" b="1" smtClean="0">
                <a:solidFill>
                  <a:srgbClr val="FF6600"/>
                </a:solidFill>
              </a:rPr>
              <a:t> </a:t>
            </a:r>
            <a:r>
              <a:rPr lang="ru-RU" altLang="ru-RU" sz="2000" b="1" smtClean="0">
                <a:solidFill>
                  <a:srgbClr val="FF6600"/>
                </a:solidFill>
              </a:rPr>
              <a:t>(пропанол-1)                                        ( пропанол-2)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3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39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3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39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839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839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476250"/>
            <a:ext cx="73453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3.</a:t>
            </a:r>
            <a:r>
              <a:rPr lang="ru-RU" altLang="ru-RU" smtClean="0"/>
              <a:t> </a:t>
            </a:r>
            <a:r>
              <a:rPr lang="ru-RU" altLang="ru-RU" sz="2000" smtClean="0"/>
              <a:t>Необходимо отметить, что для спиртов характерен еще один вид изомерии – </a:t>
            </a:r>
            <a:r>
              <a:rPr lang="ru-RU" altLang="ru-RU" sz="2000" u="sng" smtClean="0">
                <a:solidFill>
                  <a:srgbClr val="FFFF00"/>
                </a:solidFill>
              </a:rPr>
              <a:t>межклассовая</a:t>
            </a:r>
            <a:r>
              <a:rPr lang="ru-RU" altLang="ru-RU" sz="2000" smtClean="0"/>
              <a:t> ( предельные одноатомные спирты изомерны простым эфирам).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000" smtClean="0"/>
              <a:t>     </a:t>
            </a:r>
            <a:r>
              <a:rPr lang="ru-RU" altLang="ru-RU" sz="2000" i="1" u="sng" smtClean="0"/>
              <a:t>Например</a:t>
            </a:r>
            <a:r>
              <a:rPr lang="ru-RU" altLang="ru-RU" sz="2000" i="1" smtClean="0"/>
              <a:t>:</a:t>
            </a:r>
            <a:r>
              <a:rPr lang="ru-RU" altLang="ru-RU" sz="2000" smtClean="0"/>
              <a:t> этиловый спирт (С</a:t>
            </a:r>
            <a:r>
              <a:rPr lang="ru-RU" altLang="ru-RU" sz="2000" baseline="-25000" smtClean="0"/>
              <a:t>2</a:t>
            </a:r>
            <a:r>
              <a:rPr lang="en-US" altLang="ru-RU" sz="2000" smtClean="0"/>
              <a:t>H</a:t>
            </a:r>
            <a:r>
              <a:rPr lang="ru-RU" altLang="ru-RU" sz="2000" baseline="-25000" smtClean="0"/>
              <a:t>5</a:t>
            </a:r>
            <a:r>
              <a:rPr lang="en-US" altLang="ru-RU" sz="2000" smtClean="0"/>
              <a:t>O</a:t>
            </a:r>
            <a:r>
              <a:rPr lang="ru-RU" altLang="ru-RU" sz="2000" smtClean="0"/>
              <a:t>Н) и диметиловый  эфир(С</a:t>
            </a:r>
            <a:r>
              <a:rPr lang="en-US" altLang="ru-RU" sz="2000" smtClean="0"/>
              <a:t>H</a:t>
            </a:r>
            <a:r>
              <a:rPr lang="ru-RU" altLang="ru-RU" sz="2000" baseline="-25000" smtClean="0"/>
              <a:t>3</a:t>
            </a:r>
            <a:r>
              <a:rPr lang="ru-RU" altLang="ru-RU" sz="2000" smtClean="0"/>
              <a:t>-О-СН</a:t>
            </a:r>
            <a:r>
              <a:rPr lang="ru-RU" altLang="ru-RU" sz="2000" baseline="-25000" smtClean="0"/>
              <a:t>3</a:t>
            </a:r>
            <a:r>
              <a:rPr lang="ru-RU" altLang="ru-RU" sz="2000" smtClean="0"/>
              <a:t>)– изомеры: эти вещества имеют одинаковый состав, но разное строение, т.е. различный порядок соединения атомов в молекулах, а потому и разные свойства.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429000"/>
            <a:ext cx="61928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6600"/>
                </a:solidFill>
              </a:rPr>
              <a:t>Отдельные представители спиртов</a:t>
            </a:r>
          </a:p>
        </p:txBody>
      </p:sp>
      <p:pic>
        <p:nvPicPr>
          <p:cNvPr id="86020" name="Picture 4" descr="o24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2924" t="12616" r="3264" b="22845"/>
          <a:stretch>
            <a:fillRect/>
          </a:stretch>
        </p:blipFill>
        <p:spPr>
          <a:xfrm>
            <a:off x="395288" y="2060575"/>
            <a:ext cx="8497887" cy="3600450"/>
          </a:xfrm>
          <a:solidFill>
            <a:schemeClr val="tx1"/>
          </a:solidFill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7010400" cy="1042988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6600"/>
                </a:solidFill>
              </a:rPr>
              <a:t>  Метанол ( метиловый спирт)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44675"/>
            <a:ext cx="8856662" cy="4464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1800" b="1" smtClean="0"/>
              <a:t>Бесцветная  жидкость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smtClean="0"/>
              <a:t>с температурой кипения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smtClean="0"/>
              <a:t>64,7 </a:t>
            </a:r>
            <a:r>
              <a:rPr lang="ru-RU" altLang="ru-RU" sz="1800" b="1" baseline="30000" smtClean="0"/>
              <a:t>0</a:t>
            </a:r>
            <a:r>
              <a:rPr lang="ru-RU" altLang="ru-RU" sz="1800" b="1" smtClean="0"/>
              <a:t>С,  с характерным запахом.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smtClean="0"/>
              <a:t> Легче воды. Горит чуть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smtClean="0"/>
              <a:t>голубоватым  пламенем.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/>
              <a:t>Историческое название 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smtClean="0"/>
              <a:t>древесный спирт.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/>
              <a:t>Получают из синтез-газа: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smtClean="0"/>
              <a:t>          СО+2Н</a:t>
            </a:r>
            <a:r>
              <a:rPr lang="ru-RU" altLang="ru-RU" sz="1800" b="1" baseline="-25000" smtClean="0"/>
              <a:t>2</a:t>
            </a:r>
            <a:r>
              <a:rPr lang="ru-RU" altLang="ru-RU" sz="1800" b="1" smtClean="0"/>
              <a:t>→СН</a:t>
            </a:r>
            <a:r>
              <a:rPr lang="ru-RU" altLang="ru-RU" sz="1800" b="1" baseline="-25000" smtClean="0"/>
              <a:t>3</a:t>
            </a:r>
            <a:r>
              <a:rPr lang="ru-RU" altLang="ru-RU" sz="1800" b="1" smtClean="0"/>
              <a:t>ОН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smtClean="0"/>
              <a:t>Метанол – прекрасный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smtClean="0"/>
              <a:t>растворитель, его используют для производства формальдегида,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smtClean="0"/>
              <a:t>некоторых лекарственных веществ.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 b="1" smtClean="0"/>
              <a:t>Метанол наряду с этанолом можно добавлять в моторное топливо для увеличения октанового числа.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1800" b="1" smtClean="0"/>
          </a:p>
          <a:p>
            <a:pPr eaLnBrk="1" hangingPunct="1">
              <a:lnSpc>
                <a:spcPct val="90000"/>
              </a:lnSpc>
            </a:pPr>
            <a:endParaRPr lang="ru-RU" altLang="ru-RU" sz="1800" b="1" smtClean="0"/>
          </a:p>
        </p:txBody>
      </p:sp>
      <p:pic>
        <p:nvPicPr>
          <p:cNvPr id="16388" name="Picture 7" descr="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0648" t="17830" r="14192" b="23772"/>
          <a:stretch>
            <a:fillRect/>
          </a:stretch>
        </p:blipFill>
        <p:spPr>
          <a:xfrm>
            <a:off x="4067175" y="1412875"/>
            <a:ext cx="4897438" cy="2736850"/>
          </a:xfrm>
          <a:ln w="57150" cmpd="thickThin">
            <a:solidFill>
              <a:schemeClr val="tx1"/>
            </a:solidFill>
          </a:ln>
        </p:spPr>
      </p:pic>
      <p:pic>
        <p:nvPicPr>
          <p:cNvPr id="16389" name="Рисунок 5" descr="http://upload.wikimedia.org/wikipedia/commons/thumb/d/db/Methanol-3D-balls.png/250px-Methanol-3D-ball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3789363"/>
            <a:ext cx="16557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5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5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6280150" cy="635000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6600"/>
                </a:solidFill>
              </a:rPr>
              <a:t>Метанол – очень ядовит!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4967287" cy="4319587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Ядовитое действие метанола основано на поражении нервной и сосудистой системы. Приём внутрь </a:t>
            </a:r>
            <a:r>
              <a:rPr lang="ru-RU" altLang="ru-RU" sz="2400" b="1" smtClean="0">
                <a:solidFill>
                  <a:srgbClr val="FFFF00"/>
                </a:solidFill>
              </a:rPr>
              <a:t>5—10 мл</a:t>
            </a:r>
            <a:r>
              <a:rPr lang="ru-RU" altLang="ru-RU" sz="2400" b="1" smtClean="0"/>
              <a:t> метанола приводит к тяжёлому отравлению, наступает паралич зрения и впоследствие поражения сетчатки глаз.  Доза в </a:t>
            </a:r>
            <a:r>
              <a:rPr lang="ru-RU" altLang="ru-RU" sz="2400" b="1" smtClean="0">
                <a:solidFill>
                  <a:srgbClr val="FFFF00"/>
                </a:solidFill>
              </a:rPr>
              <a:t>30 мл</a:t>
            </a:r>
            <a:r>
              <a:rPr lang="ru-RU" altLang="ru-RU" sz="2400" b="1" smtClean="0"/>
              <a:t>  и более вызывает  </a:t>
            </a:r>
            <a:r>
              <a:rPr lang="ru-RU" altLang="ru-RU" sz="2400" b="1" smtClean="0">
                <a:solidFill>
                  <a:srgbClr val="FF6600"/>
                </a:solidFill>
              </a:rPr>
              <a:t>СМЕРТЬ!</a:t>
            </a:r>
          </a:p>
        </p:txBody>
      </p:sp>
      <p:pic>
        <p:nvPicPr>
          <p:cNvPr id="17412" name="Picture 6" descr="Плакат, 194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l="926" t="713" r="1926" b="17578"/>
          <a:stretch>
            <a:fillRect/>
          </a:stretch>
        </p:blipFill>
        <p:spPr>
          <a:xfrm>
            <a:off x="5799138" y="2538413"/>
            <a:ext cx="2636837" cy="3427412"/>
          </a:xfrm>
          <a:noFill/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484438" y="1341438"/>
            <a:ext cx="6408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>
                <a:solidFill>
                  <a:srgbClr val="FF6600"/>
                </a:solidFill>
              </a:rPr>
              <a:t>Метанол – нервно-сосудистый яд!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3" grpId="0" build="p"/>
      <p:bldP spid="614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6659563" cy="692150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6600"/>
                </a:solidFill>
              </a:rPr>
              <a:t>Этанол ( этиловый спирт)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40113" cy="4114800"/>
          </a:xfrm>
        </p:spPr>
        <p:txBody>
          <a:bodyPr/>
          <a:lstStyle/>
          <a:p>
            <a:pPr eaLnBrk="1" hangingPunct="1"/>
            <a:endParaRPr lang="ru-RU" altLang="ru-RU" sz="2400" smtClean="0"/>
          </a:p>
          <a:p>
            <a:pPr lvl="1" eaLnBrk="1" hangingPunct="1">
              <a:buFont typeface="Wingdings" pitchFamily="2" charset="2"/>
              <a:buNone/>
            </a:pPr>
            <a:endParaRPr lang="ru-RU" altLang="ru-RU" sz="2100" smtClean="0"/>
          </a:p>
        </p:txBody>
      </p:sp>
      <p:pic>
        <p:nvPicPr>
          <p:cNvPr id="18438" name="Picture 6" descr="Метанол"/>
          <p:cNvPicPr>
            <a:picLocks noChangeAspect="1" noChangeArrowheads="1"/>
          </p:cNvPicPr>
          <p:nvPr/>
        </p:nvPicPr>
        <p:blipFill>
          <a:blip r:embed="rId2" cstate="print"/>
          <a:srcRect l="10889" t="36049" r="30975" b="33672"/>
          <a:stretch>
            <a:fillRect/>
          </a:stretch>
        </p:blipFill>
        <p:spPr bwMode="auto">
          <a:xfrm>
            <a:off x="2843213" y="1268413"/>
            <a:ext cx="6119812" cy="26638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827088" y="1557338"/>
            <a:ext cx="7489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800" b="1">
              <a:latin typeface="Tahoma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323850" y="4221163"/>
            <a:ext cx="85328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ru-RU" altLang="ru-RU" b="1">
                <a:solidFill>
                  <a:schemeClr val="tx2"/>
                </a:solidFill>
              </a:rPr>
              <a:t>Бесцветная  жидкость  с температурой кипения   68,73 </a:t>
            </a:r>
            <a:r>
              <a:rPr lang="ru-RU" altLang="ru-RU" b="1" baseline="30000">
                <a:solidFill>
                  <a:schemeClr val="tx2"/>
                </a:solidFill>
              </a:rPr>
              <a:t>0</a:t>
            </a:r>
            <a:r>
              <a:rPr lang="ru-RU" altLang="ru-RU" b="1">
                <a:solidFill>
                  <a:schemeClr val="tx2"/>
                </a:solidFill>
              </a:rPr>
              <a:t>С,  с характерным запахом  и жгучим вкусом.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ru-RU" altLang="ru-RU" b="1">
                <a:solidFill>
                  <a:schemeClr val="tx2"/>
                </a:solidFill>
              </a:rPr>
              <a:t>Легче воды. Смешивается с ней   в любых соотношениях.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ru-RU" altLang="ru-RU" b="1">
                <a:solidFill>
                  <a:schemeClr val="tx2"/>
                </a:solidFill>
              </a:rPr>
              <a:t>Легко воспламеняется, горит слабо светящимся голубоватым пламенем.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endParaRPr lang="ru-RU" altLang="ru-RU" b="1">
              <a:solidFill>
                <a:schemeClr val="tx2"/>
              </a:solidFill>
            </a:endParaRPr>
          </a:p>
        </p:txBody>
      </p:sp>
      <p:pic>
        <p:nvPicPr>
          <p:cNvPr id="184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17176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771525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6600"/>
                </a:solidFill>
              </a:rPr>
              <a:t>Вредное воздействие этанола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6425" cy="47101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 При попадании в организм этилового спирта происходит снижение болевой чувствительности и блокировка процессов торможения в коре головного мозга – наступает состояние опьянения.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 начале опьянения страдают структуры коры больших полушарий; активность центров мозга, управляющих поведением, подавляется: утрачивается разумный контроль над поступками, снижается критическое отношение к себе. И. П. Павлов называл такое состояние «буйством подкорки».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При очень большом содержании алкоголя в крови угнетается активность двигательных центров мозга, главным образом страдает функция мозжечка - человек полностью теряет ориентацию.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010400" cy="838200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6600"/>
                </a:solidFill>
              </a:rPr>
              <a:t>Вредное воздействие этанола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700213"/>
            <a:ext cx="8226425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Алкоголь крайне неблагоприятно влияет на сосуды головного мозга. В начале опьянения они расширяются, кровоток в них замедляется, что приводит к застойным явлениям в головном мозге. Затем, когда в крови помимо алкоголя начинают накапливаться вредные продукты его неполного распада, наступает резкий спазм, сужение сосудов, развиваются такие опасные осложнения, как мозговые инсульты, приводящие к тяжелой инвалидности и даже смерти.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549275"/>
            <a:ext cx="7010400" cy="906463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6600"/>
                </a:solidFill>
              </a:rPr>
              <a:t>Вредное воздействие этанола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Изменения структуры мозга, вызванные многолетней алкогольной интоксикацией, почти необратимы, и даже после длительного воздержания от употребления спиртных напитков они сохраняются. Если же человек не может остановиться, то органические и, следовательно, психические отклонения от нормы идут по нарастающей. </a:t>
            </a:r>
          </a:p>
          <a:p>
            <a:pPr eaLnBrk="1" hangingPunct="1"/>
            <a:r>
              <a:rPr lang="ru-RU" altLang="ru-RU" sz="2400" smtClean="0"/>
              <a:t>Систематическое употребление этилового спирта  и содержащих его напитков приводит не только к стойкому снижению продуктивности работы головного мозга, но и к гибели клеток печени и замене их соединительной тканью – циррозу печени.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4479925" cy="1603375"/>
          </a:xfrm>
        </p:spPr>
        <p:txBody>
          <a:bodyPr/>
          <a:lstStyle/>
          <a:p>
            <a:pPr algn="ctr" eaLnBrk="1" hangingPunct="1"/>
            <a:r>
              <a:rPr lang="ru-RU" altLang="ru-RU" sz="4000" b="1" i="1" smtClean="0">
                <a:solidFill>
                  <a:srgbClr val="FF6600"/>
                </a:solidFill>
              </a:rPr>
              <a:t>Определение</a:t>
            </a:r>
            <a:r>
              <a:rPr lang="ru-RU" altLang="ru-RU" sz="3200" b="1" smtClean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305800" cy="3816350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rgbClr val="FFFF00"/>
                </a:solidFill>
              </a:rPr>
              <a:t>Спирты</a:t>
            </a:r>
            <a:r>
              <a:rPr lang="ru-RU" altLang="ru-RU" sz="2400" b="1" smtClean="0">
                <a:solidFill>
                  <a:srgbClr val="FFFF00"/>
                </a:solidFill>
              </a:rPr>
              <a:t>́</a:t>
            </a:r>
            <a:r>
              <a:rPr lang="ru-RU" altLang="ru-RU" sz="2400" b="1" smtClean="0"/>
              <a:t> (устаревшее алкого́ли) — органические соединения, содержащие одну или несколько гидроксильных групп (</a:t>
            </a:r>
            <a:r>
              <a:rPr lang="ru-RU" altLang="ru-RU" sz="2400" b="1" smtClean="0">
                <a:solidFill>
                  <a:srgbClr val="FFFF00"/>
                </a:solidFill>
              </a:rPr>
              <a:t>гидроксил, OH</a:t>
            </a:r>
            <a:r>
              <a:rPr lang="ru-RU" altLang="ru-RU" sz="2400" b="1" smtClean="0"/>
              <a:t>),непосредственно связанных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smtClean="0"/>
              <a:t>     с атомом углерода в углеводородном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400" b="1" smtClean="0"/>
              <a:t>     радикале.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400" b="1" smtClean="0"/>
          </a:p>
          <a:p>
            <a:pPr eaLnBrk="1" hangingPunct="1"/>
            <a:r>
              <a:rPr lang="ru-RU" altLang="ru-RU" sz="2400" b="1" smtClean="0"/>
              <a:t>Общая формула спиртов </a:t>
            </a:r>
            <a:r>
              <a:rPr lang="ru-RU" altLang="ru-RU" sz="2400" b="1" smtClean="0">
                <a:solidFill>
                  <a:srgbClr val="FFFF00"/>
                </a:solidFill>
              </a:rPr>
              <a:t>С</a:t>
            </a:r>
            <a:r>
              <a:rPr lang="ru-RU" altLang="ru-RU" sz="2400" b="1" baseline="-25000" smtClean="0">
                <a:solidFill>
                  <a:srgbClr val="FFFF00"/>
                </a:solidFill>
              </a:rPr>
              <a:t>х </a:t>
            </a:r>
            <a:r>
              <a:rPr lang="en-US" altLang="ru-RU" sz="2400" b="1" smtClean="0">
                <a:solidFill>
                  <a:srgbClr val="FFFF00"/>
                </a:solidFill>
              </a:rPr>
              <a:t>H</a:t>
            </a:r>
            <a:r>
              <a:rPr lang="en-US" altLang="ru-RU" sz="2400" b="1" baseline="-25000" smtClean="0">
                <a:solidFill>
                  <a:srgbClr val="FFFF00"/>
                </a:solidFill>
              </a:rPr>
              <a:t>y</a:t>
            </a:r>
            <a:r>
              <a:rPr lang="ru-RU" altLang="ru-RU" sz="2400" b="1" smtClean="0">
                <a:solidFill>
                  <a:srgbClr val="FFFF00"/>
                </a:solidFill>
              </a:rPr>
              <a:t> </a:t>
            </a:r>
            <a:r>
              <a:rPr lang="en-US" altLang="ru-RU" sz="2400" b="1" smtClean="0">
                <a:solidFill>
                  <a:srgbClr val="FFFF00"/>
                </a:solidFill>
              </a:rPr>
              <a:t>(</a:t>
            </a:r>
            <a:r>
              <a:rPr lang="ru-RU" altLang="ru-RU" sz="2400" b="1" smtClean="0">
                <a:solidFill>
                  <a:srgbClr val="FFFF00"/>
                </a:solidFill>
              </a:rPr>
              <a:t>OH</a:t>
            </a:r>
            <a:r>
              <a:rPr lang="en-US" altLang="ru-RU" sz="2400" b="1" smtClean="0">
                <a:solidFill>
                  <a:srgbClr val="FFFF00"/>
                </a:solidFill>
              </a:rPr>
              <a:t>)</a:t>
            </a:r>
            <a:r>
              <a:rPr lang="en-US" altLang="ru-RU" sz="2400" b="1" baseline="-25000" smtClean="0">
                <a:solidFill>
                  <a:srgbClr val="FFFF00"/>
                </a:solidFill>
              </a:rPr>
              <a:t>n</a:t>
            </a:r>
            <a:r>
              <a:rPr lang="ru-RU" altLang="ru-RU" sz="2400" b="1" smtClean="0"/>
              <a:t>.</a:t>
            </a:r>
          </a:p>
        </p:txBody>
      </p:sp>
      <p:pic>
        <p:nvPicPr>
          <p:cNvPr id="4100" name="Picture 12" descr="j0233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549275"/>
            <a:ext cx="316865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7_1_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6089" t="7283" r="11105" b="41771"/>
          <a:stretch>
            <a:fillRect/>
          </a:stretch>
        </p:blipFill>
        <p:spPr bwMode="auto">
          <a:xfrm>
            <a:off x="6804025" y="3141663"/>
            <a:ext cx="2089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619250" y="476250"/>
            <a:ext cx="7067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altLang="ru-RU" sz="3900" b="1">
                <a:solidFill>
                  <a:srgbClr val="FF6600"/>
                </a:solidFill>
              </a:rPr>
              <a:t>Применение этанола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484313"/>
            <a:ext cx="51482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395288" y="1916113"/>
            <a:ext cx="35274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Этиловый спирт употребляется при приготовлении различных спиртных напитков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smtClean="0"/>
              <a:t> </a:t>
            </a: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медицине для приготовления экстрактов из лекарственных растений, а также для дезинфекции.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косметике и парфюмерии этанол — растворитель для духов и лосьонов</a:t>
            </a:r>
          </a:p>
          <a:p>
            <a:pPr>
              <a:lnSpc>
                <a:spcPct val="90000"/>
              </a:lnSpc>
              <a:defRPr/>
            </a:pPr>
            <a:endParaRPr lang="ru-RU" altLang="ru-RU" sz="2000" smtClean="0"/>
          </a:p>
          <a:p>
            <a:pPr>
              <a:lnSpc>
                <a:spcPct val="90000"/>
              </a:lnSpc>
              <a:defRPr/>
            </a:pPr>
            <a:endParaRPr lang="ru-RU" alt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3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3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73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067550" cy="9366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6600"/>
                </a:solidFill>
              </a:rPr>
              <a:t>Применение этанола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1412875"/>
            <a:ext cx="4668838" cy="4495800"/>
          </a:xfrm>
          <a:noFill/>
          <a:ln w="57150" cmpd="thinThick">
            <a:solidFill>
              <a:schemeClr val="tx1"/>
            </a:solidFill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95288" y="1916113"/>
            <a:ext cx="35274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5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defRPr sz="22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производство уксусной кислоты;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косметика и парфюмерия;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медицинские препараты;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лекарственные средства;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производство сложных эфиров;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производство лаков;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7,8 производство синтетических каучуков</a:t>
            </a:r>
          </a:p>
          <a:p>
            <a:pPr>
              <a:lnSpc>
                <a:spcPct val="90000"/>
              </a:lnSpc>
              <a:defRPr/>
            </a:pPr>
            <a:endParaRPr lang="ru-RU" altLang="ru-RU" sz="2000" smtClean="0"/>
          </a:p>
          <a:p>
            <a:pPr>
              <a:lnSpc>
                <a:spcPct val="90000"/>
              </a:lnSpc>
              <a:defRPr/>
            </a:pPr>
            <a:endParaRPr lang="ru-RU" alt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7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7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476250"/>
            <a:ext cx="6624638" cy="936625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6600"/>
                </a:solidFill>
              </a:rPr>
              <a:t>Многоатомный спирт -этиленгликоль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844675"/>
            <a:ext cx="5916612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Этиленгликоль — представитель предельных двухатомных спиртов — гликолей.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Название гликоли получили вследствие сладкого вкуса многих представителей ряда (греч. «гликос» — сладкий).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Этиленгликоль - сиропообразная жидкость сладкого вкуса, без запаха, ядовит. Хорошо смешивается с водой и спиртом, гигроскопичен. </a:t>
            </a:r>
          </a:p>
        </p:txBody>
      </p:sp>
      <p:pic>
        <p:nvPicPr>
          <p:cNvPr id="24580" name="Picture 6" descr="g221_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1989138"/>
            <a:ext cx="1971675" cy="3455987"/>
          </a:xfrm>
          <a:noFill/>
          <a:ln w="5715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04813"/>
            <a:ext cx="6983413" cy="936625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6600"/>
                </a:solidFill>
              </a:rPr>
              <a:t>Применение этиленгликоля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4037013" cy="4711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Важным свойством этиленгликоля является способность понижать температуру замерзания воды, от чего вещество нашло широкое применения как компонент автомобильных антифризов и незамерзающих жидкостей.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 Он применяется для получения лавсана (ценного синтетического волокна).</a:t>
            </a:r>
          </a:p>
        </p:txBody>
      </p:sp>
      <p:pic>
        <p:nvPicPr>
          <p:cNvPr id="62469" name="Picture 5" descr="1"/>
          <p:cNvPicPr>
            <a:picLocks noChangeAspect="1" noChangeArrowheads="1"/>
          </p:cNvPicPr>
          <p:nvPr/>
        </p:nvPicPr>
        <p:blipFill>
          <a:blip r:embed="rId2" cstate="print"/>
          <a:srcRect l="10544" t="43489" r="53491" b="10551"/>
          <a:stretch>
            <a:fillRect/>
          </a:stretch>
        </p:blipFill>
        <p:spPr bwMode="auto">
          <a:xfrm>
            <a:off x="4572000" y="1773238"/>
            <a:ext cx="3960813" cy="43211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404813"/>
            <a:ext cx="6778625" cy="7921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6600"/>
                </a:solidFill>
              </a:rPr>
              <a:t>Этиленгликоль – яд !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431213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 </a:t>
            </a:r>
            <a:r>
              <a:rPr lang="ru-RU" altLang="ru-RU" sz="2000" smtClean="0"/>
              <a:t>Дозы вызывающие смертельное отравление этиленгликолем варьируются в широких пределах - от </a:t>
            </a:r>
            <a:r>
              <a:rPr lang="ru-RU" altLang="ru-RU" sz="2000" smtClean="0">
                <a:solidFill>
                  <a:srgbClr val="FFFF00"/>
                </a:solidFill>
              </a:rPr>
              <a:t>100 до 600 мл</a:t>
            </a:r>
            <a:r>
              <a:rPr lang="ru-RU" altLang="ru-RU" sz="2000" smtClean="0"/>
              <a:t>. Смертельной дозой </a:t>
            </a:r>
            <a:r>
              <a:rPr lang="ru-RU" altLang="ru-RU" sz="2000" smtClean="0">
                <a:solidFill>
                  <a:srgbClr val="FFFF00"/>
                </a:solidFill>
              </a:rPr>
              <a:t>для человека</a:t>
            </a:r>
            <a:r>
              <a:rPr lang="ru-RU" altLang="ru-RU" sz="2000" smtClean="0"/>
              <a:t> является </a:t>
            </a:r>
            <a:r>
              <a:rPr lang="ru-RU" altLang="ru-RU" sz="2000" u="sng" smtClean="0">
                <a:solidFill>
                  <a:srgbClr val="FFFF00"/>
                </a:solidFill>
              </a:rPr>
              <a:t>50-150 мл</a:t>
            </a:r>
            <a:r>
              <a:rPr lang="ru-RU" altLang="ru-RU" sz="2000" smtClean="0"/>
              <a:t>. Смертность при поражении этиленгликолем очень высока и составляет более 60% всех случаев отравления.</a:t>
            </a:r>
            <a:endParaRPr lang="en-US" altLang="ru-RU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Механизм токсического действия этиленгликоля до настоящего времени изучен недостаточно. Этиленгликоль быстро всасывается (в том числе через поры кожи) и в течение нескольких часов циркулирует в крови в неизмененном виде, достигая максимальной концентрации через 2-5 часов. Затем его содержание в крови постепенно снижается, и он фиксируется в тканях.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6985000" cy="1368425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FF6600"/>
                </a:solidFill>
              </a:rPr>
              <a:t>Многоатомный спирт - глицерин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5195887" cy="3630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Глицерин – трехатомный предельный спирт.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Бесцветная, вязкая, гигроскопичная, сладкая на вкус жидкость.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Смешивается с водой в любых отношениях , неограниченно  растворим в воде.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Реагирует с азотной кислотой с образованием нитроглицерина.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 С карбоновыми кислотами образует жиры и масла</a:t>
            </a:r>
            <a:r>
              <a:rPr lang="ru-RU" altLang="ru-RU" sz="20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/>
              <a:t>Глицерин в  отличие от этиленгликоля-  не ядовит.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b="1" smtClean="0"/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5580063" y="1916113"/>
            <a:ext cx="3024187" cy="1428750"/>
            <a:chOff x="3787" y="2387"/>
            <a:chExt cx="1769" cy="782"/>
          </a:xfrm>
        </p:grpSpPr>
        <p:sp>
          <p:nvSpPr>
            <p:cNvPr id="27653" name="Text Box 8"/>
            <p:cNvSpPr txBox="1">
              <a:spLocks noChangeArrowheads="1"/>
            </p:cNvSpPr>
            <p:nvPr/>
          </p:nvSpPr>
          <p:spPr bwMode="auto">
            <a:xfrm>
              <a:off x="3787" y="2387"/>
              <a:ext cx="1769" cy="782"/>
            </a:xfrm>
            <a:prstGeom prst="rect">
              <a:avLst/>
            </a:prstGeom>
            <a:solidFill>
              <a:schemeClr val="tx2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 b="1">
                  <a:solidFill>
                    <a:srgbClr val="000000"/>
                  </a:solidFill>
                  <a:latin typeface="Tahoma" pitchFamily="34" charset="0"/>
                </a:rPr>
                <a:t>CH2 – CH – CH2</a:t>
              </a:r>
            </a:p>
            <a:p>
              <a:pPr>
                <a:spcBef>
                  <a:spcPct val="50000"/>
                </a:spcBef>
              </a:pPr>
              <a:endParaRPr lang="en-US" altLang="ru-RU" sz="1600" b="1">
                <a:solidFill>
                  <a:srgbClr val="000000"/>
                </a:solidFill>
                <a:latin typeface="Tahoma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ru-RU" sz="2400" b="1">
                  <a:solidFill>
                    <a:srgbClr val="000000"/>
                  </a:solidFill>
                  <a:latin typeface="Tahoma" pitchFamily="34" charset="0"/>
                </a:rPr>
                <a:t>OH       OH   OH</a:t>
              </a:r>
              <a:endParaRPr lang="ru-RU" altLang="ru-RU" sz="24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654" name="Line 9"/>
            <p:cNvSpPr>
              <a:spLocks noChangeShapeType="1"/>
            </p:cNvSpPr>
            <p:nvPr/>
          </p:nvSpPr>
          <p:spPr bwMode="auto">
            <a:xfrm>
              <a:off x="4558" y="2750"/>
              <a:ext cx="0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5" name="Line 10"/>
            <p:cNvSpPr>
              <a:spLocks noChangeShapeType="1"/>
            </p:cNvSpPr>
            <p:nvPr/>
          </p:nvSpPr>
          <p:spPr bwMode="auto">
            <a:xfrm>
              <a:off x="3923" y="2750"/>
              <a:ext cx="0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656" name="Line 11"/>
            <p:cNvSpPr>
              <a:spLocks noChangeShapeType="1"/>
            </p:cNvSpPr>
            <p:nvPr/>
          </p:nvSpPr>
          <p:spPr bwMode="auto">
            <a:xfrm>
              <a:off x="5057" y="2750"/>
              <a:ext cx="0" cy="18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500" i="1" smtClean="0">
                <a:solidFill>
                  <a:srgbClr val="FF6600"/>
                </a:solidFill>
              </a:rPr>
              <a:t/>
            </a:r>
            <a:br>
              <a:rPr lang="ru-RU" altLang="ru-RU" sz="3500" i="1" smtClean="0">
                <a:solidFill>
                  <a:srgbClr val="FF6600"/>
                </a:solidFill>
              </a:rPr>
            </a:br>
            <a:r>
              <a:rPr lang="ru-RU" altLang="ru-RU" sz="3500" i="1" smtClean="0">
                <a:solidFill>
                  <a:srgbClr val="FF6600"/>
                </a:solidFill>
              </a:rPr>
              <a:t/>
            </a:r>
            <a:br>
              <a:rPr lang="ru-RU" altLang="ru-RU" sz="3500" i="1" smtClean="0">
                <a:solidFill>
                  <a:srgbClr val="FF6600"/>
                </a:solidFill>
              </a:rPr>
            </a:br>
            <a:r>
              <a:rPr lang="ru-RU" altLang="ru-RU" sz="3600" b="1" i="1" smtClean="0">
                <a:solidFill>
                  <a:srgbClr val="FF6600"/>
                </a:solidFill>
              </a:rPr>
              <a:t>Качественной  реакцией на многоатомные спирты</a:t>
            </a:r>
            <a:r>
              <a:rPr lang="ru-RU" altLang="ru-RU" sz="3600" i="1" smtClean="0">
                <a:solidFill>
                  <a:srgbClr val="FF6600"/>
                </a:solidFill>
              </a:rPr>
              <a:t/>
            </a:r>
            <a:br>
              <a:rPr lang="ru-RU" altLang="ru-RU" sz="3600" i="1" smtClean="0">
                <a:solidFill>
                  <a:srgbClr val="FF6600"/>
                </a:solidFill>
              </a:rPr>
            </a:br>
            <a:r>
              <a:rPr lang="ru-RU" altLang="ru-RU" sz="2800" smtClean="0"/>
              <a:t>является их взаимодействие со свежеполученным осадком гидроксида меди( </a:t>
            </a:r>
            <a:r>
              <a:rPr lang="en-US" altLang="ru-RU" sz="2800" smtClean="0"/>
              <a:t>II</a:t>
            </a:r>
            <a:r>
              <a:rPr lang="ru-RU" altLang="ru-RU" sz="2800" smtClean="0"/>
              <a:t>), который растворяется с образованием ярко- синего раствора</a:t>
            </a:r>
            <a:endParaRPr lang="ru-RU" altLang="ru-RU" sz="3500" i="1" smtClean="0">
              <a:solidFill>
                <a:srgbClr val="FF6600"/>
              </a:solidFill>
            </a:endParaRPr>
          </a:p>
        </p:txBody>
      </p:sp>
      <p:pic>
        <p:nvPicPr>
          <p:cNvPr id="178179" name="Picture 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 b="14006"/>
          <a:stretch>
            <a:fillRect/>
          </a:stretch>
        </p:blipFill>
        <p:spPr>
          <a:xfrm>
            <a:off x="1258888" y="3284538"/>
            <a:ext cx="6769100" cy="2881312"/>
          </a:xfrm>
          <a:noFill/>
          <a:ln w="5715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7010400" cy="9064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6600"/>
                </a:solidFill>
              </a:rPr>
              <a:t>Применение глицерина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125538"/>
            <a:ext cx="4897437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В  производстве  взрывчатых веществ, в частности тринитрата глицерина.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При обработке кожи, для предотвращения от высыхания.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В текстильной промышленности для придания тканям мягкости и шелковистости.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Как компонент некоторых кле</a:t>
            </a:r>
            <a:r>
              <a:rPr lang="en-US" altLang="ru-RU" sz="1600" smtClean="0"/>
              <a:t>e</a:t>
            </a:r>
            <a:r>
              <a:rPr lang="ru-RU" altLang="ru-RU" sz="1600" smtClean="0"/>
              <a:t>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 При производстве пластмасс в качестве пластификатора – компонента, придающего материалу гибкость и эластичность.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В производстве кондитерских изделий и напитков (как пищевая добавка E422).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Широко используется в парфюмерной промышленности: входит в состав кремов, помад, зубных паст, предотвращая их от высыхания и способствуя увлажнению и смягчению кожи.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/>
              <a:t>Несмотря на взрывоопасность этого вещества, в очень малых дозах его применяют в медицине в качестве сосудорасширяющего средства при сердечно-сосудистых заболеваниях.</a:t>
            </a:r>
          </a:p>
        </p:txBody>
      </p:sp>
      <p:pic>
        <p:nvPicPr>
          <p:cNvPr id="64517" name="Picture 5" descr="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 l="46529" t="46628" r="23245" b="10551"/>
          <a:stretch>
            <a:fillRect/>
          </a:stretch>
        </p:blipFill>
        <p:spPr>
          <a:xfrm>
            <a:off x="250825" y="2205038"/>
            <a:ext cx="3625850" cy="4392612"/>
          </a:xfrm>
          <a:noFill/>
          <a:ln w="5715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68413"/>
            <a:ext cx="7010400" cy="4827587"/>
          </a:xfrm>
        </p:spPr>
        <p:txBody>
          <a:bodyPr/>
          <a:lstStyle/>
          <a:p>
            <a:pPr eaLnBrk="1" hangingPunct="1"/>
            <a:r>
              <a:rPr lang="ru-RU" altLang="ru-RU" sz="4800" smtClean="0">
                <a:solidFill>
                  <a:srgbClr val="FF6600"/>
                </a:solidFill>
              </a:rPr>
              <a:t>Спасибо за внимание!</a:t>
            </a:r>
          </a:p>
        </p:txBody>
      </p:sp>
      <p:pic>
        <p:nvPicPr>
          <p:cNvPr id="176132" name="Picture 4" descr="O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565400"/>
            <a:ext cx="5761038" cy="309721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1" name="Rectangle 17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6778625" cy="1008062"/>
          </a:xfrm>
        </p:spPr>
        <p:txBody>
          <a:bodyPr/>
          <a:lstStyle/>
          <a:p>
            <a:pPr eaLnBrk="1" hangingPunct="1"/>
            <a:r>
              <a:rPr lang="ru-RU" altLang="ru-RU" sz="3500" b="1" smtClean="0">
                <a:solidFill>
                  <a:srgbClr val="FF6600"/>
                </a:solidFill>
              </a:rPr>
              <a:t>Номенклатура спиртов</a:t>
            </a:r>
            <a:r>
              <a:rPr lang="ru-RU" altLang="ru-RU" sz="3500" smtClean="0"/>
              <a:t/>
            </a:r>
            <a:br>
              <a:rPr lang="ru-RU" altLang="ru-RU" sz="3500" smtClean="0"/>
            </a:br>
            <a:endParaRPr lang="ru-RU" altLang="ru-RU" sz="2000" b="1" smtClean="0"/>
          </a:p>
        </p:txBody>
      </p:sp>
      <p:pic>
        <p:nvPicPr>
          <p:cNvPr id="11282" name="Picture 1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268413"/>
            <a:ext cx="8281988" cy="5329237"/>
          </a:xfrm>
          <a:ln w="57150" cmpd="thinThick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12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/>
      <p:bldP spid="1128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-171450"/>
            <a:ext cx="5170487" cy="13716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6600"/>
                </a:solidFill>
              </a:rPr>
              <a:t>Названия спиртов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4950" y="981075"/>
            <a:ext cx="763905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smtClean="0"/>
              <a:t>Названия </a:t>
            </a:r>
            <a:r>
              <a:rPr lang="ru-RU" altLang="ru-RU" b="1" u="sng" smtClean="0"/>
              <a:t>одноатомных спиртов </a:t>
            </a:r>
            <a:r>
              <a:rPr lang="ru-RU" altLang="ru-RU" b="1" smtClean="0"/>
              <a:t>образуются от </a:t>
            </a:r>
            <a:r>
              <a:rPr lang="ru-RU" altLang="ru-RU" b="1" smtClean="0">
                <a:solidFill>
                  <a:srgbClr val="FFFF00"/>
                </a:solidFill>
              </a:rPr>
              <a:t>названия углеводорода</a:t>
            </a:r>
            <a:r>
              <a:rPr lang="ru-RU" altLang="ru-RU" b="1" smtClean="0"/>
              <a:t> с самой длинной углеродной цепью, содержащей гидроксильную группу, путём </a:t>
            </a:r>
            <a:r>
              <a:rPr lang="ru-RU" altLang="ru-RU" b="1" smtClean="0">
                <a:solidFill>
                  <a:srgbClr val="FFFF00"/>
                </a:solidFill>
              </a:rPr>
              <a:t>добавления суффикса - ол.</a:t>
            </a:r>
            <a:r>
              <a:rPr lang="ru-RU" altLang="ru-RU" b="1" smtClean="0"/>
              <a:t> Положение гидроксильной группы в главной цепи молекулы указывают цифрой после </a:t>
            </a:r>
            <a:r>
              <a:rPr lang="ru-RU" altLang="ru-RU" b="1" smtClean="0">
                <a:solidFill>
                  <a:srgbClr val="FFFF00"/>
                </a:solidFill>
              </a:rPr>
              <a:t>суффикса - ол.</a:t>
            </a:r>
            <a:r>
              <a:rPr lang="ru-RU" altLang="ru-RU" b="1" smtClean="0"/>
              <a:t> </a:t>
            </a:r>
            <a:endParaRPr lang="en-US" altLang="ru-RU" b="1" smtClean="0"/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/>
              <a:t>Для </a:t>
            </a:r>
            <a:r>
              <a:rPr lang="ru-RU" altLang="ru-RU" b="1" u="sng" smtClean="0"/>
              <a:t>многоатомных спиртов</a:t>
            </a:r>
            <a:r>
              <a:rPr lang="ru-RU" altLang="ru-RU" b="1" smtClean="0"/>
              <a:t> перед </a:t>
            </a:r>
            <a:r>
              <a:rPr lang="ru-RU" altLang="ru-RU" b="1" smtClean="0">
                <a:solidFill>
                  <a:srgbClr val="FFFF00"/>
                </a:solidFill>
              </a:rPr>
              <a:t>суффиксом -ол</a:t>
            </a:r>
            <a:r>
              <a:rPr lang="ru-RU" altLang="ru-RU" b="1" smtClean="0"/>
              <a:t>  по-гречески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    (-ди-, -три-, ...) указывается количество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/>
              <a:t>   гидроксильных групп.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404813"/>
            <a:ext cx="7010400" cy="12954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6600"/>
                </a:solidFill>
              </a:rPr>
              <a:t>Простейшие спирты – предельные одноатомные спирты ( алканолы)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1314907">
            <a:off x="6732588" y="1916113"/>
            <a:ext cx="2057400" cy="2347912"/>
          </a:xfrm>
          <a:ln w="57150" cmpd="thinThick">
            <a:solidFill>
              <a:schemeClr val="tx1"/>
            </a:solidFill>
          </a:ln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50825" y="1844675"/>
            <a:ext cx="64087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ru-RU" altLang="ru-RU" sz="2800" b="1" u="sng">
                <a:solidFill>
                  <a:srgbClr val="FFFF00"/>
                </a:solidFill>
              </a:rPr>
              <a:t>Предельными одноатомными спиртами </a:t>
            </a:r>
            <a:r>
              <a:rPr lang="en-US" altLang="ru-RU" sz="2800" b="1" u="sng">
                <a:solidFill>
                  <a:srgbClr val="FFFF00"/>
                </a:solidFill>
              </a:rPr>
              <a:t> </a:t>
            </a:r>
            <a:r>
              <a:rPr lang="ru-RU" altLang="ru-RU" sz="2800" b="1" u="sng">
                <a:solidFill>
                  <a:srgbClr val="FFFF00"/>
                </a:solidFill>
              </a:rPr>
              <a:t>( алканолами)</a:t>
            </a:r>
            <a:r>
              <a:rPr lang="ru-RU" altLang="ru-RU" sz="2800" b="1">
                <a:solidFill>
                  <a:srgbClr val="FFFF00"/>
                </a:solidFill>
              </a:rPr>
              <a:t> </a:t>
            </a:r>
            <a:r>
              <a:rPr lang="ru-RU" altLang="ru-RU" sz="2800" b="1">
                <a:solidFill>
                  <a:schemeClr val="tx2"/>
                </a:solidFill>
              </a:rPr>
              <a:t>называют органические  соединения,  в молекулах которых алкильный радикал (</a:t>
            </a:r>
            <a:r>
              <a:rPr lang="en-US" altLang="ru-RU" sz="2800" b="1">
                <a:solidFill>
                  <a:schemeClr val="tx2"/>
                </a:solidFill>
              </a:rPr>
              <a:t>R</a:t>
            </a:r>
            <a:r>
              <a:rPr lang="ru-RU" altLang="ru-RU" sz="2800" b="1">
                <a:solidFill>
                  <a:schemeClr val="tx2"/>
                </a:solidFill>
              </a:rPr>
              <a:t>) связан с гидроксильной группой.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</a:pPr>
            <a:r>
              <a:rPr lang="ru-RU" altLang="ru-RU" sz="2800" b="1">
                <a:solidFill>
                  <a:schemeClr val="tx2"/>
                </a:solidFill>
              </a:rPr>
              <a:t>Состав их соответствует общей формуле  </a:t>
            </a:r>
            <a:r>
              <a:rPr lang="ru-RU" altLang="ru-RU" sz="2800" b="1">
                <a:solidFill>
                  <a:srgbClr val="FFFF00"/>
                </a:solidFill>
              </a:rPr>
              <a:t> </a:t>
            </a:r>
            <a:r>
              <a:rPr lang="en-US" altLang="ru-RU" sz="2800" b="1">
                <a:solidFill>
                  <a:srgbClr val="FFFF00"/>
                </a:solidFill>
              </a:rPr>
              <a:t>R-OH, </a:t>
            </a:r>
            <a:r>
              <a:rPr lang="ru-RU" altLang="ru-RU" sz="2800" b="1">
                <a:solidFill>
                  <a:srgbClr val="FFFF00"/>
                </a:solidFill>
              </a:rPr>
              <a:t>или  </a:t>
            </a:r>
            <a:r>
              <a:rPr lang="en-US" altLang="ru-RU" sz="2800" b="1">
                <a:solidFill>
                  <a:srgbClr val="FFFF00"/>
                </a:solidFill>
              </a:rPr>
              <a:t>C</a:t>
            </a:r>
            <a:r>
              <a:rPr lang="en-US" altLang="ru-RU" sz="2800" b="1" baseline="-25000">
                <a:solidFill>
                  <a:srgbClr val="FFFF00"/>
                </a:solidFill>
              </a:rPr>
              <a:t>n </a:t>
            </a:r>
            <a:r>
              <a:rPr lang="en-US" altLang="ru-RU" sz="2800" b="1">
                <a:solidFill>
                  <a:srgbClr val="FFFF00"/>
                </a:solidFill>
              </a:rPr>
              <a:t>H </a:t>
            </a:r>
            <a:r>
              <a:rPr lang="en-US" altLang="ru-RU" sz="2800" b="1" baseline="-25000">
                <a:solidFill>
                  <a:srgbClr val="FFFF00"/>
                </a:solidFill>
              </a:rPr>
              <a:t>2n+1</a:t>
            </a:r>
            <a:r>
              <a:rPr lang="en-US" altLang="ru-RU" sz="2800" b="1">
                <a:solidFill>
                  <a:srgbClr val="FFFF00"/>
                </a:solidFill>
              </a:rPr>
              <a:t>OH</a:t>
            </a:r>
            <a:endParaRPr lang="ru-RU" altLang="ru-RU" sz="2800" b="1" baseline="-25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411413" y="1125538"/>
            <a:ext cx="475297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800" b="1"/>
              <a:t>По числу гидроксильных групп</a:t>
            </a:r>
          </a:p>
        </p:txBody>
      </p:sp>
      <p:sp>
        <p:nvSpPr>
          <p:cNvPr id="8200" name="Rectangl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14313" y="2214563"/>
            <a:ext cx="2343150" cy="723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 b="1" dirty="0"/>
          </a:p>
          <a:p>
            <a:pPr algn="ctr">
              <a:defRPr/>
            </a:pPr>
            <a:r>
              <a:rPr lang="ru-RU" sz="1800" b="1" dirty="0"/>
              <a:t>Одноатомные </a:t>
            </a:r>
          </a:p>
          <a:p>
            <a:pPr algn="ctr"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(СН</a:t>
            </a:r>
            <a:r>
              <a:rPr lang="ru-RU" sz="9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ОН)</a:t>
            </a:r>
            <a:endParaRPr lang="ru-RU" sz="1000" baseline="-25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1800" b="1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857500" y="2286000"/>
            <a:ext cx="1643063" cy="723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 b="1" dirty="0"/>
          </a:p>
          <a:p>
            <a:pPr algn="ctr">
              <a:defRPr/>
            </a:pPr>
            <a:r>
              <a:rPr lang="ru-RU" sz="1800" b="1" dirty="0"/>
              <a:t>Двухатомные</a:t>
            </a:r>
          </a:p>
          <a:p>
            <a:pPr algn="ctr"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НО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СН</a:t>
            </a:r>
            <a:r>
              <a:rPr lang="ru-RU" sz="9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СН</a:t>
            </a:r>
            <a:r>
              <a:rPr lang="ru-RU" sz="9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-ОН</a:t>
            </a:r>
            <a:endParaRPr lang="ru-RU" sz="9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endParaRPr lang="ru-RU" sz="1800" b="1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786313" y="2286000"/>
            <a:ext cx="2087562" cy="1214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800" b="1" dirty="0"/>
              <a:t>Трехатомные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СН</a:t>
            </a:r>
            <a:r>
              <a:rPr lang="ru-RU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-СН-СН</a:t>
            </a:r>
            <a:r>
              <a:rPr lang="ru-RU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|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  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|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|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ОН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ОН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ОН</a:t>
            </a:r>
            <a:endParaRPr lang="ru-RU" sz="1800" b="1" dirty="0"/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6659563" y="1557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195513" y="3789363"/>
            <a:ext cx="504031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800" b="1"/>
              <a:t>По характеру углеводородного радикала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39750" y="5300663"/>
            <a:ext cx="2087563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Предельные</a:t>
            </a:r>
          </a:p>
          <a:p>
            <a:pPr algn="ctr"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СН</a:t>
            </a:r>
            <a:r>
              <a:rPr lang="ru-RU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-СН</a:t>
            </a:r>
            <a:r>
              <a:rPr lang="ru-RU" sz="9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-ОН</a:t>
            </a:r>
            <a:endParaRPr lang="ru-RU" sz="1800" b="1" dirty="0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3643313" y="5286375"/>
            <a:ext cx="20875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Непредельные</a:t>
            </a:r>
          </a:p>
          <a:p>
            <a:pPr algn="ctr"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СН</a:t>
            </a:r>
            <a:r>
              <a:rPr lang="ru-RU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=СН-ОН</a:t>
            </a:r>
            <a:endParaRPr lang="ru-RU" sz="1800" b="1" dirty="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286500" y="5300663"/>
            <a:ext cx="2460625" cy="1271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 b="1" dirty="0"/>
              <a:t>Ароматические</a:t>
            </a:r>
          </a:p>
          <a:p>
            <a:pPr algn="ctr">
              <a:defRPr/>
            </a:pPr>
            <a:endParaRPr lang="ru-RU" sz="18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-СН</a:t>
            </a:r>
            <a:r>
              <a:rPr lang="ru-RU" sz="9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-ОН</a:t>
            </a:r>
            <a:endParaRPr lang="ru-RU" sz="1800" b="1" dirty="0"/>
          </a:p>
          <a:p>
            <a:pPr algn="ctr">
              <a:defRPr/>
            </a:pPr>
            <a:endParaRPr lang="ru-RU" sz="1800" b="1" dirty="0"/>
          </a:p>
          <a:p>
            <a:pPr algn="ctr">
              <a:defRPr/>
            </a:pPr>
            <a:endParaRPr lang="ru-RU" sz="1800" b="1" dirty="0"/>
          </a:p>
        </p:txBody>
      </p:sp>
      <p:sp>
        <p:nvSpPr>
          <p:cNvPr id="8203" name="Line 37"/>
          <p:cNvSpPr>
            <a:spLocks noChangeShapeType="1"/>
          </p:cNvSpPr>
          <p:nvPr/>
        </p:nvSpPr>
        <p:spPr bwMode="auto">
          <a:xfrm flipH="1">
            <a:off x="1619250" y="4365625"/>
            <a:ext cx="86518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38"/>
          <p:cNvSpPr>
            <a:spLocks noChangeShapeType="1"/>
          </p:cNvSpPr>
          <p:nvPr/>
        </p:nvSpPr>
        <p:spPr bwMode="auto">
          <a:xfrm>
            <a:off x="4716463" y="436562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39"/>
          <p:cNvSpPr>
            <a:spLocks noChangeShapeType="1"/>
          </p:cNvSpPr>
          <p:nvPr/>
        </p:nvSpPr>
        <p:spPr bwMode="auto">
          <a:xfrm>
            <a:off x="6804025" y="4365625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40"/>
          <p:cNvSpPr>
            <a:spLocks noChangeShapeType="1"/>
          </p:cNvSpPr>
          <p:nvPr/>
        </p:nvSpPr>
        <p:spPr bwMode="auto">
          <a:xfrm flipH="1">
            <a:off x="1928813" y="1500188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41"/>
          <p:cNvSpPr>
            <a:spLocks noChangeShapeType="1"/>
          </p:cNvSpPr>
          <p:nvPr/>
        </p:nvSpPr>
        <p:spPr bwMode="auto">
          <a:xfrm>
            <a:off x="3571875" y="15716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8" name="Line 42"/>
          <p:cNvSpPr>
            <a:spLocks noChangeShapeType="1"/>
          </p:cNvSpPr>
          <p:nvPr/>
        </p:nvSpPr>
        <p:spPr bwMode="auto">
          <a:xfrm>
            <a:off x="4857750" y="1571625"/>
            <a:ext cx="792163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42"/>
          <p:cNvSpPr>
            <a:spLocks noChangeShapeType="1"/>
          </p:cNvSpPr>
          <p:nvPr/>
        </p:nvSpPr>
        <p:spPr bwMode="auto">
          <a:xfrm>
            <a:off x="7072313" y="1571625"/>
            <a:ext cx="7921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056438" y="2357438"/>
            <a:ext cx="2087562" cy="1214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800" b="1" dirty="0"/>
              <a:t>Многоатомные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1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СН</a:t>
            </a:r>
            <a:r>
              <a:rPr lang="ru-RU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-СН-СН-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CH-CH-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СН</a:t>
            </a:r>
            <a:r>
              <a:rPr lang="ru-RU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105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|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|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|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|    |     |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ОН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ОН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ОН ОН 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OH OH</a:t>
            </a:r>
            <a:endParaRPr lang="ru-RU" sz="1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211" name="Шестиугольник 25"/>
          <p:cNvSpPr>
            <a:spLocks noChangeArrowheads="1"/>
          </p:cNvSpPr>
          <p:nvPr/>
        </p:nvSpPr>
        <p:spPr bwMode="auto">
          <a:xfrm>
            <a:off x="6357938" y="5643563"/>
            <a:ext cx="714375" cy="642937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 sz="1800"/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1763713" y="115888"/>
            <a:ext cx="6934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altLang="ru-RU" sz="3900" b="1">
                <a:solidFill>
                  <a:srgbClr val="FF6600"/>
                </a:solidFill>
              </a:rPr>
              <a:t>Классификация спиртов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  <p:bldP spid="8201" grpId="0" animBg="1"/>
      <p:bldP spid="8202" grpId="0" animBg="1"/>
      <p:bldP spid="8214" grpId="0" animBg="1"/>
      <p:bldP spid="8215" grpId="0" animBg="1"/>
      <p:bldP spid="8216" grpId="0" animBg="1"/>
      <p:bldP spid="8217" grpId="0" animBg="1"/>
      <p:bldP spid="24" grpId="0" animBg="1"/>
      <p:bldP spid="1710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2"/>
          <p:cNvSpPr>
            <a:spLocks noChangeArrowheads="1"/>
          </p:cNvSpPr>
          <p:nvPr/>
        </p:nvSpPr>
        <p:spPr bwMode="auto">
          <a:xfrm>
            <a:off x="5940425" y="1844675"/>
            <a:ext cx="2714625" cy="12858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 sz="1800"/>
          </a:p>
        </p:txBody>
      </p:sp>
      <p:sp>
        <p:nvSpPr>
          <p:cNvPr id="9219" name="Прямоугольник 21"/>
          <p:cNvSpPr>
            <a:spLocks noChangeArrowheads="1"/>
          </p:cNvSpPr>
          <p:nvPr/>
        </p:nvSpPr>
        <p:spPr bwMode="auto">
          <a:xfrm>
            <a:off x="2987675" y="4076700"/>
            <a:ext cx="3000375" cy="1500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 sz="1800"/>
          </a:p>
        </p:txBody>
      </p:sp>
      <p:sp>
        <p:nvSpPr>
          <p:cNvPr id="9220" name="Прямоугольник 20"/>
          <p:cNvSpPr>
            <a:spLocks noChangeArrowheads="1"/>
          </p:cNvSpPr>
          <p:nvPr/>
        </p:nvSpPr>
        <p:spPr bwMode="auto">
          <a:xfrm>
            <a:off x="357188" y="2000250"/>
            <a:ext cx="2714625" cy="9286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altLang="ru-RU" sz="1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404813"/>
            <a:ext cx="8464550" cy="839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800" b="1" smtClean="0"/>
              <a:t>По характеру атома углерода, с которым связана гидроксильная группа</a:t>
            </a:r>
          </a:p>
        </p:txBody>
      </p:sp>
      <p:sp>
        <p:nvSpPr>
          <p:cNvPr id="9222" name="Line 14"/>
          <p:cNvSpPr>
            <a:spLocks noChangeShapeType="1"/>
          </p:cNvSpPr>
          <p:nvPr/>
        </p:nvSpPr>
        <p:spPr bwMode="auto">
          <a:xfrm flipH="1">
            <a:off x="1835150" y="1341438"/>
            <a:ext cx="10080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15"/>
          <p:cNvSpPr>
            <a:spLocks noChangeShapeType="1"/>
          </p:cNvSpPr>
          <p:nvPr/>
        </p:nvSpPr>
        <p:spPr bwMode="auto">
          <a:xfrm>
            <a:off x="6443663" y="1268413"/>
            <a:ext cx="79375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16"/>
          <p:cNvSpPr>
            <a:spLocks noChangeShapeType="1"/>
          </p:cNvSpPr>
          <p:nvPr/>
        </p:nvSpPr>
        <p:spPr bwMode="auto">
          <a:xfrm>
            <a:off x="4572000" y="1341438"/>
            <a:ext cx="0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88" y="2000250"/>
            <a:ext cx="2714625" cy="13335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altLang="ru-RU" sz="2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Первичные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ru-RU" altLang="ru-RU" sz="2400" smtClean="0">
                <a:solidFill>
                  <a:schemeClr val="tx2"/>
                </a:solidFill>
              </a:rPr>
              <a:t>        (R</a:t>
            </a:r>
            <a:r>
              <a:rPr lang="ru-RU" altLang="ru-RU" sz="2400" smtClean="0">
                <a:solidFill>
                  <a:srgbClr val="FF0000"/>
                </a:solidFill>
              </a:rPr>
              <a:t>C</a:t>
            </a:r>
            <a:r>
              <a:rPr lang="ru-RU" altLang="ru-RU" sz="2400" smtClean="0">
                <a:solidFill>
                  <a:schemeClr val="tx2"/>
                </a:solidFill>
              </a:rPr>
              <a:t>H2-OH)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altLang="ru-RU" sz="240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294967295"/>
          </p:nvPr>
        </p:nvSpPr>
        <p:spPr>
          <a:xfrm>
            <a:off x="5508625" y="2060575"/>
            <a:ext cx="3429000" cy="1214438"/>
          </a:xfrm>
        </p:spPr>
        <p:txBody>
          <a:bodyPr/>
          <a:lstStyle/>
          <a:p>
            <a:pPr marL="0" indent="0" algn="ctr" eaLnBrk="1" hangingPunct="1">
              <a:lnSpc>
                <a:spcPct val="40000"/>
              </a:lnSpc>
              <a:buClr>
                <a:schemeClr val="hlink"/>
              </a:buClr>
              <a:buSzPct val="120000"/>
              <a:buFont typeface="Wingdings" pitchFamily="2" charset="2"/>
              <a:buNone/>
              <a:defRPr/>
            </a:pPr>
            <a:r>
              <a:rPr lang="ru-RU" alt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Вторичные </a:t>
            </a:r>
          </a:p>
          <a:p>
            <a:pPr marL="0" indent="0" algn="ctr" eaLnBrk="1" hangingPunct="1">
              <a:lnSpc>
                <a:spcPct val="40000"/>
              </a:lnSpc>
              <a:buClr>
                <a:schemeClr val="hlink"/>
              </a:buClr>
              <a:buSzPct val="120000"/>
              <a:buFont typeface="Wingdings" pitchFamily="2" charset="2"/>
              <a:buNone/>
              <a:defRPr/>
            </a:pPr>
            <a:endParaRPr lang="ru-RU" altLang="ru-RU" sz="240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indent="0" eaLnBrk="1" hangingPunct="1">
              <a:lnSpc>
                <a:spcPct val="40000"/>
              </a:lnSpc>
              <a:buClr>
                <a:schemeClr val="hlink"/>
              </a:buClr>
              <a:buSzPct val="120000"/>
              <a:buFont typeface="Wingdings" pitchFamily="2" charset="2"/>
              <a:buNone/>
              <a:defRPr/>
            </a:pPr>
            <a:r>
              <a:rPr lang="ru-RU" altLang="ru-RU" sz="2400" smtClean="0"/>
              <a:t>           (R</a:t>
            </a:r>
            <a:r>
              <a:rPr lang="ru-RU" altLang="ru-RU" sz="2400" baseline="-25000" smtClean="0"/>
              <a:t>2</a:t>
            </a:r>
            <a:r>
              <a:rPr lang="ru-RU" altLang="ru-RU" sz="2400" smtClean="0">
                <a:solidFill>
                  <a:srgbClr val="FF0000"/>
                </a:solidFill>
              </a:rPr>
              <a:t>C</a:t>
            </a:r>
            <a:r>
              <a:rPr lang="ru-RU" altLang="ru-RU" sz="2400" smtClean="0"/>
              <a:t>H-OH)</a:t>
            </a:r>
            <a:endParaRPr lang="en-US" altLang="ru-RU" sz="2400" smtClean="0"/>
          </a:p>
          <a:p>
            <a:pPr marL="0" indent="0" algn="ctr" eaLnBrk="1" hangingPunct="1">
              <a:lnSpc>
                <a:spcPct val="40000"/>
              </a:lnSpc>
              <a:buClr>
                <a:schemeClr val="hlink"/>
              </a:buClr>
              <a:buSzPct val="120000"/>
              <a:buFont typeface="Wingdings" pitchFamily="2" charset="2"/>
              <a:buNone/>
              <a:defRPr/>
            </a:pPr>
            <a:r>
              <a:rPr lang="ru-RU" altLang="ru-RU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03575" y="4221163"/>
            <a:ext cx="2736850" cy="9255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altLang="ru-RU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Третичные 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  <a:defRPr/>
            </a:pPr>
            <a:r>
              <a:rPr lang="ru-RU" altLang="ru-RU" sz="2400" smtClean="0">
                <a:solidFill>
                  <a:schemeClr val="tx2"/>
                </a:solidFill>
              </a:rPr>
              <a:t>        (R3</a:t>
            </a:r>
            <a:r>
              <a:rPr lang="ru-RU" altLang="ru-RU" sz="2400" smtClean="0">
                <a:solidFill>
                  <a:srgbClr val="FF0000"/>
                </a:solidFill>
              </a:rPr>
              <a:t>С</a:t>
            </a:r>
            <a:r>
              <a:rPr lang="ru-RU" altLang="ru-RU" sz="2400" smtClean="0">
                <a:solidFill>
                  <a:schemeClr val="tx2"/>
                </a:solidFill>
              </a:rPr>
              <a:t>-ОН)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altLang="ru-RU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6300788" y="2708275"/>
            <a:ext cx="2663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altLang="ru-RU" sz="280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ru-RU" altLang="ru-RU" sz="2800">
              <a:solidFill>
                <a:schemeClr val="tx2"/>
              </a:solidFill>
            </a:endParaRPr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6084888" y="5013325"/>
            <a:ext cx="237648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endParaRPr lang="en-US" altLang="ru-RU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844675"/>
            <a:ext cx="8435975" cy="4616450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Wingdings" pitchFamily="2" charset="2"/>
              <a:buNone/>
            </a:pPr>
            <a:r>
              <a:rPr lang="ru-RU" altLang="ru-RU" smtClean="0"/>
              <a:t>                               </a:t>
            </a:r>
            <a:endParaRPr lang="en-US" altLang="ru-RU" smtClean="0"/>
          </a:p>
          <a:p>
            <a:pPr eaLnBrk="1" hangingPunct="1">
              <a:buClr>
                <a:srgbClr val="000000"/>
              </a:buClr>
              <a:buFont typeface="Wingdings" pitchFamily="2" charset="2"/>
              <a:buNone/>
            </a:pPr>
            <a:endParaRPr lang="ru-RU" altLang="ru-RU" smtClean="0"/>
          </a:p>
          <a:p>
            <a:pPr eaLnBrk="1" hangingPunct="1">
              <a:buClr>
                <a:srgbClr val="000000"/>
              </a:buClr>
              <a:buFont typeface="Wingdings" pitchFamily="2" charset="2"/>
              <a:buNone/>
            </a:pPr>
            <a:r>
              <a:rPr lang="ru-RU" altLang="ru-RU" smtClean="0"/>
              <a:t>  СН</a:t>
            </a:r>
            <a:r>
              <a:rPr lang="ru-RU" altLang="ru-RU" baseline="-25000" smtClean="0"/>
              <a:t>3</a:t>
            </a:r>
            <a:r>
              <a:rPr lang="ru-RU" altLang="ru-RU" smtClean="0"/>
              <a:t>-ОН       СН</a:t>
            </a:r>
            <a:r>
              <a:rPr lang="ru-RU" altLang="ru-RU" baseline="-25000" smtClean="0"/>
              <a:t>3</a:t>
            </a:r>
            <a:r>
              <a:rPr lang="ru-RU" altLang="ru-RU" smtClean="0"/>
              <a:t>-СН</a:t>
            </a:r>
            <a:r>
              <a:rPr lang="ru-RU" altLang="ru-RU" baseline="-25000" smtClean="0"/>
              <a:t>2</a:t>
            </a:r>
            <a:r>
              <a:rPr lang="ru-RU" altLang="ru-RU" smtClean="0"/>
              <a:t>-ОН    </a:t>
            </a:r>
            <a:r>
              <a:rPr lang="en-US" altLang="ru-RU" smtClean="0"/>
              <a:t>   </a:t>
            </a:r>
            <a:r>
              <a:rPr lang="ru-RU" altLang="ru-RU" smtClean="0"/>
              <a:t> СН</a:t>
            </a:r>
            <a:r>
              <a:rPr lang="ru-RU" altLang="ru-RU" baseline="-25000" smtClean="0"/>
              <a:t>3</a:t>
            </a:r>
            <a:r>
              <a:rPr lang="ru-RU" altLang="ru-RU" smtClean="0"/>
              <a:t>-СН</a:t>
            </a:r>
            <a:r>
              <a:rPr lang="ru-RU" altLang="ru-RU" baseline="-25000" smtClean="0"/>
              <a:t>2</a:t>
            </a:r>
            <a:r>
              <a:rPr lang="ru-RU" altLang="ru-RU" smtClean="0"/>
              <a:t>- СН</a:t>
            </a:r>
            <a:r>
              <a:rPr lang="ru-RU" altLang="ru-RU" baseline="-25000" smtClean="0"/>
              <a:t>2</a:t>
            </a:r>
            <a:r>
              <a:rPr lang="ru-RU" altLang="ru-RU" smtClean="0"/>
              <a:t>-ОН</a:t>
            </a:r>
          </a:p>
          <a:p>
            <a:pPr eaLnBrk="1" hangingPunct="1">
              <a:buClr>
                <a:srgbClr val="000000"/>
              </a:buClr>
              <a:buFont typeface="Wingdings" pitchFamily="2" charset="2"/>
              <a:buNone/>
            </a:pPr>
            <a:r>
              <a:rPr lang="ru-RU" altLang="ru-RU" smtClean="0"/>
              <a:t>  </a:t>
            </a:r>
            <a:r>
              <a:rPr lang="ru-RU" altLang="ru-RU" smtClean="0">
                <a:solidFill>
                  <a:srgbClr val="FFFF00"/>
                </a:solidFill>
              </a:rPr>
              <a:t>метанол</a:t>
            </a:r>
            <a:r>
              <a:rPr lang="ru-RU" altLang="ru-RU" smtClean="0"/>
              <a:t>            </a:t>
            </a:r>
            <a:r>
              <a:rPr lang="ru-RU" altLang="ru-RU" smtClean="0">
                <a:solidFill>
                  <a:srgbClr val="FFFF00"/>
                </a:solidFill>
              </a:rPr>
              <a:t>этанол  </a:t>
            </a:r>
            <a:r>
              <a:rPr lang="ru-RU" altLang="ru-RU" smtClean="0"/>
              <a:t>        </a:t>
            </a:r>
            <a:r>
              <a:rPr lang="en-US" altLang="ru-RU" smtClean="0"/>
              <a:t>    </a:t>
            </a:r>
            <a:r>
              <a:rPr lang="ru-RU" altLang="ru-RU" smtClean="0"/>
              <a:t>   </a:t>
            </a:r>
            <a:r>
              <a:rPr lang="ru-RU" altLang="ru-RU" smtClean="0">
                <a:solidFill>
                  <a:srgbClr val="FFFF00"/>
                </a:solidFill>
              </a:rPr>
              <a:t>пропанол-1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600" smtClean="0"/>
              <a:t>(метиловый спирт) </a:t>
            </a:r>
            <a:r>
              <a:rPr lang="en-US" altLang="ru-RU" sz="1600" smtClean="0"/>
              <a:t>          </a:t>
            </a:r>
            <a:r>
              <a:rPr lang="ru-RU" altLang="ru-RU" sz="1600" smtClean="0"/>
              <a:t>( этиловый  спирт)</a:t>
            </a:r>
            <a:r>
              <a:rPr lang="ru-RU" altLang="ru-RU" smtClean="0"/>
              <a:t> </a:t>
            </a:r>
            <a:r>
              <a:rPr lang="en-US" altLang="ru-RU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mtClean="0"/>
              <a:t>                                           </a:t>
            </a:r>
            <a:r>
              <a:rPr lang="ru-RU" altLang="ru-RU" smtClean="0"/>
              <a:t>СН</a:t>
            </a:r>
            <a:r>
              <a:rPr lang="ru-RU" altLang="ru-RU" baseline="-25000" smtClean="0"/>
              <a:t>3</a:t>
            </a:r>
            <a:r>
              <a:rPr lang="ru-RU" altLang="ru-RU" smtClean="0"/>
              <a:t>-СН</a:t>
            </a:r>
            <a:r>
              <a:rPr lang="ru-RU" altLang="ru-RU" baseline="-25000" smtClean="0"/>
              <a:t>2</a:t>
            </a:r>
            <a:r>
              <a:rPr lang="ru-RU" altLang="ru-RU" smtClean="0"/>
              <a:t>- СН</a:t>
            </a:r>
            <a:r>
              <a:rPr lang="ru-RU" altLang="ru-RU" baseline="-25000" smtClean="0"/>
              <a:t>2</a:t>
            </a:r>
            <a:r>
              <a:rPr lang="ru-RU" altLang="ru-RU" smtClean="0"/>
              <a:t>-</a:t>
            </a:r>
            <a:r>
              <a:rPr lang="en-US" altLang="ru-RU" smtClean="0"/>
              <a:t>C</a:t>
            </a:r>
            <a:r>
              <a:rPr lang="ru-RU" altLang="ru-RU" smtClean="0"/>
              <a:t>Н</a:t>
            </a:r>
            <a:r>
              <a:rPr lang="ru-RU" altLang="ru-RU" baseline="-25000" smtClean="0"/>
              <a:t>2</a:t>
            </a:r>
            <a:r>
              <a:rPr lang="ru-RU" altLang="ru-RU" smtClean="0"/>
              <a:t>-</a:t>
            </a:r>
            <a:r>
              <a:rPr lang="en-US" altLang="ru-RU" smtClean="0"/>
              <a:t>OH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mtClean="0"/>
              <a:t>                                                  </a:t>
            </a:r>
            <a:r>
              <a:rPr lang="ru-RU" altLang="ru-RU" smtClean="0"/>
              <a:t>        </a:t>
            </a:r>
            <a:r>
              <a:rPr lang="ru-RU" altLang="ru-RU" smtClean="0">
                <a:solidFill>
                  <a:srgbClr val="FFFF00"/>
                </a:solidFill>
              </a:rPr>
              <a:t>бутанол-1</a:t>
            </a:r>
            <a:endParaRPr lang="ru-RU" alt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                                                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187450" y="549275"/>
            <a:ext cx="72723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3600" b="1">
                <a:solidFill>
                  <a:srgbClr val="FF6600"/>
                </a:solidFill>
              </a:rPr>
              <a:t>Первичные  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H="1">
            <a:off x="1547813" y="1628775"/>
            <a:ext cx="17287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flipH="1">
            <a:off x="3851275" y="1700213"/>
            <a:ext cx="4318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6156325" y="1628775"/>
            <a:ext cx="10080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47" name="Picture 5" descr="j0237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5665">
            <a:off x="6804025" y="476250"/>
            <a:ext cx="20526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5435600" y="1700213"/>
            <a:ext cx="360363" cy="266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  <p:bldP spid="167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8002587" cy="3024188"/>
          </a:xfrm>
        </p:spPr>
        <p:txBody>
          <a:bodyPr/>
          <a:lstStyle/>
          <a:p>
            <a:pPr eaLnBrk="1" hangingPunct="1"/>
            <a:r>
              <a:rPr lang="ru-RU" altLang="ru-RU" smtClean="0"/>
              <a:t>СН</a:t>
            </a:r>
            <a:r>
              <a:rPr lang="ru-RU" altLang="ru-RU" baseline="-25000" smtClean="0"/>
              <a:t>3 </a:t>
            </a:r>
            <a:r>
              <a:rPr lang="ru-RU" altLang="ru-RU" smtClean="0"/>
              <a:t>– СН - СН</a:t>
            </a:r>
            <a:r>
              <a:rPr lang="ru-RU" altLang="ru-RU" baseline="-25000" smtClean="0"/>
              <a:t>3 </a:t>
            </a:r>
            <a:r>
              <a:rPr lang="en-US" altLang="ru-RU" baseline="-25000" smtClean="0"/>
              <a:t>                      </a:t>
            </a:r>
            <a:r>
              <a:rPr lang="ru-RU" altLang="ru-RU" smtClean="0"/>
              <a:t>СН</a:t>
            </a:r>
            <a:r>
              <a:rPr lang="ru-RU" altLang="ru-RU" baseline="-25000" smtClean="0"/>
              <a:t>3 </a:t>
            </a:r>
            <a:r>
              <a:rPr lang="ru-RU" altLang="ru-RU" smtClean="0"/>
              <a:t>- СН</a:t>
            </a:r>
            <a:r>
              <a:rPr lang="en-US" altLang="ru-RU" baseline="-25000" smtClean="0"/>
              <a:t>2</a:t>
            </a:r>
            <a:r>
              <a:rPr lang="ru-RU" altLang="ru-RU" baseline="-25000" smtClean="0"/>
              <a:t> </a:t>
            </a:r>
            <a:r>
              <a:rPr lang="ru-RU" altLang="ru-RU" smtClean="0"/>
              <a:t>- </a:t>
            </a:r>
            <a:r>
              <a:rPr lang="en-US" altLang="ru-RU" smtClean="0"/>
              <a:t>CH</a:t>
            </a:r>
            <a:r>
              <a:rPr lang="ru-RU" altLang="ru-RU" smtClean="0"/>
              <a:t> </a:t>
            </a:r>
            <a:r>
              <a:rPr lang="en-US" altLang="ru-RU" smtClean="0"/>
              <a:t>-</a:t>
            </a:r>
            <a:r>
              <a:rPr lang="ru-RU" altLang="ru-RU" smtClean="0"/>
              <a:t> СН</a:t>
            </a:r>
            <a:r>
              <a:rPr lang="ru-RU" altLang="ru-RU" baseline="-25000" smtClean="0"/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             </a:t>
            </a:r>
            <a:r>
              <a:rPr lang="en-US" altLang="ru-RU" smtClean="0"/>
              <a:t>I                                                 I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</a:t>
            </a:r>
            <a:r>
              <a:rPr lang="en-US" altLang="ru-RU" smtClean="0"/>
              <a:t>           OH                                             OH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ru-RU" smtClean="0"/>
              <a:t>    </a:t>
            </a:r>
            <a:r>
              <a:rPr lang="ru-RU" altLang="ru-RU" smtClean="0">
                <a:solidFill>
                  <a:srgbClr val="FFFF00"/>
                </a:solidFill>
              </a:rPr>
              <a:t>пропанол - </a:t>
            </a:r>
            <a:r>
              <a:rPr lang="en-US" altLang="ru-RU" smtClean="0">
                <a:solidFill>
                  <a:srgbClr val="FFFF00"/>
                </a:solidFill>
              </a:rPr>
              <a:t>2                            </a:t>
            </a:r>
            <a:r>
              <a:rPr lang="ru-RU" altLang="ru-RU" smtClean="0">
                <a:solidFill>
                  <a:srgbClr val="FFFF00"/>
                </a:solidFill>
              </a:rPr>
              <a:t> </a:t>
            </a:r>
            <a:r>
              <a:rPr lang="en-US" altLang="ru-RU" smtClean="0">
                <a:solidFill>
                  <a:srgbClr val="FFFF00"/>
                </a:solidFill>
              </a:rPr>
              <a:t> </a:t>
            </a:r>
            <a:r>
              <a:rPr lang="ru-RU" altLang="ru-RU" smtClean="0">
                <a:solidFill>
                  <a:srgbClr val="FFFF00"/>
                </a:solidFill>
              </a:rPr>
              <a:t>бутанол - </a:t>
            </a:r>
            <a:r>
              <a:rPr lang="en-US" altLang="ru-RU" smtClean="0">
                <a:solidFill>
                  <a:srgbClr val="FFFF00"/>
                </a:solidFill>
              </a:rPr>
              <a:t>2</a:t>
            </a:r>
            <a:endParaRPr lang="ru-RU" altLang="ru-RU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619250" y="333375"/>
            <a:ext cx="547211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3600" b="1">
                <a:solidFill>
                  <a:srgbClr val="FF6600"/>
                </a:solidFill>
              </a:rPr>
              <a:t>Вторичные  </a:t>
            </a:r>
          </a:p>
        </p:txBody>
      </p:sp>
      <p:pic>
        <p:nvPicPr>
          <p:cNvPr id="11268" name="Picture 5" descr="j0237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8077">
            <a:off x="6659563" y="476250"/>
            <a:ext cx="22907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7"/>
          <p:cNvSpPr>
            <a:spLocks noChangeShapeType="1"/>
          </p:cNvSpPr>
          <p:nvPr/>
        </p:nvSpPr>
        <p:spPr bwMode="auto">
          <a:xfrm flipH="1">
            <a:off x="2700338" y="1412875"/>
            <a:ext cx="11509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Line 8"/>
          <p:cNvSpPr>
            <a:spLocks noChangeShapeType="1"/>
          </p:cNvSpPr>
          <p:nvPr/>
        </p:nvSpPr>
        <p:spPr bwMode="auto">
          <a:xfrm>
            <a:off x="5508625" y="1412875"/>
            <a:ext cx="719138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  <p:bldP spid="168964" grpId="0"/>
    </p:bldLst>
  </p:timing>
</p:sld>
</file>

<file path=ppt/theme/theme1.xml><?xml version="1.0" encoding="utf-8"?>
<a:theme xmlns:a="http://schemas.openxmlformats.org/drawingml/2006/main" name="Каскад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1055</TotalTime>
  <Words>1278</Words>
  <Application>Microsoft Office PowerPoint</Application>
  <PresentationFormat>Экран (4:3)</PresentationFormat>
  <Paragraphs>164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Wingdings</vt:lpstr>
      <vt:lpstr>Calibri</vt:lpstr>
      <vt:lpstr>Tahoma</vt:lpstr>
      <vt:lpstr>Times New Roman</vt:lpstr>
      <vt:lpstr>Каскад</vt:lpstr>
      <vt:lpstr>Unknown</vt:lpstr>
      <vt:lpstr>« Спирты »</vt:lpstr>
      <vt:lpstr>Определение </vt:lpstr>
      <vt:lpstr>Номенклатура спиртов </vt:lpstr>
      <vt:lpstr>Названия спиртов</vt:lpstr>
      <vt:lpstr>Простейшие спирты – предельные одноатомные спирты ( алканолы)</vt:lpstr>
      <vt:lpstr>Слайд 6</vt:lpstr>
      <vt:lpstr>Слайд 7</vt:lpstr>
      <vt:lpstr>Слайд 8</vt:lpstr>
      <vt:lpstr>Слайд 9</vt:lpstr>
      <vt:lpstr>Слайд 10</vt:lpstr>
      <vt:lpstr>Изомерия спиртов</vt:lpstr>
      <vt:lpstr>Слайд 12</vt:lpstr>
      <vt:lpstr>Отдельные представители спиртов</vt:lpstr>
      <vt:lpstr>  Метанол ( метиловый спирт)</vt:lpstr>
      <vt:lpstr>Метанол – очень ядовит! </vt:lpstr>
      <vt:lpstr>Этанол ( этиловый спирт)</vt:lpstr>
      <vt:lpstr>Вредное воздействие этанола</vt:lpstr>
      <vt:lpstr>Вредное воздействие этанола</vt:lpstr>
      <vt:lpstr>Вредное воздействие этанола</vt:lpstr>
      <vt:lpstr>Слайд 20</vt:lpstr>
      <vt:lpstr>Применение этанола</vt:lpstr>
      <vt:lpstr>Многоатомный спирт -этиленгликоль</vt:lpstr>
      <vt:lpstr>Применение этиленгликоля</vt:lpstr>
      <vt:lpstr>Этиленгликоль – яд !</vt:lpstr>
      <vt:lpstr>Многоатомный спирт - глицерин</vt:lpstr>
      <vt:lpstr>  Качественной  реакцией на многоатомные спирты является их взаимодействие со свежеполученным осадком гидроксида меди( II), который растворяется с образованием ярко- синего раствора</vt:lpstr>
      <vt:lpstr>Применение глицерина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Спирты</dc:title>
  <dc:creator>Илья</dc:creator>
  <cp:lastModifiedBy>USER</cp:lastModifiedBy>
  <cp:revision>48</cp:revision>
  <dcterms:created xsi:type="dcterms:W3CDTF">2007-04-08T03:26:29Z</dcterms:created>
  <dcterms:modified xsi:type="dcterms:W3CDTF">2013-12-23T06:53:09Z</dcterms:modified>
</cp:coreProperties>
</file>