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3" r:id="rId7"/>
    <p:sldId id="262" r:id="rId8"/>
    <p:sldId id="264" r:id="rId9"/>
    <p:sldId id="267" r:id="rId10"/>
    <p:sldId id="268" r:id="rId11"/>
    <p:sldId id="269" r:id="rId12"/>
    <p:sldId id="270" r:id="rId13"/>
    <p:sldId id="272" r:id="rId14"/>
    <p:sldId id="273" r:id="rId15"/>
    <p:sldId id="274" r:id="rId16"/>
    <p:sldId id="275" r:id="rId17"/>
    <p:sldId id="276"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1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CA8704F9-E061-4FD2-8D40-58F58C52D361}" type="datetimeFigureOut">
              <a:rPr lang="ru-RU" smtClean="0"/>
              <a:pPr/>
              <a:t>31.10.2023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DC2B1685-7401-49BC-9699-92FFEE6EFDC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A8704F9-E061-4FD2-8D40-58F58C52D361}" type="datetimeFigureOut">
              <a:rPr lang="ru-RU" smtClean="0"/>
              <a:pPr/>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2B1685-7401-49BC-9699-92FFEE6EFDC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A8704F9-E061-4FD2-8D40-58F58C52D361}" type="datetimeFigureOut">
              <a:rPr lang="ru-RU" smtClean="0"/>
              <a:pPr/>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2B1685-7401-49BC-9699-92FFEE6EFDC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A8704F9-E061-4FD2-8D40-58F58C52D361}" type="datetimeFigureOut">
              <a:rPr lang="ru-RU" smtClean="0"/>
              <a:pPr/>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2B1685-7401-49BC-9699-92FFEE6EFDC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CA8704F9-E061-4FD2-8D40-58F58C52D361}" type="datetimeFigureOut">
              <a:rPr lang="ru-RU" smtClean="0"/>
              <a:pPr/>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2B1685-7401-49BC-9699-92FFEE6EFDC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A8704F9-E061-4FD2-8D40-58F58C52D361}" type="datetimeFigureOut">
              <a:rPr lang="ru-RU" smtClean="0"/>
              <a:pPr/>
              <a:t>31.10.2023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2B1685-7401-49BC-9699-92FFEE6EFDC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CA8704F9-E061-4FD2-8D40-58F58C52D361}" type="datetimeFigureOut">
              <a:rPr lang="ru-RU" smtClean="0"/>
              <a:pPr/>
              <a:t>31.10.2023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C2B1685-7401-49BC-9699-92FFEE6EFDC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CA8704F9-E061-4FD2-8D40-58F58C52D361}" type="datetimeFigureOut">
              <a:rPr lang="ru-RU" smtClean="0"/>
              <a:pPr/>
              <a:t>31.10.2023</a:t>
            </a:fld>
            <a:endParaRPr lang="ru-RU"/>
          </a:p>
        </p:txBody>
      </p:sp>
      <p:sp>
        <p:nvSpPr>
          <p:cNvPr id="8" name="Номер слайда 7"/>
          <p:cNvSpPr>
            <a:spLocks noGrp="1"/>
          </p:cNvSpPr>
          <p:nvPr>
            <p:ph type="sldNum" sz="quarter" idx="11"/>
          </p:nvPr>
        </p:nvSpPr>
        <p:spPr/>
        <p:txBody>
          <a:bodyPr/>
          <a:lstStyle/>
          <a:p>
            <a:fld id="{DC2B1685-7401-49BC-9699-92FFEE6EFDC7}"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A8704F9-E061-4FD2-8D40-58F58C52D361}" type="datetimeFigureOut">
              <a:rPr lang="ru-RU" smtClean="0"/>
              <a:pPr/>
              <a:t>31.10.2023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C2B1685-7401-49BC-9699-92FFEE6EFDC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A8704F9-E061-4FD2-8D40-58F58C52D361}" type="datetimeFigureOut">
              <a:rPr lang="ru-RU" smtClean="0"/>
              <a:pPr/>
              <a:t>31.10.2023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DC2B1685-7401-49BC-9699-92FFEE6EFDC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CA8704F9-E061-4FD2-8D40-58F58C52D361}" type="datetimeFigureOut">
              <a:rPr lang="ru-RU" smtClean="0"/>
              <a:pPr/>
              <a:t>31.10.2023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2B1685-7401-49BC-9699-92FFEE6EFDC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A8704F9-E061-4FD2-8D40-58F58C52D361}" type="datetimeFigureOut">
              <a:rPr lang="ru-RU" smtClean="0"/>
              <a:pPr/>
              <a:t>31.10.2023</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C2B1685-7401-49BC-9699-92FFEE6EFDC7}"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ru-RU" sz="6600" dirty="0" smtClean="0"/>
              <a:t>Углерод</a:t>
            </a:r>
            <a:endParaRPr lang="ru-RU" sz="6600" dirty="0"/>
          </a:p>
        </p:txBody>
      </p:sp>
      <p:sp>
        <p:nvSpPr>
          <p:cNvPr id="3" name="Подзаголовок 2"/>
          <p:cNvSpPr>
            <a:spLocks noGrp="1"/>
          </p:cNvSpPr>
          <p:nvPr>
            <p:ph type="subTitle" idx="1"/>
          </p:nvPr>
        </p:nvSpPr>
        <p:spPr>
          <a:xfrm>
            <a:off x="2857488" y="6143644"/>
            <a:ext cx="3500462" cy="571504"/>
          </a:xfrm>
        </p:spPr>
        <p:txBody>
          <a:bodyPr>
            <a:normAutofit/>
          </a:bodyPr>
          <a:lstStyle/>
          <a:p>
            <a:pPr algn="l"/>
            <a:endParaRPr lang="ru-RU" sz="1800"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800" dirty="0" smtClean="0"/>
              <a:t>Соединения углерода</a:t>
            </a:r>
            <a:endParaRPr lang="ru-RU" dirty="0"/>
          </a:p>
        </p:txBody>
      </p:sp>
      <p:sp>
        <p:nvSpPr>
          <p:cNvPr id="3" name="Текст 2"/>
          <p:cNvSpPr>
            <a:spLocks noGrp="1"/>
          </p:cNvSpPr>
          <p:nvPr>
            <p:ph type="body" idx="1"/>
          </p:nvPr>
        </p:nvSpPr>
        <p:spPr>
          <a:xfrm>
            <a:off x="428596" y="1500174"/>
            <a:ext cx="8215370" cy="838200"/>
          </a:xfrm>
        </p:spPr>
        <p:txBody>
          <a:bodyPr>
            <a:normAutofit/>
          </a:bodyPr>
          <a:lstStyle/>
          <a:p>
            <a:pPr algn="ctr"/>
            <a:r>
              <a:rPr lang="ru-RU" sz="3600" dirty="0" smtClean="0"/>
              <a:t>Органические</a:t>
            </a:r>
            <a:endParaRPr lang="ru-RU" sz="3600" dirty="0"/>
          </a:p>
        </p:txBody>
      </p:sp>
      <p:sp>
        <p:nvSpPr>
          <p:cNvPr id="4" name="Текст 3"/>
          <p:cNvSpPr>
            <a:spLocks noGrp="1"/>
          </p:cNvSpPr>
          <p:nvPr>
            <p:ph type="body" sz="half" idx="3"/>
          </p:nvPr>
        </p:nvSpPr>
        <p:spPr>
          <a:xfrm flipH="1">
            <a:off x="8756651" y="5500702"/>
            <a:ext cx="387349" cy="838200"/>
          </a:xfrm>
        </p:spPr>
        <p:txBody>
          <a:bodyPr/>
          <a:lstStyle/>
          <a:p>
            <a:endParaRPr lang="ru-RU"/>
          </a:p>
        </p:txBody>
      </p:sp>
      <p:sp>
        <p:nvSpPr>
          <p:cNvPr id="5" name="Содержимое 4"/>
          <p:cNvSpPr>
            <a:spLocks noGrp="1"/>
          </p:cNvSpPr>
          <p:nvPr>
            <p:ph sz="quarter" idx="2"/>
          </p:nvPr>
        </p:nvSpPr>
        <p:spPr>
          <a:xfrm>
            <a:off x="214282" y="2500306"/>
            <a:ext cx="8358246" cy="3941763"/>
          </a:xfrm>
        </p:spPr>
        <p:txBody>
          <a:bodyPr>
            <a:normAutofit fontScale="92500" lnSpcReduction="10000"/>
          </a:bodyPr>
          <a:lstStyle/>
          <a:p>
            <a:pPr algn="just">
              <a:buNone/>
            </a:pPr>
            <a:r>
              <a:rPr lang="ru-RU" dirty="0" smtClean="0"/>
              <a:t>     Способность углерода образовывать полимерные цепочки порождает огромный класс соединений на основе углерода, которых значительно больше, чем неорганических, и изучением которых занимается органическая химия. Среди них наиболее обширные группы: углеводороды, белки, жиры и др.</a:t>
            </a:r>
          </a:p>
          <a:p>
            <a:pPr algn="just">
              <a:buNone/>
            </a:pPr>
            <a:endParaRPr lang="ru-RU" dirty="0" smtClean="0"/>
          </a:p>
          <a:p>
            <a:pPr algn="just">
              <a:buNone/>
            </a:pPr>
            <a:r>
              <a:rPr lang="ru-RU" dirty="0" smtClean="0"/>
              <a:t>     Соединения углерода составляют основу земной жизни, а их свойства во многом определяют спектр условий, в которых подобные формы жизни могут существовать. По числу атомов в живых клетках доля углерода около 25 %, по массовой доле — около 18 %.</a:t>
            </a:r>
          </a:p>
        </p:txBody>
      </p:sp>
      <p:sp>
        <p:nvSpPr>
          <p:cNvPr id="6" name="Содержимое 5"/>
          <p:cNvSpPr>
            <a:spLocks noGrp="1"/>
          </p:cNvSpPr>
          <p:nvPr>
            <p:ph sz="quarter" idx="4"/>
          </p:nvPr>
        </p:nvSpPr>
        <p:spPr>
          <a:xfrm>
            <a:off x="8715404" y="1516912"/>
            <a:ext cx="285752" cy="3941763"/>
          </a:xfrm>
        </p:spPr>
        <p:txBody>
          <a:bodyPr/>
          <a:lstStyle/>
          <a:p>
            <a:endParaRPr lang="ru-RU" dirty="0"/>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Нахождение в природе</a:t>
            </a:r>
            <a:endParaRPr lang="ru-RU" dirty="0"/>
          </a:p>
        </p:txBody>
      </p:sp>
      <p:sp>
        <p:nvSpPr>
          <p:cNvPr id="3" name="Содержимое 2"/>
          <p:cNvSpPr>
            <a:spLocks noGrp="1"/>
          </p:cNvSpPr>
          <p:nvPr>
            <p:ph idx="1"/>
          </p:nvPr>
        </p:nvSpPr>
        <p:spPr>
          <a:xfrm>
            <a:off x="457200" y="1600200"/>
            <a:ext cx="7467600" cy="4686320"/>
          </a:xfrm>
        </p:spPr>
        <p:txBody>
          <a:bodyPr>
            <a:normAutofit fontScale="62500" lnSpcReduction="20000"/>
          </a:bodyPr>
          <a:lstStyle/>
          <a:p>
            <a:pPr algn="just"/>
            <a:r>
              <a:rPr lang="ru-RU" dirty="0" smtClean="0"/>
              <a:t>Содержание углерода в земной коре 0,1 % по массе. Свободный углерод находится в природе в виде алмаза и графита. Основная масса углерода в виде природных карбонатов (известняки и доломиты), горючих ископаемых — антрацит (94—97 % С), бурые угли (64—80 % С), каменные угли (76—95 % С), горючие сланцы (56—78 % С), нефть (82—87 % С), горючих природных газов (до 99 % метана), торф (53—56 % С), а также битумы и др. В атмосфере и гидросфере находится в виде диоксида углерода СО2, в воздухе 0,046 % СО2 по массе, в водах рек, морей и океанов в ~60 раз больше. Углерод входит в состав растений и животных (~18 %).</a:t>
            </a:r>
          </a:p>
          <a:p>
            <a:pPr algn="just"/>
            <a:r>
              <a:rPr lang="ru-RU" dirty="0" smtClean="0"/>
              <a:t> В организм человека углерод поступает с пищей (в норме около 300 г в сутки). Общее содержание углерода в организме человека достигает около 21 % (15 кг на 70 кг массы тела). Углерод составляет 2/3 массы мышц и 1/3 массы костной ткани. Выводится из организма преимущественно с выдыхаемым воздухом (углекислый газ) и мочой (мочевина).</a:t>
            </a:r>
          </a:p>
          <a:p>
            <a:endParaRPr lang="ru-RU" dirty="0" smtClean="0"/>
          </a:p>
        </p:txBody>
      </p:sp>
    </p:spTree>
  </p:cSld>
  <p:clrMapOvr>
    <a:masterClrMapping/>
  </p:clrMapOvr>
  <p:transition spd="med">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Нахождение в природе</a:t>
            </a:r>
            <a:endParaRPr lang="ru-RU" dirty="0"/>
          </a:p>
        </p:txBody>
      </p:sp>
      <p:sp>
        <p:nvSpPr>
          <p:cNvPr id="3" name="Содержимое 2"/>
          <p:cNvSpPr>
            <a:spLocks noGrp="1"/>
          </p:cNvSpPr>
          <p:nvPr>
            <p:ph idx="1"/>
          </p:nvPr>
        </p:nvSpPr>
        <p:spPr/>
        <p:txBody>
          <a:bodyPr>
            <a:normAutofit fontScale="55000" lnSpcReduction="20000"/>
          </a:bodyPr>
          <a:lstStyle/>
          <a:p>
            <a:pPr algn="just"/>
            <a:r>
              <a:rPr lang="ru-RU" dirty="0" smtClean="0"/>
              <a:t>Кругооборот углерода в природе включает биологический цикл, выделение СО2 в атмосферу при сгорании ископаемого топлива, из вулканических газов, горячих минеральных источников, из поверхностных слоев океанических вод, а также при дыхании, брожении, гниении. Биологический цикл состоит в том, что углерод в виде СО2 поглощается из тропосферы растениями в процессе фотосинтеза. Затем из биосферы он вновь возвращается в геосферу, частично через организмы животных и человека, и в виде СО2 — в атмосферу.</a:t>
            </a:r>
          </a:p>
          <a:p>
            <a:pPr algn="just"/>
            <a:endParaRPr lang="ru-RU" dirty="0" smtClean="0"/>
          </a:p>
          <a:p>
            <a:pPr algn="just"/>
            <a:r>
              <a:rPr lang="ru-RU" dirty="0" smtClean="0"/>
              <a:t>В парообразном состоянии и в виде соединений с азотом и водородом углерод обнаружен в атмосфере Солнца, планет, он найден в каменных и железных метеоритах.</a:t>
            </a:r>
          </a:p>
          <a:p>
            <a:pPr algn="just"/>
            <a:endParaRPr lang="ru-RU" dirty="0" smtClean="0"/>
          </a:p>
          <a:p>
            <a:pPr algn="just"/>
            <a:r>
              <a:rPr lang="ru-RU" dirty="0" smtClean="0"/>
              <a:t>Большинство соединений углерода, и прежде всего углеводороды, обладают ярко выраженным характером ковалентных соединений. Прочность простых, двойных и тройных связей атомов С между собой, способность образовывать устойчивые цепи и циклы из атомов С обусловливают существования огромного числа углеродсодержащих соединений, изучаемых органической химией.</a:t>
            </a:r>
          </a:p>
          <a:p>
            <a:pPr algn="just"/>
            <a:endParaRPr lang="ru-RU" dirty="0" smtClean="0"/>
          </a:p>
          <a:p>
            <a:endParaRPr lang="ru-RU" dirty="0"/>
          </a:p>
        </p:txBody>
      </p:sp>
    </p:spTree>
  </p:cSld>
  <p:clrMapOvr>
    <a:masterClrMapping/>
  </p:clrMapOvr>
  <p:transition spd="med">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48" y="571480"/>
            <a:ext cx="4572032" cy="1253808"/>
          </a:xfrm>
        </p:spPr>
        <p:txBody>
          <a:bodyPr>
            <a:noAutofit/>
          </a:bodyPr>
          <a:lstStyle/>
          <a:p>
            <a:pPr algn="ctr"/>
            <a:r>
              <a:rPr lang="ru-RU" sz="4000" dirty="0" smtClean="0"/>
              <a:t>Применение графита</a:t>
            </a:r>
            <a:endParaRPr lang="ru-RU" sz="4000" dirty="0"/>
          </a:p>
        </p:txBody>
      </p:sp>
      <p:pic>
        <p:nvPicPr>
          <p:cNvPr id="5" name="Рисунок 4" descr="графит.jpg"/>
          <p:cNvPicPr>
            <a:picLocks noGrp="1" noChangeAspect="1"/>
          </p:cNvPicPr>
          <p:nvPr>
            <p:ph type="pic" idx="1"/>
          </p:nvPr>
        </p:nvPicPr>
        <p:blipFill>
          <a:blip r:embed="rId2"/>
          <a:srcRect l="972" r="972"/>
          <a:stretch>
            <a:fillRect/>
          </a:stretch>
        </p:blipFill>
        <p:spPr>
          <a:xfrm>
            <a:off x="214282" y="1071546"/>
            <a:ext cx="4400552" cy="4400552"/>
          </a:xfrm>
        </p:spPr>
      </p:pic>
      <p:sp>
        <p:nvSpPr>
          <p:cNvPr id="4" name="Текст 3"/>
          <p:cNvSpPr>
            <a:spLocks noGrp="1"/>
          </p:cNvSpPr>
          <p:nvPr>
            <p:ph type="body" sz="half" idx="2"/>
          </p:nvPr>
        </p:nvSpPr>
        <p:spPr>
          <a:xfrm>
            <a:off x="4786314" y="2000240"/>
            <a:ext cx="3929090" cy="4357718"/>
          </a:xfrm>
        </p:spPr>
        <p:txBody>
          <a:bodyPr>
            <a:normAutofit/>
          </a:bodyPr>
          <a:lstStyle/>
          <a:p>
            <a:pPr algn="just"/>
            <a:r>
              <a:rPr lang="ru-RU" sz="1800" dirty="0" smtClean="0"/>
              <a:t>Графит используется в карандашной промышленности, но в смеси с глиной, для уменьшения его мягкости. Также его используют в качестве смазки при особо высоких или низких температурах. Его невероятно высокая температура плавления, позволяет делать из него тигли для заливки металлов. Способность графита проводить электрический ток, также позволяет изготавливать из него высококачественные электроды.</a:t>
            </a:r>
            <a:endParaRPr lang="ru-RU" sz="1800" dirty="0"/>
          </a:p>
        </p:txBody>
      </p:sp>
    </p:spTree>
  </p:cSld>
  <p:clrMapOvr>
    <a:masterClrMapping/>
  </p:clrMapOvr>
  <p:transition spd="med">
    <p:spli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6182" y="214290"/>
            <a:ext cx="5143536" cy="857256"/>
          </a:xfrm>
        </p:spPr>
        <p:txBody>
          <a:bodyPr/>
          <a:lstStyle/>
          <a:p>
            <a:pPr algn="ctr"/>
            <a:r>
              <a:rPr lang="ru-RU" sz="3600" dirty="0" smtClean="0"/>
              <a:t>Применение алмаза</a:t>
            </a:r>
            <a:r>
              <a:rPr lang="ru-RU" dirty="0" smtClean="0"/>
              <a:t> </a:t>
            </a:r>
            <a:endParaRPr lang="ru-RU" dirty="0"/>
          </a:p>
        </p:txBody>
      </p:sp>
      <p:pic>
        <p:nvPicPr>
          <p:cNvPr id="5" name="Рисунок 4" descr="алмаз.jpg"/>
          <p:cNvPicPr>
            <a:picLocks noGrp="1" noChangeAspect="1"/>
          </p:cNvPicPr>
          <p:nvPr>
            <p:ph type="pic" idx="1"/>
          </p:nvPr>
        </p:nvPicPr>
        <p:blipFill>
          <a:blip r:embed="rId2"/>
          <a:srcRect l="12361" r="12361"/>
          <a:stretch>
            <a:fillRect/>
          </a:stretch>
        </p:blipFill>
        <p:spPr>
          <a:xfrm>
            <a:off x="214282" y="1714488"/>
            <a:ext cx="3680262" cy="3680262"/>
          </a:xfrm>
        </p:spPr>
      </p:pic>
      <p:sp>
        <p:nvSpPr>
          <p:cNvPr id="4" name="Текст 3"/>
          <p:cNvSpPr>
            <a:spLocks noGrp="1"/>
          </p:cNvSpPr>
          <p:nvPr>
            <p:ph type="body" sz="half" idx="2"/>
          </p:nvPr>
        </p:nvSpPr>
        <p:spPr>
          <a:xfrm>
            <a:off x="4071934" y="1214422"/>
            <a:ext cx="4714908" cy="5214974"/>
          </a:xfrm>
        </p:spPr>
        <p:txBody>
          <a:bodyPr>
            <a:normAutofit/>
          </a:bodyPr>
          <a:lstStyle/>
          <a:p>
            <a:pPr algn="just"/>
            <a:r>
              <a:rPr lang="ru-RU" sz="1600" dirty="0" smtClean="0"/>
              <a:t>Благодаря исключительной твердости, незаменимый абразивный материал. Алмазным напылением обладают шлифовальные насадки бормашин. Кроме этого, ограненные алмазы — бриллианты используются в качестве драгоценных камней в ювелирных украшениях. Благодаря редкости, высоким декоративным качествам и стечению исторических обстоятельств, бриллиант неизменно является самым дорогим драгоценным камнем. Исключительно высокая теплопроводность алмаза (до 2000 Вт/м·К) делает его перспективным материалом для полупроводниковой техники в качестве подложек для процессоров. Но относительно высокая цена (около 50 долларов/грамм) и сложность обработки алмаза ограничивают его применение в этой области.</a:t>
            </a:r>
            <a:endParaRPr lang="ru-RU" sz="1600" dirty="0"/>
          </a:p>
        </p:txBody>
      </p:sp>
    </p:spTree>
  </p:cSld>
  <p:clrMapOvr>
    <a:masterClrMapping/>
  </p:clrMapOvr>
  <p:transition spd="med">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6155076"/>
          </a:xfrm>
        </p:spPr>
        <p:txBody>
          <a:bodyPr>
            <a:normAutofit/>
          </a:bodyPr>
          <a:lstStyle/>
          <a:p>
            <a:r>
              <a:rPr lang="ru-RU" sz="1600" dirty="0" smtClean="0"/>
              <a:t>В фармакологии и медицине широко используются различные соединения углерода — производные угольной кислоты и карбоновых кислот, различные </a:t>
            </a:r>
            <a:r>
              <a:rPr lang="ru-RU" sz="1600" dirty="0" err="1" smtClean="0"/>
              <a:t>гетероциклы</a:t>
            </a:r>
            <a:r>
              <a:rPr lang="ru-RU" sz="1600" dirty="0" smtClean="0"/>
              <a:t>, полимеры и другие соединения. Так, карболен (активированный уголь), применяется для абсорбции и выведения из организма различных токсинов; графит (в виде мазей) — для лечения кожных заболеваний; радиоактивные изотопы углерода — для научных исследований (радиоуглеродный анализ).</a:t>
            </a:r>
            <a:br>
              <a:rPr lang="ru-RU" sz="1600" dirty="0" smtClean="0"/>
            </a:br>
            <a:r>
              <a:rPr lang="ru-RU" sz="1600" dirty="0" smtClean="0"/>
              <a:t/>
            </a:r>
            <a:br>
              <a:rPr lang="ru-RU" sz="1600" dirty="0" smtClean="0"/>
            </a:br>
            <a:r>
              <a:rPr lang="ru-RU" sz="1600" dirty="0" smtClean="0"/>
              <a:t>Углерод играет огромную роль в жизни человека. Его применения столь же разнообразны, как сам этот многоликий элемент. В частности углерод является неотъемлемой составляющей стали (до 2,14 % масс.) и чугуна (более 2,14 % масс.)</a:t>
            </a:r>
            <a:br>
              <a:rPr lang="ru-RU" sz="1600" dirty="0" smtClean="0"/>
            </a:br>
            <a:r>
              <a:rPr lang="ru-RU" sz="1600" dirty="0" smtClean="0"/>
              <a:t/>
            </a:r>
            <a:br>
              <a:rPr lang="ru-RU" sz="1600" dirty="0" smtClean="0"/>
            </a:br>
            <a:r>
              <a:rPr lang="ru-RU" sz="1600" dirty="0" smtClean="0"/>
              <a:t>Углерод является основой всех органических веществ. Любой живой организм состоит в значительной степени из углерода. Углерод — основа жизни. Источником углерода для живых организмов обычно является СО2 из атмосферы или воды. В результате фотосинтеза он попадает в биологические пищевые цепи, в которых живые существа поедают друг друга или останки друг друга и тем самым добывают углерод для строительства собственного тела. Биологический цикл углерода заканчивается либо окислением и возвращением в атмосферу, либо захоронением в виде угля или нефти.</a:t>
            </a:r>
            <a:endParaRPr lang="ru-RU" sz="1600" dirty="0"/>
          </a:p>
        </p:txBody>
      </p:sp>
    </p:spTree>
  </p:cSld>
  <p:clrMapOvr>
    <a:masterClrMapping/>
  </p:clrMapOvr>
  <p:transition spd="med">
    <p:strips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939784"/>
          </a:xfrm>
        </p:spPr>
        <p:txBody>
          <a:bodyPr/>
          <a:lstStyle/>
          <a:p>
            <a:r>
              <a:rPr lang="ru-RU" dirty="0" smtClean="0"/>
              <a:t>Токсическое действие</a:t>
            </a:r>
            <a:endParaRPr lang="ru-RU" dirty="0"/>
          </a:p>
        </p:txBody>
      </p:sp>
      <p:sp>
        <p:nvSpPr>
          <p:cNvPr id="3" name="Содержимое 2"/>
          <p:cNvSpPr>
            <a:spLocks noGrp="1"/>
          </p:cNvSpPr>
          <p:nvPr>
            <p:ph idx="1"/>
          </p:nvPr>
        </p:nvSpPr>
        <p:spPr>
          <a:xfrm>
            <a:off x="457200" y="1285860"/>
            <a:ext cx="7467600" cy="4840303"/>
          </a:xfrm>
        </p:spPr>
        <p:txBody>
          <a:bodyPr>
            <a:noAutofit/>
          </a:bodyPr>
          <a:lstStyle/>
          <a:p>
            <a:pPr algn="just"/>
            <a:r>
              <a:rPr lang="ru-RU" sz="2000" dirty="0" smtClean="0"/>
              <a:t>Углерод входит в состав атмосферных аэрозолей, в результате чего может изменяться региональный климат, уменьшаться количество солнечных дней. Углерод поступает в окружающую среду в виде в составе выхлопных газов автотранспорта, при сжигании угля на ТЭС, при открытых разработках угля, подземной его газификации, получении угольных концентратов и др. Концентрация углерода над источниками горения 100—400 мкг/м³, крупными городами 2,4—15,9 мкг/м³, сельскими районами 0,5 — 0,8 мкг/м³.</a:t>
            </a:r>
          </a:p>
          <a:p>
            <a:pPr algn="just"/>
            <a:r>
              <a:rPr lang="ru-RU" sz="2000" dirty="0" smtClean="0"/>
              <a:t> Высокое содержание углерода в атмосферных аэрозолях ведет к повышению заболеваемости населения, особенно верхних дыхательных путей и легких. Профессиональные заболевания — в основном антракоз и пылевой бронхит.</a:t>
            </a:r>
            <a:endParaRPr lang="ru-RU" sz="2000" dirty="0"/>
          </a:p>
        </p:txBody>
      </p:sp>
    </p:spTree>
  </p:cSld>
  <p:clrMapOvr>
    <a:masterClrMapping/>
  </p:clrMapOvr>
  <p:transition spd="med">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2357430"/>
            <a:ext cx="7470648" cy="1714504"/>
          </a:xfrm>
        </p:spPr>
        <p:txBody>
          <a:bodyPr>
            <a:normAutofit fontScale="90000"/>
          </a:bodyPr>
          <a:lstStyle/>
          <a:p>
            <a:pPr algn="ctr"/>
            <a:r>
              <a:rPr lang="ru-RU" sz="6000" dirty="0" smtClean="0"/>
              <a:t>Спасибо за внимание!</a:t>
            </a:r>
            <a:endParaRPr lang="ru-RU" sz="6000" dirty="0"/>
          </a:p>
        </p:txBody>
      </p:sp>
    </p:spTree>
  </p:cSld>
  <p:clrMapOvr>
    <a:masterClrMapping/>
  </p:clrMapOvr>
  <p:transition spd="med">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642918"/>
            <a:ext cx="7467600" cy="5072098"/>
          </a:xfrm>
        </p:spPr>
        <p:txBody>
          <a:bodyPr>
            <a:normAutofit/>
          </a:bodyPr>
          <a:lstStyle/>
          <a:p>
            <a:pPr algn="ctr"/>
            <a:r>
              <a:rPr lang="ru-RU" sz="3600" dirty="0" err="1" smtClean="0"/>
              <a:t>Углеро́д</a:t>
            </a:r>
            <a:r>
              <a:rPr lang="ru-RU" sz="3600" dirty="0" smtClean="0"/>
              <a:t> — химический элемент 4-ой группы главной подгруппы 2-го периода периодической системы Дмитрия Ивановича Менделеева.</a:t>
            </a:r>
            <a:endParaRPr lang="ru-RU" sz="3600" dirty="0"/>
          </a:p>
        </p:txBody>
      </p:sp>
      <p:sp>
        <p:nvSpPr>
          <p:cNvPr id="3" name="Содержимое 2"/>
          <p:cNvSpPr>
            <a:spLocks noGrp="1"/>
          </p:cNvSpPr>
          <p:nvPr>
            <p:ph idx="1"/>
          </p:nvPr>
        </p:nvSpPr>
        <p:spPr>
          <a:xfrm>
            <a:off x="457200" y="5429264"/>
            <a:ext cx="6615130" cy="696899"/>
          </a:xfrm>
        </p:spPr>
        <p:txBody>
          <a:bodyPr/>
          <a:lstStyle/>
          <a:p>
            <a:endParaRPr lang="ru-RU" dirty="0"/>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85728"/>
            <a:ext cx="7643866" cy="1214446"/>
          </a:xfrm>
        </p:spPr>
        <p:txBody>
          <a:bodyPr>
            <a:normAutofit/>
          </a:bodyPr>
          <a:lstStyle/>
          <a:p>
            <a:r>
              <a:rPr lang="ru-RU" sz="3200" dirty="0" err="1" smtClean="0"/>
              <a:t>Аллотропные</a:t>
            </a:r>
            <a:r>
              <a:rPr lang="ru-RU" sz="3200" dirty="0" smtClean="0"/>
              <a:t> модификации углерода</a:t>
            </a:r>
            <a:endParaRPr lang="ru-RU" sz="3200" dirty="0"/>
          </a:p>
        </p:txBody>
      </p:sp>
      <p:sp>
        <p:nvSpPr>
          <p:cNvPr id="3" name="Содержимое 2"/>
          <p:cNvSpPr>
            <a:spLocks noGrp="1"/>
          </p:cNvSpPr>
          <p:nvPr>
            <p:ph idx="1"/>
          </p:nvPr>
        </p:nvSpPr>
        <p:spPr>
          <a:xfrm>
            <a:off x="285720" y="1428736"/>
            <a:ext cx="7681914" cy="4668839"/>
          </a:xfrm>
        </p:spPr>
        <p:txBody>
          <a:bodyPr/>
          <a:lstStyle/>
          <a:p>
            <a:r>
              <a:rPr lang="ru-RU" dirty="0" smtClean="0"/>
              <a:t>Графит</a:t>
            </a:r>
          </a:p>
          <a:p>
            <a:r>
              <a:rPr lang="ru-RU" dirty="0" smtClean="0"/>
              <a:t>Алмаз</a:t>
            </a:r>
          </a:p>
          <a:p>
            <a:r>
              <a:rPr lang="ru-RU" dirty="0" err="1" smtClean="0"/>
              <a:t>Карбин</a:t>
            </a:r>
            <a:endParaRPr lang="ru-RU" dirty="0" smtClean="0"/>
          </a:p>
          <a:p>
            <a:r>
              <a:rPr lang="ru-RU" dirty="0" err="1" smtClean="0"/>
              <a:t>Лонсдейлит</a:t>
            </a:r>
            <a:endParaRPr lang="ru-RU" dirty="0" smtClean="0"/>
          </a:p>
          <a:p>
            <a:r>
              <a:rPr lang="ru-RU" dirty="0" smtClean="0"/>
              <a:t>Фуллерены</a:t>
            </a:r>
          </a:p>
          <a:p>
            <a:r>
              <a:rPr lang="ru-RU" dirty="0" smtClean="0"/>
              <a:t>Углеродные </a:t>
            </a:r>
            <a:r>
              <a:rPr lang="ru-RU" dirty="0" err="1" smtClean="0"/>
              <a:t>нанотрубки</a:t>
            </a:r>
            <a:endParaRPr lang="ru-RU" dirty="0" smtClean="0"/>
          </a:p>
          <a:p>
            <a:r>
              <a:rPr lang="ru-RU" dirty="0" err="1" smtClean="0"/>
              <a:t>Графен</a:t>
            </a:r>
            <a:endParaRPr lang="ru-RU" dirty="0" smtClean="0"/>
          </a:p>
          <a:p>
            <a:r>
              <a:rPr lang="ru-RU" dirty="0" smtClean="0"/>
              <a:t>Аморфный углерод</a:t>
            </a:r>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7467600" cy="1071570"/>
          </a:xfrm>
        </p:spPr>
        <p:txBody>
          <a:bodyPr/>
          <a:lstStyle/>
          <a:p>
            <a:r>
              <a:rPr lang="ru-RU" dirty="0" smtClean="0"/>
              <a:t>Графит и алмаз</a:t>
            </a:r>
            <a:endParaRPr lang="ru-RU" dirty="0"/>
          </a:p>
        </p:txBody>
      </p:sp>
      <p:sp>
        <p:nvSpPr>
          <p:cNvPr id="3" name="Содержимое 2"/>
          <p:cNvSpPr>
            <a:spLocks noGrp="1"/>
          </p:cNvSpPr>
          <p:nvPr>
            <p:ph idx="1"/>
          </p:nvPr>
        </p:nvSpPr>
        <p:spPr>
          <a:xfrm>
            <a:off x="285720" y="1357298"/>
            <a:ext cx="7639080" cy="4857784"/>
          </a:xfrm>
        </p:spPr>
        <p:txBody>
          <a:bodyPr>
            <a:normAutofit fontScale="62500" lnSpcReduction="20000"/>
          </a:bodyPr>
          <a:lstStyle/>
          <a:p>
            <a:pPr algn="just"/>
            <a:r>
              <a:rPr lang="ru-RU" dirty="0" smtClean="0"/>
              <a:t>Основные и хорошо изученные </a:t>
            </a:r>
            <a:r>
              <a:rPr lang="ru-RU" dirty="0" err="1" smtClean="0"/>
              <a:t>аллотропные</a:t>
            </a:r>
            <a:r>
              <a:rPr lang="ru-RU" dirty="0" smtClean="0"/>
              <a:t> модификации углерода — алмаз и графит. При нормальных условиях </a:t>
            </a:r>
            <a:r>
              <a:rPr lang="ru-RU" dirty="0" err="1" smtClean="0"/>
              <a:t>термодинамически</a:t>
            </a:r>
            <a:r>
              <a:rPr lang="ru-RU" dirty="0" smtClean="0"/>
              <a:t> устойчив только графит, а алмаз и другие формы метастабильны. При атмосферном давлении и температуре выше 1200 K алмаз начинает переходить в графит, выше 2100 K превращение совершается за секунды. Жидкий углерод существует только при определенном внешнем давлении. </a:t>
            </a:r>
          </a:p>
          <a:p>
            <a:pPr algn="just"/>
            <a:endParaRPr lang="ru-RU" dirty="0" smtClean="0"/>
          </a:p>
          <a:p>
            <a:pPr algn="just"/>
            <a:r>
              <a:rPr lang="ru-RU" dirty="0" smtClean="0"/>
              <a:t>При давлении свыше 60 ГПа предполагают образование весьма плотной модификации С III, имеющей металлическую проводимость. При высоких давлениях и относительно низких температурах из </a:t>
            </a:r>
            <a:r>
              <a:rPr lang="ru-RU" dirty="0" err="1" smtClean="0"/>
              <a:t>высокоориентированного</a:t>
            </a:r>
            <a:r>
              <a:rPr lang="ru-RU" dirty="0" smtClean="0"/>
              <a:t> графита образуется гексагональная модификация углерода с кристаллической решёткой типа </a:t>
            </a:r>
            <a:r>
              <a:rPr lang="ru-RU" dirty="0" err="1" smtClean="0"/>
              <a:t>вюрцита</a:t>
            </a:r>
            <a:r>
              <a:rPr lang="ru-RU" dirty="0" smtClean="0"/>
              <a:t> — </a:t>
            </a:r>
            <a:r>
              <a:rPr lang="ru-RU" dirty="0" err="1" smtClean="0"/>
              <a:t>лонсдейлит</a:t>
            </a:r>
            <a:r>
              <a:rPr lang="ru-RU" dirty="0" smtClean="0"/>
              <a:t>, плотность 3,51 г/см³, то есть такая же, как у алмаза. </a:t>
            </a:r>
            <a:r>
              <a:rPr lang="ru-RU" dirty="0" err="1" smtClean="0"/>
              <a:t>Лонсдейлит</a:t>
            </a:r>
            <a:r>
              <a:rPr lang="ru-RU" dirty="0" smtClean="0"/>
              <a:t> найден также в метеоритах.</a:t>
            </a:r>
            <a:endParaRPr lang="ru-RU" dirty="0"/>
          </a:p>
        </p:txBody>
      </p:sp>
    </p:spTree>
  </p:cSld>
  <p:clrMapOvr>
    <a:masterClrMapping/>
  </p:clrMapOvr>
  <p:transition spd="med">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Карбин</a:t>
            </a:r>
            <a:endParaRPr lang="ru-RU" dirty="0"/>
          </a:p>
        </p:txBody>
      </p:sp>
      <p:sp>
        <p:nvSpPr>
          <p:cNvPr id="3" name="Содержимое 2"/>
          <p:cNvSpPr>
            <a:spLocks noGrp="1"/>
          </p:cNvSpPr>
          <p:nvPr>
            <p:ph idx="1"/>
          </p:nvPr>
        </p:nvSpPr>
        <p:spPr/>
        <p:txBody>
          <a:bodyPr>
            <a:normAutofit fontScale="62500" lnSpcReduction="20000"/>
          </a:bodyPr>
          <a:lstStyle/>
          <a:p>
            <a:pPr algn="just"/>
            <a:r>
              <a:rPr lang="ru-RU" dirty="0" smtClean="0"/>
              <a:t>Кристаллическая модификация углерода гексагональной сингонии с цепочечным строением молекул называется </a:t>
            </a:r>
            <a:r>
              <a:rPr lang="ru-RU" dirty="0" err="1" smtClean="0"/>
              <a:t>карбин</a:t>
            </a:r>
            <a:r>
              <a:rPr lang="ru-RU" dirty="0" smtClean="0"/>
              <a:t>. Известно несколько форм </a:t>
            </a:r>
            <a:r>
              <a:rPr lang="ru-RU" dirty="0" err="1" smtClean="0"/>
              <a:t>карбина</a:t>
            </a:r>
            <a:r>
              <a:rPr lang="ru-RU" dirty="0" smtClean="0"/>
              <a:t>, отличающихся числом атомов в элементарной ячейке, размерами ячеек и плотностью. </a:t>
            </a:r>
            <a:r>
              <a:rPr lang="ru-RU" dirty="0" err="1" smtClean="0"/>
              <a:t>Карбин</a:t>
            </a:r>
            <a:r>
              <a:rPr lang="ru-RU" dirty="0" smtClean="0"/>
              <a:t> встречается в природе в виде минерала </a:t>
            </a:r>
            <a:r>
              <a:rPr lang="ru-RU" dirty="0" err="1" smtClean="0"/>
              <a:t>чаоита</a:t>
            </a:r>
            <a:r>
              <a:rPr lang="ru-RU" dirty="0" smtClean="0"/>
              <a:t> и получен искусственно.</a:t>
            </a:r>
          </a:p>
          <a:p>
            <a:pPr algn="just">
              <a:buNone/>
            </a:pPr>
            <a:endParaRPr lang="ru-RU" dirty="0" smtClean="0"/>
          </a:p>
          <a:p>
            <a:pPr algn="just"/>
            <a:r>
              <a:rPr lang="ru-RU" dirty="0" err="1" smtClean="0"/>
              <a:t>Карбин</a:t>
            </a:r>
            <a:r>
              <a:rPr lang="ru-RU" dirty="0" smtClean="0"/>
              <a:t> — линейный полимер углерода. Он представляет собой мелкокристаллический порошок чёрного цвета. В молекуле </a:t>
            </a:r>
            <a:r>
              <a:rPr lang="ru-RU" dirty="0" err="1" smtClean="0"/>
              <a:t>карбина</a:t>
            </a:r>
            <a:r>
              <a:rPr lang="ru-RU" dirty="0" smtClean="0"/>
              <a:t> атомы углерода соединены в цепочки поочередно либо тройными и одинарными связями, либо постоянно двойными связями. </a:t>
            </a:r>
            <a:r>
              <a:rPr lang="ru-RU" dirty="0" err="1" smtClean="0"/>
              <a:t>Карбин</a:t>
            </a:r>
            <a:r>
              <a:rPr lang="ru-RU" dirty="0" smtClean="0"/>
              <a:t> обладает полупроводниковыми свойствами, причём под воздействием света его проводимость сильно увеличивается. На этом свойстве основано первое практическое применение — в фотоэлементах.</a:t>
            </a:r>
            <a:endParaRPr lang="ru-RU" dirty="0"/>
          </a:p>
        </p:txBody>
      </p:sp>
    </p:spTree>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Графен</a:t>
            </a:r>
            <a:endParaRPr lang="ru-RU" dirty="0"/>
          </a:p>
        </p:txBody>
      </p:sp>
      <p:sp>
        <p:nvSpPr>
          <p:cNvPr id="3" name="Содержимое 2"/>
          <p:cNvSpPr>
            <a:spLocks noGrp="1"/>
          </p:cNvSpPr>
          <p:nvPr>
            <p:ph idx="1"/>
          </p:nvPr>
        </p:nvSpPr>
        <p:spPr/>
        <p:txBody>
          <a:bodyPr/>
          <a:lstStyle/>
          <a:p>
            <a:pPr algn="just"/>
            <a:r>
              <a:rPr lang="ru-RU" dirty="0" err="1" smtClean="0"/>
              <a:t>Графен</a:t>
            </a:r>
            <a:r>
              <a:rPr lang="ru-RU" dirty="0" smtClean="0"/>
              <a:t> — двумерная </a:t>
            </a:r>
            <a:r>
              <a:rPr lang="ru-RU" dirty="0" err="1" smtClean="0"/>
              <a:t>аллотропная</a:t>
            </a:r>
            <a:r>
              <a:rPr lang="ru-RU" dirty="0" smtClean="0"/>
              <a:t> модификация углерода, образованная слоем атомов углерода толщиной в один атом, соединенных посредством </a:t>
            </a:r>
            <a:r>
              <a:rPr lang="ru-RU" dirty="0" err="1" smtClean="0"/>
              <a:t>sp</a:t>
            </a:r>
            <a:r>
              <a:rPr lang="ru-RU" dirty="0" smtClean="0"/>
              <a:t>² связей в гексагональную двумерную кристаллическую решётку.</a:t>
            </a:r>
            <a:endParaRPr lang="ru-RU" dirty="0"/>
          </a:p>
        </p:txBody>
      </p:sp>
    </p:spTree>
  </p:cSld>
  <p:clrMapOvr>
    <a:masterClrMapping/>
  </p:clrMapOvr>
  <p:transition spd="med">
    <p:pull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Аморфный углерод </a:t>
            </a:r>
            <a:endParaRPr lang="ru-RU" dirty="0"/>
          </a:p>
        </p:txBody>
      </p:sp>
      <p:sp>
        <p:nvSpPr>
          <p:cNvPr id="3" name="Содержимое 2"/>
          <p:cNvSpPr>
            <a:spLocks noGrp="1"/>
          </p:cNvSpPr>
          <p:nvPr>
            <p:ph idx="1"/>
          </p:nvPr>
        </p:nvSpPr>
        <p:spPr/>
        <p:txBody>
          <a:bodyPr/>
          <a:lstStyle/>
          <a:p>
            <a:pPr algn="just"/>
            <a:r>
              <a:rPr lang="ru-RU" dirty="0" smtClean="0"/>
              <a:t>В основе строения аморфного углерода лежит </a:t>
            </a:r>
            <a:r>
              <a:rPr lang="ru-RU" dirty="0" err="1" smtClean="0"/>
              <a:t>разупорядоченная</a:t>
            </a:r>
            <a:r>
              <a:rPr lang="ru-RU" dirty="0" smtClean="0"/>
              <a:t> структура монокристаллического (всегда содержит примеси) графита. Это кокс, бурые и каменные угли, </a:t>
            </a:r>
            <a:r>
              <a:rPr lang="ru-RU" dirty="0" err="1" smtClean="0"/>
              <a:t>техуглерод</a:t>
            </a:r>
            <a:r>
              <a:rPr lang="ru-RU" dirty="0" smtClean="0"/>
              <a:t>, сажа, активный уголь.</a:t>
            </a:r>
            <a:endParaRPr lang="ru-RU" dirty="0"/>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Химические свойства</a:t>
            </a:r>
            <a:endParaRPr lang="ru-RU" dirty="0"/>
          </a:p>
        </p:txBody>
      </p:sp>
      <p:sp>
        <p:nvSpPr>
          <p:cNvPr id="3" name="Содержимое 2"/>
          <p:cNvSpPr>
            <a:spLocks noGrp="1"/>
          </p:cNvSpPr>
          <p:nvPr>
            <p:ph idx="1"/>
          </p:nvPr>
        </p:nvSpPr>
        <p:spPr/>
        <p:txBody>
          <a:bodyPr>
            <a:normAutofit fontScale="85000" lnSpcReduction="20000"/>
          </a:bodyPr>
          <a:lstStyle/>
          <a:p>
            <a:pPr algn="just"/>
            <a:r>
              <a:rPr lang="ru-RU" dirty="0" smtClean="0"/>
              <a:t>При обычных температурах углерод химически инертен, при достаточно высоких температурах соединяется со многими элементами, проявляет сильные восстановительные свойства. Химическая активность разных форм углерода убывает в ряду: аморфный углерод, графит, алмаз, на воздухе они воспламеняются при температурах соответственно выше 300—500 °C, 600—700 °C и 850—1000 °C.</a:t>
            </a:r>
          </a:p>
          <a:p>
            <a:pPr algn="just"/>
            <a:r>
              <a:rPr lang="ru-RU" dirty="0" smtClean="0"/>
              <a:t>Степени окисления +4 (напр., CO2), −4 (напр., CH4), редко +2 (СО, </a:t>
            </a:r>
            <a:r>
              <a:rPr lang="ru-RU" dirty="0" err="1" smtClean="0"/>
              <a:t>карбонилы</a:t>
            </a:r>
            <a:r>
              <a:rPr lang="ru-RU" dirty="0" smtClean="0"/>
              <a:t> металлов).</a:t>
            </a:r>
            <a:endParaRPr lang="ru-RU" dirty="0"/>
          </a:p>
        </p:txBody>
      </p:sp>
    </p:spTree>
  </p:cSld>
  <p:clrMapOvr>
    <a:masterClrMapping/>
  </p:clrMapOvr>
  <p:transition spd="med">
    <p:cover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5400" dirty="0" smtClean="0"/>
              <a:t>Соединения углерода</a:t>
            </a:r>
            <a:endParaRPr lang="ru-RU" sz="5400" dirty="0"/>
          </a:p>
        </p:txBody>
      </p:sp>
      <p:sp>
        <p:nvSpPr>
          <p:cNvPr id="3" name="Текст 2"/>
          <p:cNvSpPr>
            <a:spLocks noGrp="1"/>
          </p:cNvSpPr>
          <p:nvPr>
            <p:ph type="body" idx="1"/>
          </p:nvPr>
        </p:nvSpPr>
        <p:spPr>
          <a:xfrm>
            <a:off x="457200" y="1285860"/>
            <a:ext cx="7829576" cy="714380"/>
          </a:xfrm>
        </p:spPr>
        <p:txBody>
          <a:bodyPr>
            <a:normAutofit/>
          </a:bodyPr>
          <a:lstStyle/>
          <a:p>
            <a:pPr algn="ctr"/>
            <a:r>
              <a:rPr lang="ru-RU" sz="3600" dirty="0" smtClean="0"/>
              <a:t>Неорганические </a:t>
            </a:r>
            <a:endParaRPr lang="ru-RU" sz="3600" dirty="0"/>
          </a:p>
        </p:txBody>
      </p:sp>
      <p:sp>
        <p:nvSpPr>
          <p:cNvPr id="4" name="Текст 3"/>
          <p:cNvSpPr>
            <a:spLocks noGrp="1"/>
          </p:cNvSpPr>
          <p:nvPr>
            <p:ph type="body" sz="half" idx="3"/>
          </p:nvPr>
        </p:nvSpPr>
        <p:spPr>
          <a:xfrm>
            <a:off x="7715272" y="1214422"/>
            <a:ext cx="971528" cy="214314"/>
          </a:xfrm>
        </p:spPr>
        <p:txBody>
          <a:bodyPr>
            <a:normAutofit fontScale="25000" lnSpcReduction="20000"/>
          </a:bodyPr>
          <a:lstStyle/>
          <a:p>
            <a:pPr algn="ctr"/>
            <a:endParaRPr lang="ru-RU" sz="3600" dirty="0"/>
          </a:p>
        </p:txBody>
      </p:sp>
      <p:sp>
        <p:nvSpPr>
          <p:cNvPr id="5" name="Содержимое 4"/>
          <p:cNvSpPr>
            <a:spLocks noGrp="1"/>
          </p:cNvSpPr>
          <p:nvPr>
            <p:ph sz="quarter" idx="2"/>
          </p:nvPr>
        </p:nvSpPr>
        <p:spPr>
          <a:xfrm>
            <a:off x="357158" y="1928802"/>
            <a:ext cx="8358246" cy="4572032"/>
          </a:xfrm>
        </p:spPr>
        <p:txBody>
          <a:bodyPr>
            <a:normAutofit fontScale="70000" lnSpcReduction="20000"/>
          </a:bodyPr>
          <a:lstStyle/>
          <a:p>
            <a:pPr algn="just"/>
            <a:r>
              <a:rPr lang="ru-RU" dirty="0" smtClean="0"/>
              <a:t>Углерод реагирует со многими элементами. Соединения с неметаллами имеют свои собственные названия — метан, </a:t>
            </a:r>
            <a:r>
              <a:rPr lang="ru-RU" dirty="0" err="1" smtClean="0"/>
              <a:t>тетрафторметан</a:t>
            </a:r>
            <a:r>
              <a:rPr lang="ru-RU" dirty="0" smtClean="0"/>
              <a:t>.</a:t>
            </a:r>
          </a:p>
          <a:p>
            <a:pPr algn="just"/>
            <a:endParaRPr lang="ru-RU" dirty="0" smtClean="0"/>
          </a:p>
          <a:p>
            <a:pPr algn="just"/>
            <a:r>
              <a:rPr lang="ru-RU" dirty="0" smtClean="0"/>
              <a:t>Продукты горения углерода в кислороде являются CO и CO2. Известен также неустойчивый </a:t>
            </a:r>
            <a:r>
              <a:rPr lang="ru-RU" dirty="0" err="1" smtClean="0"/>
              <a:t>недооксид</a:t>
            </a:r>
            <a:r>
              <a:rPr lang="ru-RU" dirty="0" smtClean="0"/>
              <a:t> углерода С3О2 (температура плавления −111 °C, температура кипения 7 °C) и некоторые другие оксиды. Графит и аморфный углерод начинают реагировать с водородом при температуре 1200 °C, с фтором при 900 °C.</a:t>
            </a:r>
          </a:p>
          <a:p>
            <a:pPr algn="just"/>
            <a:endParaRPr lang="ru-RU" dirty="0" smtClean="0"/>
          </a:p>
          <a:p>
            <a:pPr algn="just"/>
            <a:r>
              <a:rPr lang="ru-RU" dirty="0" smtClean="0"/>
              <a:t>Углекислый газ реагирует с водой, образуя слабую угольную кислоту — H2CO3, которая образует соли — карбонаты. На Земле наиболее широко распространены карбонаты кальция (минеральные формы — мел, мрамор, кальцит, известняк и др.) и магния (минеральная форма доломит).</a:t>
            </a:r>
          </a:p>
          <a:p>
            <a:pPr algn="just"/>
            <a:endParaRPr lang="ru-RU" dirty="0" smtClean="0"/>
          </a:p>
          <a:p>
            <a:pPr algn="just"/>
            <a:r>
              <a:rPr lang="ru-RU" dirty="0" smtClean="0"/>
              <a:t>Графит с галогенами, щелочными металлами и др. веществами образует соединения включения. При пропускании электрического разряда между угольными электродами в атмосфере азота образуется циан. При высоких температурах взаимодействием углерода со смесью Н2 и N2 получают синильную кислоту:</a:t>
            </a:r>
            <a:endParaRPr lang="ru-RU" dirty="0"/>
          </a:p>
        </p:txBody>
      </p:sp>
      <p:sp>
        <p:nvSpPr>
          <p:cNvPr id="6" name="Содержимое 5"/>
          <p:cNvSpPr>
            <a:spLocks noGrp="1"/>
          </p:cNvSpPr>
          <p:nvPr>
            <p:ph sz="quarter" idx="4"/>
          </p:nvPr>
        </p:nvSpPr>
        <p:spPr>
          <a:xfrm>
            <a:off x="8286776" y="1643050"/>
            <a:ext cx="714380" cy="4714908"/>
          </a:xfrm>
        </p:spPr>
        <p:txBody>
          <a:bodyPr/>
          <a:lstStyle/>
          <a:p>
            <a:endParaRPr lang="ru-RU" dirty="0"/>
          </a:p>
        </p:txBody>
      </p:sp>
    </p:spTree>
  </p:cSld>
  <p:clrMapOvr>
    <a:masterClrMapping/>
  </p:clrMapOvr>
  <p:transition spd="med">
    <p:circle/>
  </p:transition>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414</TotalTime>
  <Words>1336</Words>
  <Application>Microsoft Office PowerPoint</Application>
  <PresentationFormat>Экран (4:3)</PresentationFormat>
  <Paragraphs>58</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Техническая</vt:lpstr>
      <vt:lpstr>Углерод</vt:lpstr>
      <vt:lpstr>Углеро́д — химический элемент 4-ой группы главной подгруппы 2-го периода периодической системы Дмитрия Ивановича Менделеева.</vt:lpstr>
      <vt:lpstr>Аллотропные модификации углерода</vt:lpstr>
      <vt:lpstr>Графит и алмаз</vt:lpstr>
      <vt:lpstr>Карбин</vt:lpstr>
      <vt:lpstr>Графен</vt:lpstr>
      <vt:lpstr>Аморфный углерод </vt:lpstr>
      <vt:lpstr>Химические свойства</vt:lpstr>
      <vt:lpstr>Соединения углерода</vt:lpstr>
      <vt:lpstr>Соединения углерода</vt:lpstr>
      <vt:lpstr>Нахождение в природе</vt:lpstr>
      <vt:lpstr>Нахождение в природе</vt:lpstr>
      <vt:lpstr>Применение графита</vt:lpstr>
      <vt:lpstr>Применение алмаза </vt:lpstr>
      <vt:lpstr>В фармакологии и медицине широко используются различные соединения углерода — производные угольной кислоты и карбоновых кислот, различные гетероциклы, полимеры и другие соединения. Так, карболен (активированный уголь), применяется для абсорбции и выведения из организма различных токсинов; графит (в виде мазей) — для лечения кожных заболеваний; радиоактивные изотопы углерода — для научных исследований (радиоуглеродный анализ).  Углерод играет огромную роль в жизни человека. Его применения столь же разнообразны, как сам этот многоликий элемент. В частности углерод является неотъемлемой составляющей стали (до 2,14 % масс.) и чугуна (более 2,14 % масс.)  Углерод является основой всех органических веществ. Любой живой организм состоит в значительной степени из углерода. Углерод — основа жизни. Источником углерода для живых организмов обычно является СО2 из атмосферы или воды. В результате фотосинтеза он попадает в биологические пищевые цепи, в которых живые существа поедают друг друга или останки друг друга и тем самым добывают углерод для строительства собственного тела. Биологический цикл углерода заканчивается либо окислением и возвращением в атмосферу, либо захоронением в виде угля или нефти.</vt:lpstr>
      <vt:lpstr>Токсическое действие</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Углерод</dc:title>
  <dc:creator>Толик</dc:creator>
  <cp:lastModifiedBy>User</cp:lastModifiedBy>
  <cp:revision>41</cp:revision>
  <dcterms:created xsi:type="dcterms:W3CDTF">2013-11-02T18:42:42Z</dcterms:created>
  <dcterms:modified xsi:type="dcterms:W3CDTF">2023-10-31T06:27:26Z</dcterms:modified>
</cp:coreProperties>
</file>